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1286" r:id="rId2"/>
    <p:sldId id="1282" r:id="rId3"/>
    <p:sldId id="1219" r:id="rId4"/>
    <p:sldId id="1252" r:id="rId5"/>
    <p:sldId id="1253" r:id="rId6"/>
    <p:sldId id="1258" r:id="rId7"/>
    <p:sldId id="1254" r:id="rId8"/>
    <p:sldId id="1255" r:id="rId9"/>
    <p:sldId id="1256" r:id="rId10"/>
    <p:sldId id="1257" r:id="rId11"/>
    <p:sldId id="1259" r:id="rId12"/>
    <p:sldId id="1260" r:id="rId13"/>
    <p:sldId id="1261" r:id="rId14"/>
    <p:sldId id="1262" r:id="rId15"/>
    <p:sldId id="1263" r:id="rId16"/>
    <p:sldId id="805" r:id="rId17"/>
    <p:sldId id="1264" r:id="rId18"/>
    <p:sldId id="807" r:id="rId19"/>
    <p:sldId id="1265" r:id="rId20"/>
    <p:sldId id="1266" r:id="rId21"/>
    <p:sldId id="810" r:id="rId22"/>
    <p:sldId id="1268" r:id="rId23"/>
    <p:sldId id="1269" r:id="rId24"/>
    <p:sldId id="1270" r:id="rId25"/>
    <p:sldId id="1272" r:id="rId26"/>
    <p:sldId id="1273" r:id="rId27"/>
    <p:sldId id="1271" r:id="rId28"/>
    <p:sldId id="1276" r:id="rId29"/>
    <p:sldId id="1277" r:id="rId30"/>
    <p:sldId id="698" r:id="rId31"/>
    <p:sldId id="699" r:id="rId32"/>
    <p:sldId id="700" r:id="rId33"/>
    <p:sldId id="701" r:id="rId34"/>
    <p:sldId id="1278" r:id="rId35"/>
    <p:sldId id="703" r:id="rId36"/>
    <p:sldId id="704" r:id="rId37"/>
    <p:sldId id="705" r:id="rId38"/>
    <p:sldId id="706" r:id="rId39"/>
    <p:sldId id="707" r:id="rId40"/>
    <p:sldId id="708" r:id="rId41"/>
    <p:sldId id="1241" r:id="rId42"/>
    <p:sldId id="1242" r:id="rId43"/>
    <p:sldId id="1243" r:id="rId44"/>
    <p:sldId id="1244" r:id="rId45"/>
    <p:sldId id="1245" r:id="rId46"/>
    <p:sldId id="1246" r:id="rId47"/>
    <p:sldId id="1247" r:id="rId48"/>
    <p:sldId id="1248" r:id="rId49"/>
    <p:sldId id="1249" r:id="rId50"/>
    <p:sldId id="1250" r:id="rId51"/>
    <p:sldId id="1251" r:id="rId52"/>
    <p:sldId id="1283" r:id="rId5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4" autoAdjust="0"/>
    <p:restoredTop sz="94660"/>
  </p:normalViewPr>
  <p:slideViewPr>
    <p:cSldViewPr snapToGrid="0">
      <p:cViewPr varScale="1">
        <p:scale>
          <a:sx n="57" d="100"/>
          <a:sy n="57" d="100"/>
        </p:scale>
        <p:origin x="1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6D12E-AE25-4FB4-8E37-03515B52CB9A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6BC81-C692-44E3-89A5-82025FF8DE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0534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DA7520-10BB-4345-4CD3-1C46064E6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4F04524-07D9-678D-E7CF-065925EC3D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22A8F8A-35BE-4113-00C6-365C76158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8AA2E-6426-4143-9C03-817BAB4E254D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5CE1F9F-2FD1-4E9F-8BEB-13E5D7212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7378B08-9B04-C26C-B6E2-27C837AF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1BD9-922F-4E6F-8807-6D5732992F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2456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58234D-8D42-8D88-F1D1-0A70F91D6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7BF368A-B097-7799-DE7E-FEF9377BC5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E19E525-78A7-33BD-7726-77985CC02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8AA2E-6426-4143-9C03-817BAB4E254D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D7D91C5-7490-ED81-8EE3-B3283E9F4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205109D-4CAB-FB5B-B64E-4269DACF6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1BD9-922F-4E6F-8807-6D5732992F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6240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97413415-46C8-2480-7642-5E46366B33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609BFDD-4978-23A8-250C-1B88DD302C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5CCFA0D-8BC3-A33D-8E75-C799E0FCB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8AA2E-6426-4143-9C03-817BAB4E254D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41C6005-1DB9-C5BB-3199-539354863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865CE40-6766-100C-E9A1-50E572EFB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1BD9-922F-4E6F-8807-6D5732992F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5358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6829AAE-3645-4C07-4D41-C733504F1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F54C270-ADD7-20D7-0FB7-D5FDA6D3E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204AB50-63FE-5CD0-3633-87355474E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8AA2E-6426-4143-9C03-817BAB4E254D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2F116B8-55AD-6408-6162-19DE83992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BADE22-2397-8EDC-C64D-5617815B7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1BD9-922F-4E6F-8807-6D5732992F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2004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B75170-7B14-434B-BE67-3FCAE4DB5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AB5158C-500B-035F-59D4-28ACDB74A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5EA0629-DB0E-A7AD-F543-9B8830D4C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8AA2E-6426-4143-9C03-817BAB4E254D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E59A623-1549-4C5F-FCF8-5534D8346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5546AC-647D-7159-223E-944B47DF0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1BD9-922F-4E6F-8807-6D5732992F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874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C6FDA0-26F6-10F4-E9A2-94285667C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9ED2224-C904-CF00-A0AC-02CE3E72CB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C38AD6D-4416-15FF-8D8D-788F903C8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8E9C414-6078-9AA8-34F4-E0C1D433F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8AA2E-6426-4143-9C03-817BAB4E254D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3047416-022C-6E9D-238A-50D16A7D4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D8A90D1-F21B-0702-A2C2-FF949F717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1BD9-922F-4E6F-8807-6D5732992F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9053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B4AF56-D265-3C1A-6DF5-6246F383E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6166CF1-12F6-D363-D646-E35635FE30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F78E63B-9B57-51FF-457E-996AFC104B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A9118F0-2211-AB05-241A-6A60CB859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2F0E53B-ED56-92D6-91B9-312E034B8A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48FF143C-8BB3-C1C6-5004-926FC0D77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8AA2E-6426-4143-9C03-817BAB4E254D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75C0CA4-0D69-1D85-5401-0602AB89D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76A5F39-2637-8630-7AF0-6A6D63316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1BD9-922F-4E6F-8807-6D5732992F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7837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04EE66-14F7-6D2F-BC54-7A1BD18C7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9A01FBF-212D-8B95-331D-FC6BB1674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8AA2E-6426-4143-9C03-817BAB4E254D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001C604-C0D2-D9AC-C5CA-0751F7494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E0D935A-CCDE-FC58-8BE0-42468F4B9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1BD9-922F-4E6F-8807-6D5732992F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9732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4589EC6-C81A-8D67-ECAB-636035C1C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8AA2E-6426-4143-9C03-817BAB4E254D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7F15B4A-C39F-7B03-D306-4ADA31925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F8AD43C-68A8-5396-68DB-52F6776CA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1BD9-922F-4E6F-8807-6D5732992F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2829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E53657-5D19-95C1-26AB-34C05FC38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8606C69-66A7-C08A-961F-89789AD00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AEE1113-400B-070B-B1B8-A2F016E8C2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ED732DC-CD23-5988-0304-6CBF6D15E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8AA2E-6426-4143-9C03-817BAB4E254D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AC9A92F-AEB2-C259-7D59-378385FD9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FD284E-A86A-F675-32B0-DEED95359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1BD9-922F-4E6F-8807-6D5732992F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5062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F57A01-A95D-FAF1-9E72-71FFBAC88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EFFCCBA2-DA32-8733-4AAE-885A2A93FE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DCA67C4-2222-3225-51B1-B3416B9096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013198E-3F24-02C0-B958-DA0F0DE39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8AA2E-6426-4143-9C03-817BAB4E254D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E1A9B92-CF4C-07D2-98C9-4420CCA62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35267C3-6531-D38E-0868-69CF094DA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1BD9-922F-4E6F-8807-6D5732992F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5912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910D34D8-02CA-1E0B-4F67-D84F64D3B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4C6B0DE-C6FE-B570-D87C-B901EDFE3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9868FDA-14DA-46B8-B530-CB856A7CD5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8AA2E-6426-4143-9C03-817BAB4E254D}" type="datetimeFigureOut">
              <a:rPr kumimoji="1" lang="ja-JP" altLang="en-US" smtClean="0"/>
              <a:t>2022/7/15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082508B-D77B-E761-C010-F6F0342EB0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6B3EB12-D4D9-6D14-8A08-AC10E1DF86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B1BD9-922F-4E6F-8807-6D5732992F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8336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izansha.co.jp/ISBN/ISBN978-4-88359-339-2.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seizansha.co.jp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izansha.co.jp/ISBN/ISBN978-4-88359-339-2.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seizansha.co.jp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C0490E9-402D-9D5A-2401-4776566871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" r="822" b="1"/>
          <a:stretch/>
        </p:blipFill>
        <p:spPr>
          <a:xfrm>
            <a:off x="0" y="0"/>
            <a:ext cx="12099073" cy="6858000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35A84D70-57A3-214A-98C9-34DF279BF402}"/>
              </a:ext>
            </a:extLst>
          </p:cNvPr>
          <p:cNvCxnSpPr>
            <a:cxnSpLocks/>
          </p:cNvCxnSpPr>
          <p:nvPr/>
        </p:nvCxnSpPr>
        <p:spPr>
          <a:xfrm>
            <a:off x="733620" y="5547731"/>
            <a:ext cx="40097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7240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B3C591F-8AEC-B679-D284-F35B6CB7AB9A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4-5-7(2)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CD8DD25-9D1C-EFD6-096F-C2C117216964}"/>
              </a:ext>
            </a:extLst>
          </p:cNvPr>
          <p:cNvSpPr txBox="1"/>
          <p:nvPr/>
        </p:nvSpPr>
        <p:spPr>
          <a:xfrm>
            <a:off x="2076993" y="6122925"/>
            <a:ext cx="83070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kern="100" dirty="0">
                <a:solidFill>
                  <a:schemeClr val="accent1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CMOS</a:t>
            </a:r>
            <a:r>
              <a:rPr lang="ja-JP" altLang="en-US" sz="2800" b="1" kern="100" dirty="0">
                <a:solidFill>
                  <a:schemeClr val="accent1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2800" b="1" kern="100" dirty="0">
                <a:solidFill>
                  <a:schemeClr val="accent1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Schmitt Trigger</a:t>
            </a:r>
            <a:r>
              <a:rPr lang="ja-JP" altLang="en-US" sz="2800" b="1" kern="100" dirty="0">
                <a:solidFill>
                  <a:schemeClr val="accent1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2800" b="1" kern="100" dirty="0">
                <a:solidFill>
                  <a:schemeClr val="accent1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inverter </a:t>
            </a:r>
            <a:r>
              <a:rPr lang="ja-JP" altLang="en-US" sz="2800" b="1" kern="100" dirty="0">
                <a:solidFill>
                  <a:schemeClr val="accent1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回路 </a:t>
            </a:r>
            <a:r>
              <a:rPr lang="en-US" altLang="ja-JP" sz="2800" b="1" kern="100" dirty="0" err="1">
                <a:solidFill>
                  <a:schemeClr val="accent1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invSmt</a:t>
            </a:r>
            <a:r>
              <a:rPr lang="en-US" altLang="ja-JP" sz="2800" b="1" kern="100" dirty="0">
                <a:solidFill>
                  <a:schemeClr val="accent1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( )</a:t>
            </a:r>
            <a:endParaRPr lang="ja-JP" altLang="en-US" sz="2800" b="1" dirty="0">
              <a:solidFill>
                <a:schemeClr val="accent1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D0F125E-279B-949C-FDF3-86967C267C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29" t="12190" r="15250" b="7619"/>
          <a:stretch/>
        </p:blipFill>
        <p:spPr>
          <a:xfrm>
            <a:off x="2076993" y="473465"/>
            <a:ext cx="8451670" cy="549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412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B3C591F-8AEC-B679-D284-F35B6CB7AB9A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4-5-7(3)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CD8DD25-9D1C-EFD6-096F-C2C117216964}"/>
              </a:ext>
            </a:extLst>
          </p:cNvPr>
          <p:cNvSpPr txBox="1"/>
          <p:nvPr/>
        </p:nvSpPr>
        <p:spPr>
          <a:xfrm>
            <a:off x="927461" y="6199869"/>
            <a:ext cx="106592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kern="100" dirty="0">
                <a:solidFill>
                  <a:schemeClr val="accent1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CMOS</a:t>
            </a:r>
            <a:r>
              <a:rPr lang="ja-JP" altLang="en-US" sz="2800" b="1" kern="100" dirty="0">
                <a:solidFill>
                  <a:schemeClr val="accent1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2800" b="1" kern="100" dirty="0">
                <a:solidFill>
                  <a:schemeClr val="accent1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Schmitt Trigger</a:t>
            </a:r>
            <a:r>
              <a:rPr lang="ja-JP" altLang="en-US" sz="2800" b="1" kern="100" dirty="0">
                <a:solidFill>
                  <a:schemeClr val="accent1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2800" b="1" kern="100" dirty="0">
                <a:solidFill>
                  <a:schemeClr val="accent1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inverter </a:t>
            </a:r>
            <a:r>
              <a:rPr lang="ja-JP" altLang="en-US" sz="2800" b="1" kern="100" dirty="0">
                <a:solidFill>
                  <a:schemeClr val="accent1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回路 </a:t>
            </a:r>
            <a:r>
              <a:rPr lang="en-US" altLang="ja-JP" sz="2800" b="1" kern="100" dirty="0" err="1">
                <a:solidFill>
                  <a:schemeClr val="accent1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invSmt</a:t>
            </a:r>
            <a:r>
              <a:rPr lang="en-US" altLang="ja-JP" sz="2800" b="1" kern="100" dirty="0">
                <a:solidFill>
                  <a:schemeClr val="accent1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( )</a:t>
            </a:r>
            <a:r>
              <a:rPr lang="ja-JP" altLang="en-US" sz="2800" b="1" kern="100" dirty="0">
                <a:solidFill>
                  <a:schemeClr val="accent1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の入出力波形</a:t>
            </a:r>
            <a:endParaRPr lang="ja-JP" altLang="en-US" sz="2800" b="1" dirty="0">
              <a:solidFill>
                <a:schemeClr val="accent1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96439FD-EE55-9E37-53DD-FB4D0C9F3E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22" t="10959" r="17036" b="6301"/>
          <a:stretch/>
        </p:blipFill>
        <p:spPr>
          <a:xfrm>
            <a:off x="1929008" y="262124"/>
            <a:ext cx="8455069" cy="586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61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B3C591F-8AEC-B679-D284-F35B6CB7AB9A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4-5-8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CD8DD25-9D1C-EFD6-096F-C2C117216964}"/>
              </a:ext>
            </a:extLst>
          </p:cNvPr>
          <p:cNvSpPr txBox="1"/>
          <p:nvPr/>
        </p:nvSpPr>
        <p:spPr>
          <a:xfrm>
            <a:off x="2393007" y="6074608"/>
            <a:ext cx="77029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chemeClr val="accent1"/>
                </a:solidFill>
              </a:rPr>
              <a:t>CMOS inverter chain</a:t>
            </a:r>
            <a:r>
              <a:rPr lang="ja-JP" altLang="en-US" sz="2800" b="1" dirty="0">
                <a:solidFill>
                  <a:schemeClr val="accent1"/>
                </a:solidFill>
              </a:rPr>
              <a:t>を使った応用回路の例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70CEBD10-5D11-CBC7-9883-E4A22AF2EF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65" t="3794" r="4658" b="20000"/>
          <a:stretch/>
        </p:blipFill>
        <p:spPr>
          <a:xfrm>
            <a:off x="1665962" y="260172"/>
            <a:ext cx="9958191" cy="522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517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B3C591F-8AEC-B679-D284-F35B6CB7AB9A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4-6-1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CD8DD25-9D1C-EFD6-096F-C2C117216964}"/>
              </a:ext>
            </a:extLst>
          </p:cNvPr>
          <p:cNvSpPr txBox="1"/>
          <p:nvPr/>
        </p:nvSpPr>
        <p:spPr>
          <a:xfrm>
            <a:off x="438947" y="6184480"/>
            <a:ext cx="113856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16 </a:t>
            </a:r>
            <a:r>
              <a:rPr lang="ja-JP" altLang="en-US" sz="2800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種類の ２入力デジタル回路 </a:t>
            </a:r>
            <a:r>
              <a:rPr lang="en-US" altLang="ja-JP" sz="2800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in2GateG(  )</a:t>
            </a:r>
            <a:r>
              <a:rPr lang="ja-JP" altLang="en-US" sz="2800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  回路の </a:t>
            </a:r>
            <a:r>
              <a:rPr lang="en-US" altLang="ja-JP" sz="2800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DCDL Code</a:t>
            </a:r>
            <a:r>
              <a:rPr lang="ja-JP" altLang="en-US" sz="2800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定義</a:t>
            </a:r>
            <a:endParaRPr lang="ja-JP" altLang="en-US" sz="2800" b="1" dirty="0">
              <a:solidFill>
                <a:schemeClr val="accent1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24FFED4-D075-4C6F-4381-5BD79EC891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78" t="10959" r="13699" b="8493"/>
          <a:stretch/>
        </p:blipFill>
        <p:spPr>
          <a:xfrm>
            <a:off x="2120432" y="673520"/>
            <a:ext cx="8248122" cy="518151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8E0BBD1-D837-EA7E-19E2-75E4A713FBEF}"/>
              </a:ext>
            </a:extLst>
          </p:cNvPr>
          <p:cNvSpPr txBox="1"/>
          <p:nvPr/>
        </p:nvSpPr>
        <p:spPr>
          <a:xfrm>
            <a:off x="3006246" y="304188"/>
            <a:ext cx="71774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kern="100" dirty="0">
                <a:solidFill>
                  <a:schemeClr val="accent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DCDL ( digital circuit description language ) </a:t>
            </a:r>
            <a:r>
              <a:rPr lang="ja-JP" altLang="en-US" sz="1800" b="1" kern="100" dirty="0">
                <a:solidFill>
                  <a:schemeClr val="accent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のよる </a:t>
            </a:r>
            <a:r>
              <a:rPr lang="en-US" altLang="ja-JP" sz="1800" b="1" kern="100" dirty="0">
                <a:solidFill>
                  <a:schemeClr val="accent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coding </a:t>
            </a:r>
            <a:r>
              <a:rPr lang="ja-JP" altLang="en-US" sz="1800" b="1" kern="100" dirty="0">
                <a:solidFill>
                  <a:schemeClr val="accent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例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41470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B3C591F-8AEC-B679-D284-F35B6CB7AB9A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4-6-2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CD8DD25-9D1C-EFD6-096F-C2C117216964}"/>
              </a:ext>
            </a:extLst>
          </p:cNvPr>
          <p:cNvSpPr txBox="1"/>
          <p:nvPr/>
        </p:nvSpPr>
        <p:spPr>
          <a:xfrm>
            <a:off x="714251" y="6183833"/>
            <a:ext cx="113856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２入力 </a:t>
            </a:r>
            <a:r>
              <a:rPr lang="en-US" altLang="ja-JP" sz="2800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CMOS NAND Gate </a:t>
            </a:r>
            <a:r>
              <a:rPr lang="ja-JP" altLang="en-US" sz="2800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回路 </a:t>
            </a:r>
            <a:r>
              <a:rPr lang="en-US" altLang="ja-JP" sz="2800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NAND( )</a:t>
            </a:r>
            <a:r>
              <a:rPr lang="ja-JP" altLang="en-US" sz="2800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の </a:t>
            </a:r>
            <a:r>
              <a:rPr lang="en-US" altLang="ja-JP" sz="2800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DCDL Code </a:t>
            </a:r>
            <a:r>
              <a:rPr lang="ja-JP" altLang="en-US" sz="2800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定義</a:t>
            </a:r>
            <a:endParaRPr lang="ja-JP" altLang="en-US" sz="2800" b="1" dirty="0">
              <a:solidFill>
                <a:schemeClr val="accent1"/>
              </a:solidFill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3F491088-2AB2-FEA5-AC97-11E23998B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78" t="4566" r="14315" b="12511"/>
          <a:stretch/>
        </p:blipFill>
        <p:spPr>
          <a:xfrm>
            <a:off x="1728592" y="313150"/>
            <a:ext cx="8718115" cy="568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77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B3C591F-8AEC-B679-D284-F35B6CB7AB9A}"/>
              </a:ext>
            </a:extLst>
          </p:cNvPr>
          <p:cNvSpPr txBox="1"/>
          <p:nvPr/>
        </p:nvSpPr>
        <p:spPr>
          <a:xfrm>
            <a:off x="0" y="102730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4-6-3(1)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CD8DD25-9D1C-EFD6-096F-C2C117216964}"/>
              </a:ext>
            </a:extLst>
          </p:cNvPr>
          <p:cNvSpPr txBox="1"/>
          <p:nvPr/>
        </p:nvSpPr>
        <p:spPr>
          <a:xfrm>
            <a:off x="714251" y="6183833"/>
            <a:ext cx="113856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２入力 </a:t>
            </a:r>
            <a:r>
              <a:rPr lang="en-US" altLang="ja-JP" sz="2800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CMOS NAND Gate </a:t>
            </a:r>
            <a:r>
              <a:rPr lang="ja-JP" altLang="en-US" sz="2800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回路 </a:t>
            </a:r>
            <a:r>
              <a:rPr lang="en-US" altLang="ja-JP" sz="2800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NAND( )</a:t>
            </a:r>
            <a:r>
              <a:rPr lang="ja-JP" altLang="en-US" sz="2800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の </a:t>
            </a:r>
            <a:r>
              <a:rPr lang="en-US" altLang="ja-JP" sz="2800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DCDL Code </a:t>
            </a:r>
            <a:r>
              <a:rPr lang="ja-JP" altLang="en-US" sz="2800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定義</a:t>
            </a:r>
            <a:endParaRPr lang="ja-JP" altLang="en-US" sz="2800" b="1" dirty="0">
              <a:solidFill>
                <a:schemeClr val="accent1"/>
              </a:solidFill>
            </a:endParaRPr>
          </a:p>
        </p:txBody>
      </p:sp>
      <p:pic>
        <p:nvPicPr>
          <p:cNvPr id="116" name="図 115">
            <a:extLst>
              <a:ext uri="{FF2B5EF4-FFF2-40B4-BE49-F238E27FC236}">
                <a16:creationId xmlns:a16="http://schemas.microsoft.com/office/drawing/2014/main" id="{6EDA86E0-9D21-752B-EB9C-FD7A0D3D1C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78" t="4566" r="29007" b="88775"/>
          <a:stretch/>
        </p:blipFill>
        <p:spPr>
          <a:xfrm>
            <a:off x="2167003" y="272007"/>
            <a:ext cx="6926893" cy="456685"/>
          </a:xfrm>
          <a:prstGeom prst="rect">
            <a:avLst/>
          </a:prstGeom>
        </p:spPr>
      </p:pic>
      <p:pic>
        <p:nvPicPr>
          <p:cNvPr id="127" name="図 126">
            <a:extLst>
              <a:ext uri="{FF2B5EF4-FFF2-40B4-BE49-F238E27FC236}">
                <a16:creationId xmlns:a16="http://schemas.microsoft.com/office/drawing/2014/main" id="{6B432CB1-83A7-5499-86A5-ACBD04E113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28" t="13151" r="2397" b="13552"/>
          <a:stretch/>
        </p:blipFill>
        <p:spPr>
          <a:xfrm>
            <a:off x="928122" y="915634"/>
            <a:ext cx="10335756" cy="502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85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線コネクタ 7"/>
          <p:cNvCxnSpPr/>
          <p:nvPr/>
        </p:nvCxnSpPr>
        <p:spPr>
          <a:xfrm>
            <a:off x="7546870" y="1369417"/>
            <a:ext cx="115212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8699638" y="1361176"/>
            <a:ext cx="0" cy="42634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7568520" y="1369418"/>
            <a:ext cx="0" cy="42634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8698998" y="1787522"/>
            <a:ext cx="115212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6416392" y="1795764"/>
            <a:ext cx="115212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7546870" y="1178985"/>
            <a:ext cx="115212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>
            <a:off x="8122934" y="783704"/>
            <a:ext cx="0" cy="42634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円/楕円 26"/>
          <p:cNvSpPr/>
          <p:nvPr/>
        </p:nvSpPr>
        <p:spPr>
          <a:xfrm>
            <a:off x="7978918" y="752639"/>
            <a:ext cx="360040" cy="21573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8" name="円/楕円 27"/>
          <p:cNvSpPr/>
          <p:nvPr/>
        </p:nvSpPr>
        <p:spPr>
          <a:xfrm>
            <a:off x="6123319" y="1663085"/>
            <a:ext cx="360040" cy="21573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9" name="円/楕円 28"/>
          <p:cNvSpPr/>
          <p:nvPr/>
        </p:nvSpPr>
        <p:spPr>
          <a:xfrm>
            <a:off x="9650736" y="1687899"/>
            <a:ext cx="360040" cy="21573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0" name="正方形/長方形 29"/>
          <p:cNvSpPr/>
          <p:nvPr/>
        </p:nvSpPr>
        <p:spPr>
          <a:xfrm>
            <a:off x="6678406" y="2521545"/>
            <a:ext cx="868465" cy="21899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3" name="正方形/長方形 32"/>
          <p:cNvSpPr/>
          <p:nvPr/>
        </p:nvSpPr>
        <p:spPr>
          <a:xfrm>
            <a:off x="8698999" y="2300246"/>
            <a:ext cx="868465" cy="5122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35" name="直線コネクタ 34"/>
          <p:cNvCxnSpPr/>
          <p:nvPr/>
        </p:nvCxnSpPr>
        <p:spPr>
          <a:xfrm>
            <a:off x="8692829" y="2320724"/>
            <a:ext cx="115212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円/楕円 35"/>
          <p:cNvSpPr/>
          <p:nvPr/>
        </p:nvSpPr>
        <p:spPr>
          <a:xfrm>
            <a:off x="9644567" y="2221101"/>
            <a:ext cx="360040" cy="21573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37" name="直線コネクタ 36"/>
          <p:cNvCxnSpPr/>
          <p:nvPr/>
        </p:nvCxnSpPr>
        <p:spPr>
          <a:xfrm>
            <a:off x="6394742" y="2521545"/>
            <a:ext cx="115212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円/楕円 37"/>
          <p:cNvSpPr/>
          <p:nvPr/>
        </p:nvSpPr>
        <p:spPr>
          <a:xfrm>
            <a:off x="6176534" y="2421831"/>
            <a:ext cx="360040" cy="21573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9" name="正方形/長方形 38"/>
          <p:cNvSpPr/>
          <p:nvPr/>
        </p:nvSpPr>
        <p:spPr>
          <a:xfrm>
            <a:off x="4993342" y="2068507"/>
            <a:ext cx="23118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latin typeface="+mn-ea"/>
                <a:cs typeface="Times New Roman" panose="02020603050405020304" pitchFamily="18" charset="0"/>
              </a:rPr>
              <a:t>When A=</a:t>
            </a:r>
            <a:r>
              <a:rPr lang="en-US" altLang="ja-JP" b="1" dirty="0" err="1">
                <a:latin typeface="+mn-ea"/>
                <a:cs typeface="Times New Roman" panose="02020603050405020304" pitchFamily="18" charset="0"/>
              </a:rPr>
              <a:t>Vdd</a:t>
            </a:r>
            <a:r>
              <a:rPr lang="en-US" altLang="ja-JP" b="1" dirty="0">
                <a:latin typeface="+mn-ea"/>
                <a:cs typeface="Times New Roman" panose="02020603050405020304" pitchFamily="18" charset="0"/>
              </a:rPr>
              <a:t>=high</a:t>
            </a:r>
            <a:endParaRPr lang="ja-JP" altLang="en-US" b="1" dirty="0">
              <a:latin typeface="+mn-ea"/>
            </a:endParaRPr>
          </a:p>
          <a:p>
            <a:endParaRPr lang="ja-JP" altLang="en-US" b="1" dirty="0">
              <a:latin typeface="+mn-ea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10091075" y="2158259"/>
            <a:ext cx="1648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latin typeface="+mn-ea"/>
                <a:cs typeface="Times New Roman" panose="02020603050405020304" pitchFamily="18" charset="0"/>
              </a:rPr>
              <a:t>C= </a:t>
            </a:r>
            <a:r>
              <a:rPr lang="en-US" altLang="ja-JP" b="1" dirty="0" err="1">
                <a:latin typeface="+mn-ea"/>
                <a:cs typeface="Times New Roman" panose="02020603050405020304" pitchFamily="18" charset="0"/>
              </a:rPr>
              <a:t>Vdd</a:t>
            </a:r>
            <a:r>
              <a:rPr lang="en-US" altLang="ja-JP" b="1" dirty="0">
                <a:latin typeface="+mn-ea"/>
                <a:cs typeface="Times New Roman" panose="02020603050405020304" pitchFamily="18" charset="0"/>
              </a:rPr>
              <a:t> - Vth</a:t>
            </a:r>
            <a:endParaRPr lang="ja-JP" altLang="en-US" b="1" dirty="0">
              <a:latin typeface="+mn-ea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7309279" y="1877109"/>
            <a:ext cx="1779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err="1">
                <a:latin typeface="+mn-ea"/>
                <a:cs typeface="Times New Roman" panose="02020603050405020304" pitchFamily="18" charset="0"/>
              </a:rPr>
              <a:t>Vch</a:t>
            </a:r>
            <a:r>
              <a:rPr lang="en-US" altLang="ja-JP" b="1" dirty="0">
                <a:latin typeface="+mn-ea"/>
                <a:cs typeface="Times New Roman" panose="02020603050405020304" pitchFamily="18" charset="0"/>
              </a:rPr>
              <a:t> =</a:t>
            </a:r>
            <a:r>
              <a:rPr lang="en-US" altLang="ja-JP" b="1" dirty="0" err="1">
                <a:latin typeface="+mn-ea"/>
                <a:cs typeface="Times New Roman" panose="02020603050405020304" pitchFamily="18" charset="0"/>
              </a:rPr>
              <a:t>Vdd</a:t>
            </a:r>
            <a:r>
              <a:rPr lang="en-US" altLang="ja-JP" b="1" dirty="0">
                <a:latin typeface="+mn-ea"/>
                <a:cs typeface="Times New Roman" panose="02020603050405020304" pitchFamily="18" charset="0"/>
              </a:rPr>
              <a:t>-Vth</a:t>
            </a:r>
            <a:endParaRPr lang="ja-JP" altLang="en-US" b="1" dirty="0">
              <a:latin typeface="+mn-ea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7171328" y="385865"/>
            <a:ext cx="2534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latin typeface="+mn-ea"/>
                <a:cs typeface="Times New Roman" panose="02020603050405020304" pitchFamily="18" charset="0"/>
              </a:rPr>
              <a:t>When VG=</a:t>
            </a:r>
            <a:r>
              <a:rPr lang="en-US" altLang="ja-JP" b="1" dirty="0" err="1">
                <a:latin typeface="+mn-ea"/>
                <a:cs typeface="Times New Roman" panose="02020603050405020304" pitchFamily="18" charset="0"/>
              </a:rPr>
              <a:t>Vdd</a:t>
            </a:r>
            <a:r>
              <a:rPr lang="en-US" altLang="ja-JP" b="1" dirty="0">
                <a:latin typeface="+mn-ea"/>
                <a:cs typeface="Times New Roman" panose="02020603050405020304" pitchFamily="18" charset="0"/>
              </a:rPr>
              <a:t>=high </a:t>
            </a:r>
            <a:endParaRPr lang="ja-JP" altLang="en-US" b="1" dirty="0">
              <a:latin typeface="+mn-ea"/>
            </a:endParaRPr>
          </a:p>
        </p:txBody>
      </p:sp>
      <p:sp>
        <p:nvSpPr>
          <p:cNvPr id="44" name="フローチャート: 論理積ゲート 43"/>
          <p:cNvSpPr/>
          <p:nvPr/>
        </p:nvSpPr>
        <p:spPr>
          <a:xfrm>
            <a:off x="7280396" y="4734708"/>
            <a:ext cx="1080120" cy="864096"/>
          </a:xfrm>
          <a:prstGeom prst="flowChartDelay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5" name="円/楕円 44"/>
          <p:cNvSpPr/>
          <p:nvPr/>
        </p:nvSpPr>
        <p:spPr>
          <a:xfrm>
            <a:off x="8343728" y="5058891"/>
            <a:ext cx="232813" cy="25188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6" name="二等辺三角形 45"/>
          <p:cNvSpPr/>
          <p:nvPr/>
        </p:nvSpPr>
        <p:spPr>
          <a:xfrm rot="5400000">
            <a:off x="9008589" y="4734708"/>
            <a:ext cx="1017577" cy="864096"/>
          </a:xfrm>
          <a:prstGeom prst="triangl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7" name="円/楕円 46"/>
          <p:cNvSpPr/>
          <p:nvPr/>
        </p:nvSpPr>
        <p:spPr>
          <a:xfrm>
            <a:off x="9916469" y="5058891"/>
            <a:ext cx="232813" cy="25188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48" name="直線コネクタ 47"/>
          <p:cNvCxnSpPr/>
          <p:nvPr/>
        </p:nvCxnSpPr>
        <p:spPr>
          <a:xfrm flipV="1">
            <a:off x="8601106" y="5184831"/>
            <a:ext cx="459657" cy="13189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/>
          <p:cNvCxnSpPr/>
          <p:nvPr/>
        </p:nvCxnSpPr>
        <p:spPr>
          <a:xfrm flipV="1">
            <a:off x="6850712" y="4950733"/>
            <a:ext cx="459657" cy="13189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/>
          <p:cNvCxnSpPr/>
          <p:nvPr/>
        </p:nvCxnSpPr>
        <p:spPr>
          <a:xfrm flipV="1">
            <a:off x="6829892" y="5310772"/>
            <a:ext cx="459657" cy="13189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/>
          <p:cNvCxnSpPr/>
          <p:nvPr/>
        </p:nvCxnSpPr>
        <p:spPr>
          <a:xfrm flipV="1">
            <a:off x="10145470" y="5171312"/>
            <a:ext cx="459657" cy="13189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/>
          <p:cNvCxnSpPr/>
          <p:nvPr/>
        </p:nvCxnSpPr>
        <p:spPr>
          <a:xfrm>
            <a:off x="6873765" y="5330556"/>
            <a:ext cx="0" cy="435079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正方形/長方形 54"/>
          <p:cNvSpPr/>
          <p:nvPr/>
        </p:nvSpPr>
        <p:spPr>
          <a:xfrm>
            <a:off x="6553553" y="4779255"/>
            <a:ext cx="343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latin typeface="+mn-ea"/>
                <a:cs typeface="Times New Roman" panose="02020603050405020304" pitchFamily="18" charset="0"/>
              </a:rPr>
              <a:t>A</a:t>
            </a:r>
            <a:endParaRPr lang="ja-JP" altLang="en-US" b="1" dirty="0">
              <a:latin typeface="+mn-ea"/>
            </a:endParaRPr>
          </a:p>
        </p:txBody>
      </p:sp>
      <p:sp>
        <p:nvSpPr>
          <p:cNvPr id="56" name="正方形/長方形 55"/>
          <p:cNvSpPr/>
          <p:nvPr/>
        </p:nvSpPr>
        <p:spPr>
          <a:xfrm>
            <a:off x="6619427" y="5674680"/>
            <a:ext cx="426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latin typeface="+mn-ea"/>
                <a:cs typeface="Times New Roman" panose="02020603050405020304" pitchFamily="18" charset="0"/>
              </a:rPr>
              <a:t> G</a:t>
            </a:r>
            <a:endParaRPr lang="ja-JP" altLang="en-US" b="1" dirty="0">
              <a:latin typeface="+mn-ea"/>
            </a:endParaRPr>
          </a:p>
        </p:txBody>
      </p:sp>
      <p:sp>
        <p:nvSpPr>
          <p:cNvPr id="57" name="正方形/長方形 56"/>
          <p:cNvSpPr/>
          <p:nvPr/>
        </p:nvSpPr>
        <p:spPr>
          <a:xfrm>
            <a:off x="10753646" y="4992631"/>
            <a:ext cx="1218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latin typeface="+mn-ea"/>
                <a:cs typeface="Times New Roman" panose="02020603050405020304" pitchFamily="18" charset="0"/>
              </a:rPr>
              <a:t>C = A</a:t>
            </a:r>
            <a:r>
              <a:rPr lang="ja-JP" altLang="en-US" b="1" dirty="0">
                <a:latin typeface="+mn-ea"/>
                <a:cs typeface="Times New Roman" panose="02020603050405020304" pitchFamily="18" charset="0"/>
              </a:rPr>
              <a:t>・</a:t>
            </a:r>
            <a:r>
              <a:rPr lang="en-US" altLang="ja-JP" b="1" dirty="0">
                <a:latin typeface="+mn-ea"/>
                <a:cs typeface="Times New Roman" panose="02020603050405020304" pitchFamily="18" charset="0"/>
              </a:rPr>
              <a:t>G</a:t>
            </a:r>
            <a:endParaRPr lang="ja-JP" altLang="en-US" b="1" dirty="0">
              <a:latin typeface="+mn-ea"/>
            </a:endParaRPr>
          </a:p>
        </p:txBody>
      </p:sp>
      <p:sp>
        <p:nvSpPr>
          <p:cNvPr id="63" name="正方形/長方形 62"/>
          <p:cNvSpPr/>
          <p:nvPr/>
        </p:nvSpPr>
        <p:spPr>
          <a:xfrm>
            <a:off x="1215999" y="3370274"/>
            <a:ext cx="2126706" cy="13050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4" name="正方形/長方形 63"/>
          <p:cNvSpPr/>
          <p:nvPr/>
        </p:nvSpPr>
        <p:spPr>
          <a:xfrm>
            <a:off x="554273" y="3602254"/>
            <a:ext cx="2172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latin typeface="+mn-ea"/>
                <a:cs typeface="Times New Roman" panose="02020603050405020304" pitchFamily="18" charset="0"/>
              </a:rPr>
              <a:t>AND( ) </a:t>
            </a:r>
            <a:r>
              <a:rPr lang="ja-JP" altLang="en-US" b="1" dirty="0">
                <a:latin typeface="+mn-ea"/>
                <a:cs typeface="Times New Roman" panose="02020603050405020304" pitchFamily="18" charset="0"/>
              </a:rPr>
              <a:t>回路の定義</a:t>
            </a:r>
            <a:endParaRPr lang="ja-JP" altLang="en-US" b="1" dirty="0">
              <a:latin typeface="+mn-ea"/>
            </a:endParaRPr>
          </a:p>
        </p:txBody>
      </p:sp>
      <p:sp>
        <p:nvSpPr>
          <p:cNvPr id="65" name="正方形/長方形 64"/>
          <p:cNvSpPr/>
          <p:nvPr/>
        </p:nvSpPr>
        <p:spPr>
          <a:xfrm>
            <a:off x="325727" y="986308"/>
            <a:ext cx="2603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err="1">
                <a:latin typeface="+mn-ea"/>
                <a:cs typeface="Times New Roman" panose="02020603050405020304" pitchFamily="18" charset="0"/>
              </a:rPr>
              <a:t>SwitchN</a:t>
            </a:r>
            <a:r>
              <a:rPr lang="en-US" altLang="ja-JP" b="1" dirty="0">
                <a:latin typeface="+mn-ea"/>
                <a:cs typeface="Times New Roman" panose="02020603050405020304" pitchFamily="18" charset="0"/>
              </a:rPr>
              <a:t>( ) </a:t>
            </a:r>
            <a:r>
              <a:rPr lang="ja-JP" altLang="en-US" b="1" dirty="0">
                <a:latin typeface="+mn-ea"/>
                <a:cs typeface="Times New Roman" panose="02020603050405020304" pitchFamily="18" charset="0"/>
              </a:rPr>
              <a:t>回路の定義</a:t>
            </a:r>
            <a:endParaRPr lang="ja-JP" altLang="en-US" b="1" dirty="0">
              <a:latin typeface="+mn-ea"/>
            </a:endParaRPr>
          </a:p>
        </p:txBody>
      </p:sp>
      <p:sp>
        <p:nvSpPr>
          <p:cNvPr id="66" name="正方形/長方形 65"/>
          <p:cNvSpPr/>
          <p:nvPr/>
        </p:nvSpPr>
        <p:spPr>
          <a:xfrm>
            <a:off x="411196" y="2422106"/>
            <a:ext cx="1383818" cy="3044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7" name="正方形/長方形 66"/>
          <p:cNvSpPr/>
          <p:nvPr/>
        </p:nvSpPr>
        <p:spPr>
          <a:xfrm>
            <a:off x="35199" y="5269966"/>
            <a:ext cx="1383818" cy="3044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71" name="直線コネクタ 70"/>
          <p:cNvCxnSpPr/>
          <p:nvPr/>
        </p:nvCxnSpPr>
        <p:spPr>
          <a:xfrm>
            <a:off x="600911" y="4485124"/>
            <a:ext cx="198185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正方形/長方形 73"/>
          <p:cNvSpPr/>
          <p:nvPr/>
        </p:nvSpPr>
        <p:spPr>
          <a:xfrm>
            <a:off x="721459" y="4130246"/>
            <a:ext cx="1483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latin typeface="+mn-ea"/>
                <a:cs typeface="Times New Roman" panose="02020603050405020304" pitchFamily="18" charset="0"/>
              </a:rPr>
              <a:t>G      A      C</a:t>
            </a:r>
            <a:endParaRPr lang="ja-JP" altLang="en-US" b="1" dirty="0">
              <a:latin typeface="+mn-ea"/>
            </a:endParaRPr>
          </a:p>
        </p:txBody>
      </p:sp>
      <p:sp>
        <p:nvSpPr>
          <p:cNvPr id="75" name="正方形/長方形 74"/>
          <p:cNvSpPr/>
          <p:nvPr/>
        </p:nvSpPr>
        <p:spPr>
          <a:xfrm>
            <a:off x="718626" y="4508333"/>
            <a:ext cx="1452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latin typeface="+mn-ea"/>
                <a:cs typeface="Times New Roman" panose="02020603050405020304" pitchFamily="18" charset="0"/>
              </a:rPr>
              <a:t>0       0      0</a:t>
            </a:r>
            <a:endParaRPr lang="ja-JP" altLang="en-US" b="1" dirty="0">
              <a:latin typeface="+mn-ea"/>
            </a:endParaRPr>
          </a:p>
        </p:txBody>
      </p:sp>
      <p:sp>
        <p:nvSpPr>
          <p:cNvPr id="76" name="正方形/長方形 75"/>
          <p:cNvSpPr/>
          <p:nvPr/>
        </p:nvSpPr>
        <p:spPr>
          <a:xfrm>
            <a:off x="736398" y="4716207"/>
            <a:ext cx="1452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latin typeface="+mn-ea"/>
                <a:cs typeface="Times New Roman" panose="02020603050405020304" pitchFamily="18" charset="0"/>
              </a:rPr>
              <a:t>0       1      0</a:t>
            </a:r>
            <a:endParaRPr lang="ja-JP" altLang="en-US" b="1" dirty="0">
              <a:latin typeface="+mn-ea"/>
            </a:endParaRPr>
          </a:p>
        </p:txBody>
      </p:sp>
      <p:cxnSp>
        <p:nvCxnSpPr>
          <p:cNvPr id="78" name="直線コネクタ 77"/>
          <p:cNvCxnSpPr/>
          <p:nvPr/>
        </p:nvCxnSpPr>
        <p:spPr>
          <a:xfrm>
            <a:off x="522152" y="5888367"/>
            <a:ext cx="198185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正方形/長方形 79"/>
          <p:cNvSpPr/>
          <p:nvPr/>
        </p:nvSpPr>
        <p:spPr>
          <a:xfrm>
            <a:off x="744458" y="5090284"/>
            <a:ext cx="1452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latin typeface="+mn-ea"/>
                <a:cs typeface="Times New Roman" panose="02020603050405020304" pitchFamily="18" charset="0"/>
              </a:rPr>
              <a:t>1       0      0</a:t>
            </a:r>
            <a:endParaRPr lang="ja-JP" altLang="en-US" b="1" dirty="0">
              <a:latin typeface="+mn-ea"/>
            </a:endParaRPr>
          </a:p>
        </p:txBody>
      </p:sp>
      <p:sp>
        <p:nvSpPr>
          <p:cNvPr id="81" name="正方形/長方形 80"/>
          <p:cNvSpPr/>
          <p:nvPr/>
        </p:nvSpPr>
        <p:spPr>
          <a:xfrm>
            <a:off x="736398" y="5456691"/>
            <a:ext cx="1452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latin typeface="+mn-ea"/>
                <a:cs typeface="Times New Roman" panose="02020603050405020304" pitchFamily="18" charset="0"/>
              </a:rPr>
              <a:t>1       1      1</a:t>
            </a:r>
            <a:endParaRPr lang="ja-JP" altLang="en-US" b="1" dirty="0">
              <a:latin typeface="+mn-ea"/>
            </a:endParaRPr>
          </a:p>
        </p:txBody>
      </p:sp>
      <p:sp>
        <p:nvSpPr>
          <p:cNvPr id="82" name="正方形/長方形 81"/>
          <p:cNvSpPr/>
          <p:nvPr/>
        </p:nvSpPr>
        <p:spPr>
          <a:xfrm>
            <a:off x="9672465" y="1291578"/>
            <a:ext cx="349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latin typeface="+mn-ea"/>
                <a:cs typeface="Times New Roman" panose="02020603050405020304" pitchFamily="18" charset="0"/>
              </a:rPr>
              <a:t>C</a:t>
            </a:r>
            <a:endParaRPr lang="ja-JP" altLang="en-US" b="1" dirty="0">
              <a:latin typeface="+mn-ea"/>
            </a:endParaRPr>
          </a:p>
        </p:txBody>
      </p:sp>
      <p:cxnSp>
        <p:nvCxnSpPr>
          <p:cNvPr id="83" name="直線コネクタ 82"/>
          <p:cNvCxnSpPr/>
          <p:nvPr/>
        </p:nvCxnSpPr>
        <p:spPr>
          <a:xfrm>
            <a:off x="522153" y="1929742"/>
            <a:ext cx="198185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コネクタ 83"/>
          <p:cNvCxnSpPr/>
          <p:nvPr/>
        </p:nvCxnSpPr>
        <p:spPr>
          <a:xfrm>
            <a:off x="522152" y="3269588"/>
            <a:ext cx="198185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正方形/長方形 84"/>
          <p:cNvSpPr/>
          <p:nvPr/>
        </p:nvSpPr>
        <p:spPr>
          <a:xfrm>
            <a:off x="555623" y="1574864"/>
            <a:ext cx="1707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latin typeface="+mn-ea"/>
                <a:cs typeface="Times New Roman" panose="02020603050405020304" pitchFamily="18" charset="0"/>
              </a:rPr>
              <a:t>VG      A       C</a:t>
            </a:r>
            <a:endParaRPr lang="ja-JP" altLang="en-US" b="1" dirty="0">
              <a:latin typeface="+mn-ea"/>
            </a:endParaRPr>
          </a:p>
        </p:txBody>
      </p:sp>
      <p:sp>
        <p:nvSpPr>
          <p:cNvPr id="86" name="正方形/長方形 85"/>
          <p:cNvSpPr/>
          <p:nvPr/>
        </p:nvSpPr>
        <p:spPr>
          <a:xfrm>
            <a:off x="628491" y="1980670"/>
            <a:ext cx="1568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latin typeface="+mn-ea"/>
                <a:cs typeface="Times New Roman" panose="02020603050405020304" pitchFamily="18" charset="0"/>
              </a:rPr>
              <a:t>0        0     </a:t>
            </a:r>
            <a:r>
              <a:rPr lang="ja-JP" altLang="en-US" b="1" dirty="0">
                <a:latin typeface="+mn-ea"/>
                <a:cs typeface="Times New Roman" panose="02020603050405020304" pitchFamily="18" charset="0"/>
              </a:rPr>
              <a:t>  </a:t>
            </a:r>
            <a:r>
              <a:rPr lang="en-US" altLang="ja-JP" b="1" dirty="0">
                <a:latin typeface="+mn-ea"/>
                <a:cs typeface="Times New Roman" panose="02020603050405020304" pitchFamily="18" charset="0"/>
              </a:rPr>
              <a:t>?</a:t>
            </a:r>
            <a:endParaRPr lang="ja-JP" altLang="en-US" b="1" dirty="0">
              <a:latin typeface="+mn-ea"/>
            </a:endParaRPr>
          </a:p>
        </p:txBody>
      </p:sp>
      <p:sp>
        <p:nvSpPr>
          <p:cNvPr id="87" name="正方形/長方形 86"/>
          <p:cNvSpPr/>
          <p:nvPr/>
        </p:nvSpPr>
        <p:spPr>
          <a:xfrm>
            <a:off x="610124" y="2288832"/>
            <a:ext cx="15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latin typeface="+mn-ea"/>
                <a:cs typeface="Times New Roman" panose="02020603050405020304" pitchFamily="18" charset="0"/>
              </a:rPr>
              <a:t>0        1       ?</a:t>
            </a:r>
            <a:endParaRPr lang="ja-JP" altLang="en-US" b="1" dirty="0">
              <a:latin typeface="+mn-ea"/>
            </a:endParaRPr>
          </a:p>
        </p:txBody>
      </p:sp>
      <p:sp>
        <p:nvSpPr>
          <p:cNvPr id="91" name="正方形/長方形 90"/>
          <p:cNvSpPr/>
          <p:nvPr/>
        </p:nvSpPr>
        <p:spPr>
          <a:xfrm>
            <a:off x="639868" y="2555483"/>
            <a:ext cx="1593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latin typeface="+mn-ea"/>
                <a:cs typeface="Times New Roman" panose="02020603050405020304" pitchFamily="18" charset="0"/>
              </a:rPr>
              <a:t>1        0       0</a:t>
            </a:r>
            <a:endParaRPr lang="ja-JP" altLang="en-US" b="1" dirty="0">
              <a:latin typeface="+mn-ea"/>
            </a:endParaRPr>
          </a:p>
        </p:txBody>
      </p:sp>
      <p:sp>
        <p:nvSpPr>
          <p:cNvPr id="92" name="正方形/長方形 91"/>
          <p:cNvSpPr/>
          <p:nvPr/>
        </p:nvSpPr>
        <p:spPr>
          <a:xfrm>
            <a:off x="616763" y="2898651"/>
            <a:ext cx="1593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latin typeface="+mn-ea"/>
                <a:cs typeface="Times New Roman" panose="02020603050405020304" pitchFamily="18" charset="0"/>
              </a:rPr>
              <a:t>1        1       1</a:t>
            </a:r>
            <a:endParaRPr lang="ja-JP" altLang="en-US" b="1" dirty="0">
              <a:latin typeface="+mn-ea"/>
            </a:endParaRPr>
          </a:p>
        </p:txBody>
      </p:sp>
      <p:sp>
        <p:nvSpPr>
          <p:cNvPr id="93" name="正方形/長方形 92"/>
          <p:cNvSpPr/>
          <p:nvPr/>
        </p:nvSpPr>
        <p:spPr>
          <a:xfrm>
            <a:off x="7546870" y="2308489"/>
            <a:ext cx="1152128" cy="504056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94" name="正方形/長方形 93"/>
          <p:cNvSpPr/>
          <p:nvPr/>
        </p:nvSpPr>
        <p:spPr>
          <a:xfrm>
            <a:off x="6607854" y="3376333"/>
            <a:ext cx="2972331" cy="5847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95" name="角丸四角形 94"/>
          <p:cNvSpPr/>
          <p:nvPr/>
        </p:nvSpPr>
        <p:spPr>
          <a:xfrm>
            <a:off x="6297241" y="3966544"/>
            <a:ext cx="2892138" cy="52224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96" name="正方形/長方形 95"/>
          <p:cNvSpPr/>
          <p:nvPr/>
        </p:nvSpPr>
        <p:spPr>
          <a:xfrm>
            <a:off x="6345152" y="4025293"/>
            <a:ext cx="2892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/>
              <a:t>NAND( )*</a:t>
            </a:r>
            <a:r>
              <a:rPr lang="en-US" altLang="ja-JP" b="1" dirty="0" err="1"/>
              <a:t>inv</a:t>
            </a:r>
            <a:r>
              <a:rPr lang="en-US" altLang="ja-JP" b="1" dirty="0"/>
              <a:t>( )</a:t>
            </a:r>
            <a:r>
              <a:rPr lang="en-US" altLang="ja-JP" b="1" dirty="0">
                <a:sym typeface="Wingdings" panose="05000000000000000000" pitchFamily="2" charset="2"/>
              </a:rPr>
              <a:t></a:t>
            </a:r>
            <a:r>
              <a:rPr lang="en-US" altLang="ja-JP" b="1" dirty="0"/>
              <a:t>AND( ) </a:t>
            </a:r>
            <a:endParaRPr lang="ja-JP" altLang="en-US" b="1" dirty="0">
              <a:latin typeface="+mn-ea"/>
            </a:endParaRPr>
          </a:p>
        </p:txBody>
      </p:sp>
      <p:sp>
        <p:nvSpPr>
          <p:cNvPr id="97" name="正方形/長方形 96"/>
          <p:cNvSpPr/>
          <p:nvPr/>
        </p:nvSpPr>
        <p:spPr>
          <a:xfrm>
            <a:off x="7273448" y="5020615"/>
            <a:ext cx="1132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latin typeface="+mn-ea"/>
                <a:cs typeface="Times New Roman" panose="02020603050405020304" pitchFamily="18" charset="0"/>
              </a:rPr>
              <a:t>NAND( )</a:t>
            </a:r>
            <a:endParaRPr lang="ja-JP" altLang="en-US" dirty="0"/>
          </a:p>
        </p:txBody>
      </p:sp>
      <p:sp>
        <p:nvSpPr>
          <p:cNvPr id="98" name="正方形/長方形 97"/>
          <p:cNvSpPr/>
          <p:nvPr/>
        </p:nvSpPr>
        <p:spPr>
          <a:xfrm>
            <a:off x="9093417" y="5013353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err="1">
                <a:latin typeface="+mn-ea"/>
                <a:cs typeface="Times New Roman" panose="02020603050405020304" pitchFamily="18" charset="0"/>
              </a:rPr>
              <a:t>inv</a:t>
            </a:r>
            <a:r>
              <a:rPr lang="en-US" altLang="ja-JP" b="1" dirty="0">
                <a:latin typeface="+mn-ea"/>
                <a:cs typeface="Times New Roman" panose="02020603050405020304" pitchFamily="18" charset="0"/>
              </a:rPr>
              <a:t>( )</a:t>
            </a:r>
            <a:endParaRPr lang="ja-JP" altLang="en-US" dirty="0"/>
          </a:p>
        </p:txBody>
      </p:sp>
      <p:sp>
        <p:nvSpPr>
          <p:cNvPr id="99" name="正方形/長方形 98"/>
          <p:cNvSpPr/>
          <p:nvPr/>
        </p:nvSpPr>
        <p:spPr>
          <a:xfrm>
            <a:off x="8020290" y="5859983"/>
            <a:ext cx="1217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latin typeface="+mn-ea"/>
                <a:cs typeface="Times New Roman" panose="02020603050405020304" pitchFamily="18" charset="0"/>
              </a:rPr>
              <a:t>B = A</a:t>
            </a:r>
            <a:r>
              <a:rPr lang="ja-JP" altLang="en-US" b="1" dirty="0">
                <a:latin typeface="+mn-ea"/>
                <a:cs typeface="Times New Roman" panose="02020603050405020304" pitchFamily="18" charset="0"/>
              </a:rPr>
              <a:t>・</a:t>
            </a:r>
            <a:r>
              <a:rPr lang="en-US" altLang="ja-JP" b="1" dirty="0">
                <a:latin typeface="+mn-ea"/>
                <a:cs typeface="Times New Roman" panose="02020603050405020304" pitchFamily="18" charset="0"/>
              </a:rPr>
              <a:t>G</a:t>
            </a:r>
            <a:endParaRPr lang="ja-JP" altLang="en-US" b="1" dirty="0">
              <a:latin typeface="+mn-ea"/>
            </a:endParaRPr>
          </a:p>
        </p:txBody>
      </p:sp>
      <p:cxnSp>
        <p:nvCxnSpPr>
          <p:cNvPr id="101" name="直線コネクタ 100"/>
          <p:cNvCxnSpPr/>
          <p:nvPr/>
        </p:nvCxnSpPr>
        <p:spPr>
          <a:xfrm flipV="1">
            <a:off x="8501783" y="5902119"/>
            <a:ext cx="425227" cy="19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正方形/長方形 101"/>
          <p:cNvSpPr/>
          <p:nvPr/>
        </p:nvSpPr>
        <p:spPr>
          <a:xfrm>
            <a:off x="3375409" y="6328536"/>
            <a:ext cx="52870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AND( )</a:t>
            </a:r>
            <a:r>
              <a:rPr lang="ja-JP" altLang="en-US" sz="24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回路と</a:t>
            </a:r>
            <a:r>
              <a:rPr lang="en-US" altLang="ja-JP" sz="2400" b="1" dirty="0" err="1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SwitchN</a:t>
            </a:r>
            <a:r>
              <a:rPr lang="en-US" altLang="ja-JP" sz="24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( )</a:t>
            </a:r>
            <a:r>
              <a:rPr lang="ja-JP" altLang="en-US" sz="24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回路の比較</a:t>
            </a:r>
            <a:endParaRPr lang="ja-JP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104" name="正方形/長方形 103"/>
          <p:cNvSpPr/>
          <p:nvPr/>
        </p:nvSpPr>
        <p:spPr>
          <a:xfrm>
            <a:off x="8625283" y="4806638"/>
            <a:ext cx="348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latin typeface="+mn-ea"/>
                <a:cs typeface="Times New Roman" panose="02020603050405020304" pitchFamily="18" charset="0"/>
              </a:rPr>
              <a:t>B</a:t>
            </a:r>
            <a:endParaRPr lang="ja-JP" altLang="en-US" b="1" dirty="0">
              <a:latin typeface="+mn-ea"/>
            </a:endParaRPr>
          </a:p>
        </p:txBody>
      </p:sp>
      <p:sp>
        <p:nvSpPr>
          <p:cNvPr id="105" name="フローチャート: 論理積ゲート 104"/>
          <p:cNvSpPr/>
          <p:nvPr/>
        </p:nvSpPr>
        <p:spPr>
          <a:xfrm>
            <a:off x="4496812" y="4678098"/>
            <a:ext cx="1080120" cy="864096"/>
          </a:xfrm>
          <a:prstGeom prst="flowChartDelay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07" name="直線コネクタ 106"/>
          <p:cNvCxnSpPr/>
          <p:nvPr/>
        </p:nvCxnSpPr>
        <p:spPr>
          <a:xfrm flipV="1">
            <a:off x="4067128" y="4894123"/>
            <a:ext cx="459657" cy="13189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線コネクタ 107"/>
          <p:cNvCxnSpPr/>
          <p:nvPr/>
        </p:nvCxnSpPr>
        <p:spPr>
          <a:xfrm flipV="1">
            <a:off x="4046308" y="5254162"/>
            <a:ext cx="459657" cy="13189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線コネクタ 108"/>
          <p:cNvCxnSpPr/>
          <p:nvPr/>
        </p:nvCxnSpPr>
        <p:spPr>
          <a:xfrm>
            <a:off x="4092540" y="5276824"/>
            <a:ext cx="0" cy="435079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正方形/長方形 109"/>
          <p:cNvSpPr/>
          <p:nvPr/>
        </p:nvSpPr>
        <p:spPr>
          <a:xfrm>
            <a:off x="3769969" y="4722645"/>
            <a:ext cx="343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latin typeface="+mn-ea"/>
                <a:cs typeface="Times New Roman" panose="02020603050405020304" pitchFamily="18" charset="0"/>
              </a:rPr>
              <a:t>A</a:t>
            </a:r>
            <a:endParaRPr lang="ja-JP" altLang="en-US" b="1" dirty="0">
              <a:latin typeface="+mn-ea"/>
            </a:endParaRPr>
          </a:p>
        </p:txBody>
      </p:sp>
      <p:sp>
        <p:nvSpPr>
          <p:cNvPr id="111" name="正方形/長方形 110"/>
          <p:cNvSpPr/>
          <p:nvPr/>
        </p:nvSpPr>
        <p:spPr>
          <a:xfrm>
            <a:off x="3835843" y="5618070"/>
            <a:ext cx="426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latin typeface="+mn-ea"/>
                <a:cs typeface="Times New Roman" panose="02020603050405020304" pitchFamily="18" charset="0"/>
              </a:rPr>
              <a:t> G</a:t>
            </a:r>
            <a:endParaRPr lang="ja-JP" altLang="en-US" b="1" dirty="0">
              <a:latin typeface="+mn-ea"/>
            </a:endParaRPr>
          </a:p>
        </p:txBody>
      </p:sp>
      <p:sp>
        <p:nvSpPr>
          <p:cNvPr id="112" name="正方形/長方形 111"/>
          <p:cNvSpPr/>
          <p:nvPr/>
        </p:nvSpPr>
        <p:spPr>
          <a:xfrm>
            <a:off x="4550706" y="4936629"/>
            <a:ext cx="952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latin typeface="+mn-ea"/>
                <a:cs typeface="Times New Roman" panose="02020603050405020304" pitchFamily="18" charset="0"/>
              </a:rPr>
              <a:t>AND( )</a:t>
            </a:r>
            <a:endParaRPr lang="ja-JP" altLang="en-US" dirty="0"/>
          </a:p>
        </p:txBody>
      </p:sp>
      <p:cxnSp>
        <p:nvCxnSpPr>
          <p:cNvPr id="113" name="直線コネクタ 112"/>
          <p:cNvCxnSpPr/>
          <p:nvPr/>
        </p:nvCxnSpPr>
        <p:spPr>
          <a:xfrm flipV="1">
            <a:off x="5581834" y="5157575"/>
            <a:ext cx="459657" cy="13189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正方形/長方形 113"/>
          <p:cNvSpPr/>
          <p:nvPr/>
        </p:nvSpPr>
        <p:spPr>
          <a:xfrm>
            <a:off x="6126007" y="4988024"/>
            <a:ext cx="349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latin typeface="+mn-ea"/>
                <a:cs typeface="Times New Roman" panose="02020603050405020304" pitchFamily="18" charset="0"/>
              </a:rPr>
              <a:t>C</a:t>
            </a:r>
            <a:endParaRPr lang="ja-JP" altLang="en-US" b="1" dirty="0">
              <a:latin typeface="+mn-ea"/>
            </a:endParaRPr>
          </a:p>
        </p:txBody>
      </p:sp>
      <p:cxnSp>
        <p:nvCxnSpPr>
          <p:cNvPr id="115" name="直線コネクタ 114"/>
          <p:cNvCxnSpPr/>
          <p:nvPr/>
        </p:nvCxnSpPr>
        <p:spPr>
          <a:xfrm flipV="1">
            <a:off x="2944804" y="2751565"/>
            <a:ext cx="629255" cy="1690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線コネクタ 115"/>
          <p:cNvCxnSpPr/>
          <p:nvPr/>
        </p:nvCxnSpPr>
        <p:spPr>
          <a:xfrm flipV="1">
            <a:off x="4193962" y="2768474"/>
            <a:ext cx="629255" cy="1690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線コネクタ 116"/>
          <p:cNvCxnSpPr/>
          <p:nvPr/>
        </p:nvCxnSpPr>
        <p:spPr>
          <a:xfrm flipV="1">
            <a:off x="3571851" y="2365903"/>
            <a:ext cx="517300" cy="36672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正方形/長方形 118"/>
          <p:cNvSpPr/>
          <p:nvPr/>
        </p:nvSpPr>
        <p:spPr>
          <a:xfrm>
            <a:off x="2509763" y="2634734"/>
            <a:ext cx="343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latin typeface="+mn-ea"/>
                <a:cs typeface="Times New Roman" panose="02020603050405020304" pitchFamily="18" charset="0"/>
              </a:rPr>
              <a:t>A</a:t>
            </a:r>
            <a:endParaRPr lang="ja-JP" altLang="en-US" b="1" dirty="0">
              <a:latin typeface="+mn-ea"/>
            </a:endParaRPr>
          </a:p>
        </p:txBody>
      </p:sp>
      <p:sp>
        <p:nvSpPr>
          <p:cNvPr id="120" name="正方形/長方形 119"/>
          <p:cNvSpPr/>
          <p:nvPr/>
        </p:nvSpPr>
        <p:spPr>
          <a:xfrm>
            <a:off x="4789196" y="2579486"/>
            <a:ext cx="349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latin typeface="+mn-ea"/>
                <a:cs typeface="Times New Roman" panose="02020603050405020304" pitchFamily="18" charset="0"/>
              </a:rPr>
              <a:t>C</a:t>
            </a:r>
            <a:endParaRPr lang="ja-JP" altLang="en-US" b="1" dirty="0">
              <a:latin typeface="+mn-ea"/>
            </a:endParaRPr>
          </a:p>
        </p:txBody>
      </p:sp>
      <p:sp>
        <p:nvSpPr>
          <p:cNvPr id="121" name="正方形/長方形 120"/>
          <p:cNvSpPr/>
          <p:nvPr/>
        </p:nvSpPr>
        <p:spPr>
          <a:xfrm>
            <a:off x="4044003" y="2094074"/>
            <a:ext cx="360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latin typeface="+mn-ea"/>
                <a:cs typeface="Times New Roman" panose="02020603050405020304" pitchFamily="18" charset="0"/>
              </a:rPr>
              <a:t>G</a:t>
            </a:r>
            <a:endParaRPr lang="ja-JP" altLang="en-US" b="1" dirty="0">
              <a:latin typeface="+mn-ea"/>
            </a:endParaRPr>
          </a:p>
        </p:txBody>
      </p:sp>
      <p:sp>
        <p:nvSpPr>
          <p:cNvPr id="122" name="正方形/長方形 121"/>
          <p:cNvSpPr/>
          <p:nvPr/>
        </p:nvSpPr>
        <p:spPr>
          <a:xfrm>
            <a:off x="3158582" y="2799833"/>
            <a:ext cx="1449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err="1">
                <a:latin typeface="+mn-ea"/>
                <a:cs typeface="Times New Roman" panose="02020603050405020304" pitchFamily="18" charset="0"/>
              </a:rPr>
              <a:t>SwitchN</a:t>
            </a:r>
            <a:r>
              <a:rPr lang="en-US" altLang="ja-JP" b="1" dirty="0">
                <a:latin typeface="+mn-ea"/>
                <a:cs typeface="Times New Roman" panose="02020603050405020304" pitchFamily="18" charset="0"/>
              </a:rPr>
              <a:t> ( )</a:t>
            </a:r>
            <a:endParaRPr lang="ja-JP" altLang="en-US" b="1" dirty="0">
              <a:latin typeface="+mn-ea"/>
            </a:endParaRPr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4FC7CBD5-D045-C1B5-80F6-03B45F449B7A}"/>
              </a:ext>
            </a:extLst>
          </p:cNvPr>
          <p:cNvSpPr txBox="1"/>
          <p:nvPr/>
        </p:nvSpPr>
        <p:spPr>
          <a:xfrm>
            <a:off x="3313409" y="1085587"/>
            <a:ext cx="1925453" cy="373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High=1  Low=0</a:t>
            </a:r>
            <a:endParaRPr lang="ja-JP" altLang="en-US" dirty="0">
              <a:solidFill>
                <a:schemeClr val="accent1"/>
              </a:solidFill>
            </a:endParaRP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300B0299-56FC-0B2E-9B63-AE2BDFE3E42A}"/>
              </a:ext>
            </a:extLst>
          </p:cNvPr>
          <p:cNvSpPr txBox="1"/>
          <p:nvPr/>
        </p:nvSpPr>
        <p:spPr>
          <a:xfrm>
            <a:off x="0" y="102730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4-6-3(2)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sp>
        <p:nvSpPr>
          <p:cNvPr id="100" name="正方形/長方形 99">
            <a:extLst>
              <a:ext uri="{FF2B5EF4-FFF2-40B4-BE49-F238E27FC236}">
                <a16:creationId xmlns:a16="http://schemas.microsoft.com/office/drawing/2014/main" id="{50BB2BEC-8ABD-BFE6-A4EC-C2E3B195AB65}"/>
              </a:ext>
            </a:extLst>
          </p:cNvPr>
          <p:cNvSpPr/>
          <p:nvPr/>
        </p:nvSpPr>
        <p:spPr>
          <a:xfrm>
            <a:off x="6126007" y="1291578"/>
            <a:ext cx="349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latin typeface="+mn-ea"/>
                <a:cs typeface="Times New Roman" panose="02020603050405020304" pitchFamily="18" charset="0"/>
              </a:rPr>
              <a:t>A</a:t>
            </a:r>
            <a:endParaRPr lang="ja-JP" altLang="en-US" b="1" dirty="0">
              <a:latin typeface="+mn-ea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C8F325F-25BA-1D04-D217-FD2547FB6FCD}"/>
              </a:ext>
            </a:extLst>
          </p:cNvPr>
          <p:cNvSpPr/>
          <p:nvPr/>
        </p:nvSpPr>
        <p:spPr>
          <a:xfrm>
            <a:off x="6553553" y="2714838"/>
            <a:ext cx="3291404" cy="2386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282B47A6-1DB1-CE42-1399-F4D056334246}"/>
              </a:ext>
            </a:extLst>
          </p:cNvPr>
          <p:cNvSpPr txBox="1"/>
          <p:nvPr/>
        </p:nvSpPr>
        <p:spPr>
          <a:xfrm>
            <a:off x="6640818" y="2877808"/>
            <a:ext cx="35266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Pass MOS Transistor </a:t>
            </a:r>
            <a:r>
              <a:rPr lang="ja-JP" altLang="en-US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の短所は、　</a:t>
            </a:r>
            <a:endParaRPr lang="en-US" altLang="ja-JP" b="1" dirty="0">
              <a:solidFill>
                <a:schemeClr val="accent1"/>
              </a:solidFill>
              <a:latin typeface="+mn-ea"/>
              <a:cs typeface="Times New Roman" panose="02020603050405020304" pitchFamily="18" charset="0"/>
            </a:endParaRPr>
          </a:p>
          <a:p>
            <a:r>
              <a:rPr lang="ja-JP" altLang="en-US" b="1" dirty="0">
                <a:solidFill>
                  <a:schemeClr val="accent1"/>
                </a:solidFill>
              </a:rPr>
              <a:t>出力端子 </a:t>
            </a:r>
            <a:r>
              <a:rPr lang="en-US" altLang="ja-JP" b="1" dirty="0">
                <a:solidFill>
                  <a:schemeClr val="accent1"/>
                </a:solidFill>
              </a:rPr>
              <a:t>C</a:t>
            </a:r>
            <a:r>
              <a:rPr lang="ja-JP" altLang="en-US" b="1" dirty="0">
                <a:solidFill>
                  <a:schemeClr val="accent1"/>
                </a:solidFill>
              </a:rPr>
              <a:t> が１になりきらない。</a:t>
            </a:r>
          </a:p>
        </p:txBody>
      </p:sp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E2D03C22-8951-6CD5-0225-A683AF55B429}"/>
              </a:ext>
            </a:extLst>
          </p:cNvPr>
          <p:cNvCxnSpPr/>
          <p:nvPr/>
        </p:nvCxnSpPr>
        <p:spPr>
          <a:xfrm flipV="1">
            <a:off x="10167423" y="2529696"/>
            <a:ext cx="437704" cy="45480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D8BAEE32-AB44-7834-112A-C2B490153699}"/>
              </a:ext>
            </a:extLst>
          </p:cNvPr>
          <p:cNvSpPr txBox="1"/>
          <p:nvPr/>
        </p:nvSpPr>
        <p:spPr>
          <a:xfrm>
            <a:off x="3259431" y="3580832"/>
            <a:ext cx="92594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CMOS</a:t>
            </a:r>
            <a:r>
              <a:rPr lang="ja-JP" altLang="en-US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回路の長所は出力電圧が接地</a:t>
            </a:r>
            <a:r>
              <a:rPr lang="en-US" altLang="ja-JP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GND</a:t>
            </a:r>
            <a:r>
              <a:rPr lang="ja-JP" altLang="en-US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と電源</a:t>
            </a:r>
            <a:r>
              <a:rPr lang="en-US" altLang="ja-JP" b="1" dirty="0" err="1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Vdd</a:t>
            </a:r>
            <a:r>
              <a:rPr lang="ja-JP" altLang="en-US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の値まではっきり定まる事</a:t>
            </a:r>
            <a:endParaRPr lang="ja-JP" alt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447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CD8DD25-9D1C-EFD6-096F-C2C117216964}"/>
              </a:ext>
            </a:extLst>
          </p:cNvPr>
          <p:cNvSpPr txBox="1"/>
          <p:nvPr/>
        </p:nvSpPr>
        <p:spPr>
          <a:xfrm>
            <a:off x="3093168" y="6300702"/>
            <a:ext cx="68524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chemeClr val="accent1"/>
                </a:solidFill>
                <a:latin typeface="ＭＳ 明朝" panose="02020609040205080304" pitchFamily="17" charset="-128"/>
                <a:cs typeface="Times New Roman" panose="02020603050405020304" pitchFamily="18" charset="0"/>
              </a:rPr>
              <a:t>CMOS NOR Gate </a:t>
            </a:r>
            <a:r>
              <a:rPr lang="ja-JP" altLang="ja-JP" sz="28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回路</a:t>
            </a:r>
            <a:r>
              <a:rPr lang="en-US" altLang="ja-JP" sz="28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 NOR( )</a:t>
            </a:r>
            <a:r>
              <a:rPr lang="ja-JP" altLang="en-US" sz="28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の定義</a:t>
            </a:r>
            <a:endParaRPr lang="ja-JP" altLang="en-US" sz="2800" b="1" dirty="0">
              <a:solidFill>
                <a:schemeClr val="accent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2B2DD5F-D32B-AC27-7FB8-1A8C1E259A34}"/>
              </a:ext>
            </a:extLst>
          </p:cNvPr>
          <p:cNvSpPr txBox="1"/>
          <p:nvPr/>
        </p:nvSpPr>
        <p:spPr>
          <a:xfrm>
            <a:off x="0" y="119687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4-6-4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BC16FCCC-94AB-EBE2-D2A4-2B8FAA49BD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25" t="14795" r="16370" b="11416"/>
          <a:stretch/>
        </p:blipFill>
        <p:spPr>
          <a:xfrm>
            <a:off x="1563971" y="288964"/>
            <a:ext cx="8907788" cy="5670294"/>
          </a:xfrm>
          <a:prstGeom prst="rect">
            <a:avLst/>
          </a:prstGeom>
        </p:spPr>
      </p:pic>
      <p:sp>
        <p:nvSpPr>
          <p:cNvPr id="13" name="楕円 12">
            <a:extLst>
              <a:ext uri="{FF2B5EF4-FFF2-40B4-BE49-F238E27FC236}">
                <a16:creationId xmlns:a16="http://schemas.microsoft.com/office/drawing/2014/main" id="{67C96317-43D6-3402-10A3-D81797E78C7E}"/>
              </a:ext>
            </a:extLst>
          </p:cNvPr>
          <p:cNvSpPr/>
          <p:nvPr/>
        </p:nvSpPr>
        <p:spPr>
          <a:xfrm>
            <a:off x="3624784" y="2133296"/>
            <a:ext cx="225468" cy="2004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C37A15D-5F38-F921-7F14-F483430BFEA7}"/>
              </a:ext>
            </a:extLst>
          </p:cNvPr>
          <p:cNvSpPr txBox="1"/>
          <p:nvPr/>
        </p:nvSpPr>
        <p:spPr>
          <a:xfrm>
            <a:off x="4171167" y="2333712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15381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正方形/長方形 151"/>
          <p:cNvSpPr/>
          <p:nvPr/>
        </p:nvSpPr>
        <p:spPr>
          <a:xfrm>
            <a:off x="3591628" y="415127"/>
            <a:ext cx="609058" cy="15764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19" name="正方形/長方形 218"/>
          <p:cNvSpPr/>
          <p:nvPr/>
        </p:nvSpPr>
        <p:spPr>
          <a:xfrm>
            <a:off x="6598871" y="312219"/>
            <a:ext cx="609058" cy="15764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C493715E-9ADC-749E-DE4A-E125A1B289C1}"/>
              </a:ext>
            </a:extLst>
          </p:cNvPr>
          <p:cNvSpPr txBox="1"/>
          <p:nvPr/>
        </p:nvSpPr>
        <p:spPr>
          <a:xfrm>
            <a:off x="0" y="119687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4-6-5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2577A96-E08A-C30B-BEFF-A28522441D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92" t="6682" r="12363" b="4553"/>
          <a:stretch/>
        </p:blipFill>
        <p:spPr>
          <a:xfrm>
            <a:off x="1778696" y="119687"/>
            <a:ext cx="8893479" cy="6087540"/>
          </a:xfrm>
          <a:prstGeom prst="rect">
            <a:avLst/>
          </a:prstGeom>
        </p:spPr>
      </p:pic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33D23C91-E5C0-FAB9-290A-A7741D7AAA17}"/>
              </a:ext>
            </a:extLst>
          </p:cNvPr>
          <p:cNvSpPr txBox="1"/>
          <p:nvPr/>
        </p:nvSpPr>
        <p:spPr>
          <a:xfrm>
            <a:off x="3093168" y="6300702"/>
            <a:ext cx="68524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chemeClr val="accent1"/>
                </a:solidFill>
                <a:latin typeface="ＭＳ 明朝" panose="02020609040205080304" pitchFamily="17" charset="-128"/>
                <a:cs typeface="Times New Roman" panose="02020603050405020304" pitchFamily="18" charset="0"/>
              </a:rPr>
              <a:t>CMOS OR Gate </a:t>
            </a:r>
            <a:r>
              <a:rPr lang="ja-JP" altLang="ja-JP" sz="28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回路</a:t>
            </a:r>
            <a:r>
              <a:rPr lang="en-US" altLang="ja-JP" sz="28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 OR( )</a:t>
            </a:r>
            <a:r>
              <a:rPr lang="ja-JP" altLang="en-US" sz="28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の定義</a:t>
            </a:r>
            <a:endParaRPr lang="ja-JP" altLang="en-US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873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2743775" y="6396335"/>
            <a:ext cx="64347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  <a:latin typeface="ＭＳ 明朝" panose="02020609040205080304" pitchFamily="17" charset="-128"/>
                <a:cs typeface="Times New Roman" panose="02020603050405020304" pitchFamily="18" charset="0"/>
              </a:rPr>
              <a:t>CMOS Exclusive OR Gate</a:t>
            </a:r>
            <a:r>
              <a:rPr lang="ja-JP" altLang="ja-JP" sz="24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回路</a:t>
            </a:r>
            <a:r>
              <a:rPr lang="en-US" altLang="ja-JP" sz="24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 EXOR( )</a:t>
            </a:r>
            <a:r>
              <a:rPr lang="ja-JP" altLang="en-US" sz="24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の定義</a:t>
            </a:r>
            <a:endParaRPr lang="ja-JP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CE1979F3-DF42-A0ED-35AC-2E5941E9FA0E}"/>
              </a:ext>
            </a:extLst>
          </p:cNvPr>
          <p:cNvSpPr txBox="1"/>
          <p:nvPr/>
        </p:nvSpPr>
        <p:spPr>
          <a:xfrm>
            <a:off x="0" y="119687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4-6-6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9C9B2E8A-BCF9-5134-D736-8897F5CFAE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28" t="1745" r="14623" b="8128"/>
          <a:stretch/>
        </p:blipFill>
        <p:spPr>
          <a:xfrm>
            <a:off x="1776912" y="119687"/>
            <a:ext cx="8845159" cy="618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58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86F610F-33B8-6938-494F-DB8F57574D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50" b="89630"/>
          <a:stretch/>
        </p:blipFill>
        <p:spPr>
          <a:xfrm>
            <a:off x="0" y="0"/>
            <a:ext cx="11369040" cy="7112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D78DD6F-52F0-9E2C-F8F0-F5CF326C16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9" t="33186" r="33500" b="1333"/>
          <a:stretch/>
        </p:blipFill>
        <p:spPr>
          <a:xfrm>
            <a:off x="3750370" y="2014299"/>
            <a:ext cx="8403973" cy="478798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F56A68F-4FEE-1716-CB14-7C7B5F241B88}"/>
              </a:ext>
            </a:extLst>
          </p:cNvPr>
          <p:cNvSpPr txBox="1"/>
          <p:nvPr/>
        </p:nvSpPr>
        <p:spPr>
          <a:xfrm>
            <a:off x="553720" y="1280160"/>
            <a:ext cx="1132332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詳細は青山社出版の人工知能パートナーシステム</a:t>
            </a:r>
            <a:r>
              <a:rPr lang="en-US" altLang="ja-JP" sz="1400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(AIPS)</a:t>
            </a:r>
            <a:r>
              <a:rPr lang="ja-JP" altLang="en-US" sz="1400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を支える「デジタル回路の世界」に記載。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https://www.seizansha.co.jp/ISBN/ISBN978-4-88359-339-2.html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4"/>
              </a:rPr>
              <a:t>https://www.seizansha.co.jp/</a:t>
            </a:r>
            <a:endParaRPr lang="ja-JP" altLang="en-US" sz="14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E89A713-EE95-0E3E-1306-465146E0AE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616" t="34275" r="41387" b="50948"/>
          <a:stretch/>
        </p:blipFill>
        <p:spPr>
          <a:xfrm>
            <a:off x="8808789" y="664169"/>
            <a:ext cx="2895423" cy="143894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FC1952C-AE3B-CAA2-C36F-0604BE9219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500" t="24052"/>
          <a:stretch/>
        </p:blipFill>
        <p:spPr>
          <a:xfrm>
            <a:off x="360680" y="2600015"/>
            <a:ext cx="3389690" cy="4201943"/>
          </a:xfrm>
          <a:prstGeom prst="rect">
            <a:avLst/>
          </a:prstGeom>
        </p:spPr>
      </p:pic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6607EC3B-194D-CEB9-F228-A15D4045AC1C}"/>
              </a:ext>
            </a:extLst>
          </p:cNvPr>
          <p:cNvCxnSpPr>
            <a:cxnSpLocks/>
          </p:cNvCxnSpPr>
          <p:nvPr/>
        </p:nvCxnSpPr>
        <p:spPr>
          <a:xfrm flipV="1">
            <a:off x="486428" y="1080532"/>
            <a:ext cx="4430595" cy="2785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D31C3EB-27AB-42CA-0408-C9DB59CA736F}"/>
              </a:ext>
            </a:extLst>
          </p:cNvPr>
          <p:cNvSpPr txBox="1"/>
          <p:nvPr/>
        </p:nvSpPr>
        <p:spPr>
          <a:xfrm>
            <a:off x="360680" y="711200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(7) </a:t>
            </a:r>
            <a:r>
              <a:rPr lang="ja-JP" altLang="en-US" b="1" dirty="0">
                <a:solidFill>
                  <a:schemeClr val="accent1"/>
                </a:solidFill>
              </a:rPr>
              <a:t>CMOS型インバータ回路の省エネ特性</a:t>
            </a:r>
          </a:p>
        </p:txBody>
      </p:sp>
    </p:spTree>
    <p:extLst>
      <p:ext uri="{BB962C8B-B14F-4D97-AF65-F5344CB8AC3E}">
        <p14:creationId xmlns:p14="http://schemas.microsoft.com/office/powerpoint/2010/main" val="2437056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2743775" y="6396335"/>
            <a:ext cx="6830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  <a:latin typeface="ＭＳ 明朝" panose="02020609040205080304" pitchFamily="17" charset="-128"/>
                <a:cs typeface="Times New Roman" panose="02020603050405020304" pitchFamily="18" charset="0"/>
              </a:rPr>
              <a:t>CMOS Exclusive NOR Gate</a:t>
            </a:r>
            <a:r>
              <a:rPr lang="ja-JP" altLang="ja-JP" sz="24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回路</a:t>
            </a:r>
            <a:r>
              <a:rPr lang="en-US" altLang="ja-JP" sz="24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 EXNOR( )</a:t>
            </a:r>
            <a:r>
              <a:rPr lang="ja-JP" altLang="en-US" sz="24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の定義</a:t>
            </a:r>
            <a:endParaRPr lang="ja-JP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2BC5134-1945-79CF-1228-0E71143620AF}"/>
              </a:ext>
            </a:extLst>
          </p:cNvPr>
          <p:cNvSpPr txBox="1"/>
          <p:nvPr/>
        </p:nvSpPr>
        <p:spPr>
          <a:xfrm>
            <a:off x="0" y="119687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4-6-7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6FD070C9-AF8E-B06B-7500-4C0A18491A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39" t="1745" r="8151" b="9224"/>
          <a:stretch/>
        </p:blipFill>
        <p:spPr>
          <a:xfrm>
            <a:off x="1089764" y="119687"/>
            <a:ext cx="10108504" cy="6105750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0F02A70-9E93-B03F-EDD8-FBBF10830D71}"/>
              </a:ext>
            </a:extLst>
          </p:cNvPr>
          <p:cNvSpPr/>
          <p:nvPr/>
        </p:nvSpPr>
        <p:spPr>
          <a:xfrm>
            <a:off x="651353" y="1600955"/>
            <a:ext cx="34339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i="1" dirty="0">
                <a:solidFill>
                  <a:srgbClr val="FF0000"/>
                </a:solidFill>
                <a:latin typeface="ＭＳ 明朝" panose="02020609040205080304" pitchFamily="17" charset="-128"/>
                <a:cs typeface="Times New Roman" panose="02020603050405020304" pitchFamily="18" charset="0"/>
              </a:rPr>
              <a:t>1 bit Data </a:t>
            </a:r>
            <a:r>
              <a:rPr lang="ja-JP" altLang="en-US" sz="2400" b="1" i="1" dirty="0">
                <a:solidFill>
                  <a:srgbClr val="FF0000"/>
                </a:solidFill>
                <a:latin typeface="ＭＳ 明朝" panose="02020609040205080304" pitchFamily="17" charset="-128"/>
                <a:cs typeface="Times New Roman" panose="02020603050405020304" pitchFamily="18" charset="0"/>
              </a:rPr>
              <a:t>の一致回路</a:t>
            </a:r>
            <a:endParaRPr lang="ja-JP" altLang="en-US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53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750563" y="6338203"/>
            <a:ext cx="69893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128 bit </a:t>
            </a:r>
            <a:r>
              <a:rPr lang="ja-JP" altLang="en-US" sz="2400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加算回路　</a:t>
            </a:r>
            <a:r>
              <a:rPr lang="en-US" altLang="ja-JP" sz="2400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ADD128 ( ) </a:t>
            </a:r>
            <a:r>
              <a:rPr lang="ja-JP" altLang="en-US" sz="2400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のイメージ図</a:t>
            </a:r>
            <a:endParaRPr lang="ja-JP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47CD8D07-05F4-6EC1-4A09-9F7102DC60DA}"/>
              </a:ext>
            </a:extLst>
          </p:cNvPr>
          <p:cNvSpPr txBox="1"/>
          <p:nvPr/>
        </p:nvSpPr>
        <p:spPr>
          <a:xfrm>
            <a:off x="0" y="119687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4-7-1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3529A5E0-896C-E80C-AFC5-B773177742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78" t="1745" r="4452" b="11781"/>
          <a:stretch/>
        </p:blipFill>
        <p:spPr>
          <a:xfrm>
            <a:off x="1916483" y="288964"/>
            <a:ext cx="8956109" cy="535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82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8F69922-85AE-EE52-F7E7-C229B55751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71" t="5662" r="1986" b="11598"/>
          <a:stretch/>
        </p:blipFill>
        <p:spPr>
          <a:xfrm>
            <a:off x="1691014" y="388306"/>
            <a:ext cx="10258816" cy="5674291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D3B8726-A40A-B7AB-A16C-C2C39E26926E}"/>
              </a:ext>
            </a:extLst>
          </p:cNvPr>
          <p:cNvSpPr/>
          <p:nvPr/>
        </p:nvSpPr>
        <p:spPr>
          <a:xfrm>
            <a:off x="3176448" y="6396335"/>
            <a:ext cx="69893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Full Adder </a:t>
            </a:r>
            <a:r>
              <a:rPr lang="ja-JP" altLang="en-US" sz="2400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回路　</a:t>
            </a:r>
            <a:r>
              <a:rPr lang="en-US" altLang="ja-JP" sz="2400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FAD( )</a:t>
            </a:r>
            <a:r>
              <a:rPr lang="ja-JP" altLang="en-US" sz="2400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 の定義</a:t>
            </a:r>
            <a:endParaRPr lang="ja-JP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815EB19-29A6-04FF-E51C-5DD39831CBE3}"/>
              </a:ext>
            </a:extLst>
          </p:cNvPr>
          <p:cNvSpPr txBox="1"/>
          <p:nvPr/>
        </p:nvSpPr>
        <p:spPr>
          <a:xfrm>
            <a:off x="0" y="119687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4-7-2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265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D3B8726-A40A-B7AB-A16C-C2C39E26926E}"/>
              </a:ext>
            </a:extLst>
          </p:cNvPr>
          <p:cNvSpPr/>
          <p:nvPr/>
        </p:nvSpPr>
        <p:spPr>
          <a:xfrm>
            <a:off x="2958374" y="6296817"/>
            <a:ext cx="69893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128 bit</a:t>
            </a:r>
            <a:r>
              <a:rPr lang="ja-JP" altLang="en-US" sz="2400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ひき算回路　</a:t>
            </a:r>
            <a:r>
              <a:rPr lang="en-US" altLang="ja-JP" sz="2400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SUB128 ( ) </a:t>
            </a:r>
            <a:r>
              <a:rPr lang="ja-JP" altLang="en-US" sz="2400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のイメージ図</a:t>
            </a:r>
            <a:endParaRPr lang="ja-JP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815EB19-29A6-04FF-E51C-5DD39831CBE3}"/>
              </a:ext>
            </a:extLst>
          </p:cNvPr>
          <p:cNvSpPr txBox="1"/>
          <p:nvPr/>
        </p:nvSpPr>
        <p:spPr>
          <a:xfrm>
            <a:off x="0" y="119687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4-7-3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pic>
        <p:nvPicPr>
          <p:cNvPr id="76" name="図 75">
            <a:extLst>
              <a:ext uri="{FF2B5EF4-FFF2-40B4-BE49-F238E27FC236}">
                <a16:creationId xmlns:a16="http://schemas.microsoft.com/office/drawing/2014/main" id="{F80B09DE-893C-8500-4A1E-A7388D6544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76" t="3105" r="2705" b="12694"/>
          <a:stretch/>
        </p:blipFill>
        <p:spPr>
          <a:xfrm>
            <a:off x="1716066" y="212942"/>
            <a:ext cx="10146082" cy="577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93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D3B8726-A40A-B7AB-A16C-C2C39E26926E}"/>
              </a:ext>
            </a:extLst>
          </p:cNvPr>
          <p:cNvSpPr/>
          <p:nvPr/>
        </p:nvSpPr>
        <p:spPr>
          <a:xfrm>
            <a:off x="2958374" y="6296817"/>
            <a:ext cx="74758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128 bit</a:t>
            </a:r>
            <a:r>
              <a:rPr lang="ja-JP" altLang="en-US" sz="2400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加減算回路　</a:t>
            </a:r>
            <a:r>
              <a:rPr lang="en-US" altLang="ja-JP" sz="2400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ADDSUB128 ( ) </a:t>
            </a:r>
            <a:r>
              <a:rPr lang="ja-JP" altLang="en-US" sz="2400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のイメージ図</a:t>
            </a:r>
            <a:endParaRPr lang="ja-JP" altLang="en-US" sz="2400" b="1" dirty="0">
              <a:solidFill>
                <a:schemeClr val="accent1"/>
              </a:solidFill>
            </a:endParaRPr>
          </a:p>
        </p:txBody>
      </p:sp>
      <p:pic>
        <p:nvPicPr>
          <p:cNvPr id="89" name="図 88">
            <a:extLst>
              <a:ext uri="{FF2B5EF4-FFF2-40B4-BE49-F238E27FC236}">
                <a16:creationId xmlns:a16="http://schemas.microsoft.com/office/drawing/2014/main" id="{12F4B134-5EF4-F833-4480-EB9CEEA567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3" t="1451" r="1781" b="10502"/>
          <a:stretch/>
        </p:blipFill>
        <p:spPr>
          <a:xfrm>
            <a:off x="977030" y="288964"/>
            <a:ext cx="10423742" cy="5861315"/>
          </a:xfrm>
          <a:prstGeom prst="rect">
            <a:avLst/>
          </a:prstGeom>
        </p:spPr>
      </p:pic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0C9E3BA1-71EC-69F1-B774-25DA3BC07F26}"/>
              </a:ext>
            </a:extLst>
          </p:cNvPr>
          <p:cNvSpPr txBox="1"/>
          <p:nvPr/>
        </p:nvSpPr>
        <p:spPr>
          <a:xfrm>
            <a:off x="0" y="119687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4-7-4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128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D3B8726-A40A-B7AB-A16C-C2C39E26926E}"/>
              </a:ext>
            </a:extLst>
          </p:cNvPr>
          <p:cNvSpPr/>
          <p:nvPr/>
        </p:nvSpPr>
        <p:spPr>
          <a:xfrm>
            <a:off x="2620171" y="6338203"/>
            <a:ext cx="74758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128 bit </a:t>
            </a:r>
            <a:r>
              <a:rPr lang="ja-JP" altLang="en-US" sz="2400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比較回路　</a:t>
            </a:r>
            <a:r>
              <a:rPr lang="en-US" altLang="ja-JP" sz="2400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Compare128 ( ) </a:t>
            </a:r>
            <a:r>
              <a:rPr lang="ja-JP" altLang="en-US" sz="2400" b="1" dirty="0">
                <a:solidFill>
                  <a:schemeClr val="accent1"/>
                </a:solidFill>
                <a:latin typeface="+mn-ea"/>
                <a:cs typeface="Times New Roman" panose="02020603050405020304" pitchFamily="18" charset="0"/>
              </a:rPr>
              <a:t>のイメージ図</a:t>
            </a:r>
            <a:endParaRPr lang="ja-JP" altLang="en-US" sz="2400" b="1" dirty="0">
              <a:solidFill>
                <a:schemeClr val="accent1"/>
              </a:solidFill>
            </a:endParaRPr>
          </a:p>
        </p:txBody>
      </p:sp>
      <p:pic>
        <p:nvPicPr>
          <p:cNvPr id="89" name="図 88">
            <a:extLst>
              <a:ext uri="{FF2B5EF4-FFF2-40B4-BE49-F238E27FC236}">
                <a16:creationId xmlns:a16="http://schemas.microsoft.com/office/drawing/2014/main" id="{12F4B134-5EF4-F833-4480-EB9CEEA567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3" t="1451" r="1781" b="10502"/>
          <a:stretch/>
        </p:blipFill>
        <p:spPr>
          <a:xfrm>
            <a:off x="977030" y="288964"/>
            <a:ext cx="10423742" cy="5861315"/>
          </a:xfrm>
          <a:prstGeom prst="rect">
            <a:avLst/>
          </a:prstGeom>
        </p:spPr>
      </p:pic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0C9E3BA1-71EC-69F1-B774-25DA3BC07F26}"/>
              </a:ext>
            </a:extLst>
          </p:cNvPr>
          <p:cNvSpPr txBox="1"/>
          <p:nvPr/>
        </p:nvSpPr>
        <p:spPr>
          <a:xfrm>
            <a:off x="0" y="119687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4-7-4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3816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2743775" y="6396335"/>
            <a:ext cx="6830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  <a:latin typeface="ＭＳ 明朝" panose="02020609040205080304" pitchFamily="17" charset="-128"/>
                <a:cs typeface="Times New Roman" panose="02020603050405020304" pitchFamily="18" charset="0"/>
              </a:rPr>
              <a:t>CMOS Exclusive NOR Gate</a:t>
            </a:r>
            <a:r>
              <a:rPr lang="ja-JP" altLang="ja-JP" sz="24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回路</a:t>
            </a:r>
            <a:r>
              <a:rPr lang="en-US" altLang="ja-JP" sz="24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 EXNOR( )</a:t>
            </a:r>
            <a:r>
              <a:rPr lang="ja-JP" altLang="en-US" sz="24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の定義</a:t>
            </a:r>
            <a:endParaRPr lang="ja-JP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2BC5134-1945-79CF-1228-0E71143620AF}"/>
              </a:ext>
            </a:extLst>
          </p:cNvPr>
          <p:cNvSpPr txBox="1"/>
          <p:nvPr/>
        </p:nvSpPr>
        <p:spPr>
          <a:xfrm>
            <a:off x="0" y="119687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4-6-7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6FD070C9-AF8E-B06B-7500-4C0A18491A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39" t="1745" r="8151" b="9224"/>
          <a:stretch/>
        </p:blipFill>
        <p:spPr>
          <a:xfrm>
            <a:off x="1041748" y="119687"/>
            <a:ext cx="10108504" cy="6105750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0F02A70-9E93-B03F-EDD8-FBBF10830D71}"/>
              </a:ext>
            </a:extLst>
          </p:cNvPr>
          <p:cNvSpPr/>
          <p:nvPr/>
        </p:nvSpPr>
        <p:spPr>
          <a:xfrm>
            <a:off x="651353" y="1600955"/>
            <a:ext cx="34339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i="1" dirty="0">
                <a:solidFill>
                  <a:srgbClr val="FF0000"/>
                </a:solidFill>
                <a:latin typeface="ＭＳ 明朝" panose="02020609040205080304" pitchFamily="17" charset="-128"/>
                <a:cs typeface="Times New Roman" panose="02020603050405020304" pitchFamily="18" charset="0"/>
              </a:rPr>
              <a:t>1 bit Data </a:t>
            </a:r>
            <a:r>
              <a:rPr lang="ja-JP" altLang="en-US" sz="2400" b="1" i="1" dirty="0">
                <a:solidFill>
                  <a:srgbClr val="FF0000"/>
                </a:solidFill>
                <a:latin typeface="ＭＳ 明朝" panose="02020609040205080304" pitchFamily="17" charset="-128"/>
                <a:cs typeface="Times New Roman" panose="02020603050405020304" pitchFamily="18" charset="0"/>
              </a:rPr>
              <a:t>の一致回路</a:t>
            </a:r>
            <a:endParaRPr lang="ja-JP" altLang="en-US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0021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正方形/長方形 93">
            <a:extLst>
              <a:ext uri="{FF2B5EF4-FFF2-40B4-BE49-F238E27FC236}">
                <a16:creationId xmlns:a16="http://schemas.microsoft.com/office/drawing/2014/main" id="{A6C7FE81-2CD7-5702-AC79-C41BBE62E522}"/>
              </a:ext>
            </a:extLst>
          </p:cNvPr>
          <p:cNvSpPr/>
          <p:nvPr/>
        </p:nvSpPr>
        <p:spPr>
          <a:xfrm>
            <a:off x="1780206" y="6270585"/>
            <a:ext cx="98314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b="1" i="1" dirty="0">
                <a:solidFill>
                  <a:schemeClr val="accent1"/>
                </a:solidFill>
                <a:latin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i="1" dirty="0">
                <a:solidFill>
                  <a:schemeClr val="accent1"/>
                </a:solidFill>
                <a:latin typeface="ＭＳ 明朝" panose="02020609040205080304" pitchFamily="17" charset="-128"/>
                <a:cs typeface="Times New Roman" panose="02020603050405020304" pitchFamily="18" charset="0"/>
              </a:rPr>
              <a:t>Data A[ ] </a:t>
            </a:r>
            <a:r>
              <a:rPr lang="ja-JP" altLang="en-US" sz="2400" b="1" i="1" dirty="0">
                <a:solidFill>
                  <a:schemeClr val="accent1"/>
                </a:solidFill>
                <a:latin typeface="ＭＳ 明朝" panose="02020609040205080304" pitchFamily="17" charset="-128"/>
                <a:cs typeface="Times New Roman" panose="02020603050405020304" pitchFamily="18" charset="0"/>
              </a:rPr>
              <a:t>と </a:t>
            </a:r>
            <a:r>
              <a:rPr lang="en-US" altLang="ja-JP" sz="2400" b="1" i="1" dirty="0">
                <a:solidFill>
                  <a:schemeClr val="accent1"/>
                </a:solidFill>
                <a:latin typeface="ＭＳ 明朝" panose="02020609040205080304" pitchFamily="17" charset="-128"/>
                <a:cs typeface="Times New Roman" panose="02020603050405020304" pitchFamily="18" charset="0"/>
              </a:rPr>
              <a:t>Key Data K[ ]</a:t>
            </a:r>
            <a:r>
              <a:rPr lang="ja-JP" altLang="en-US" sz="2400" b="1" i="1" dirty="0">
                <a:solidFill>
                  <a:schemeClr val="accent1"/>
                </a:solidFill>
                <a:latin typeface="ＭＳ 明朝" panose="02020609040205080304" pitchFamily="17" charset="-128"/>
                <a:cs typeface="Times New Roman" panose="02020603050405020304" pitchFamily="18" charset="0"/>
              </a:rPr>
              <a:t>の</a:t>
            </a:r>
            <a:r>
              <a:rPr lang="en-US" altLang="ja-JP" sz="2400" b="1" i="1" dirty="0">
                <a:solidFill>
                  <a:schemeClr val="accent1"/>
                </a:solidFill>
                <a:latin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ja-JP" altLang="en-US" sz="2400" b="1" i="1" dirty="0">
                <a:solidFill>
                  <a:schemeClr val="accent1"/>
                </a:solidFill>
                <a:latin typeface="ＭＳ 明朝" panose="02020609040205080304" pitchFamily="17" charset="-128"/>
                <a:cs typeface="Times New Roman" panose="02020603050405020304" pitchFamily="18" charset="0"/>
              </a:rPr>
              <a:t>一致照合を高速実行する回路</a:t>
            </a:r>
            <a:endParaRPr lang="ja-JP" altLang="en-US" sz="2400" b="1" i="1" dirty="0">
              <a:solidFill>
                <a:schemeClr val="accent1"/>
              </a:solidFill>
            </a:endParaRPr>
          </a:p>
        </p:txBody>
      </p:sp>
      <p:pic>
        <p:nvPicPr>
          <p:cNvPr id="178" name="図 177">
            <a:extLst>
              <a:ext uri="{FF2B5EF4-FFF2-40B4-BE49-F238E27FC236}">
                <a16:creationId xmlns:a16="http://schemas.microsoft.com/office/drawing/2014/main" id="{0DEE1BAF-69B2-D9E4-8562-5408E06CB7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19" t="10046" r="1678" b="713"/>
          <a:stretch/>
        </p:blipFill>
        <p:spPr>
          <a:xfrm>
            <a:off x="1540700" y="356582"/>
            <a:ext cx="9920615" cy="5763544"/>
          </a:xfrm>
          <a:prstGeom prst="rect">
            <a:avLst/>
          </a:prstGeom>
        </p:spPr>
      </p:pic>
      <p:sp>
        <p:nvSpPr>
          <p:cNvPr id="179" name="正方形/長方形 178">
            <a:extLst>
              <a:ext uri="{FF2B5EF4-FFF2-40B4-BE49-F238E27FC236}">
                <a16:creationId xmlns:a16="http://schemas.microsoft.com/office/drawing/2014/main" id="{F811C3C8-15DA-C0E0-BD8C-E00387A2CA16}"/>
              </a:ext>
            </a:extLst>
          </p:cNvPr>
          <p:cNvSpPr/>
          <p:nvPr/>
        </p:nvSpPr>
        <p:spPr>
          <a:xfrm>
            <a:off x="9786426" y="3579254"/>
            <a:ext cx="2258065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b="1" i="1" dirty="0">
                <a:solidFill>
                  <a:srgbClr val="FF0000"/>
                </a:solidFill>
                <a:latin typeface="ＭＳ 明朝" panose="02020609040205080304" pitchFamily="17" charset="-128"/>
                <a:cs typeface="Times New Roman" panose="02020603050405020304" pitchFamily="18" charset="0"/>
              </a:rPr>
              <a:t>比較</a:t>
            </a:r>
            <a:r>
              <a:rPr lang="en-US" altLang="ja-JP" sz="2000" b="1" i="1" dirty="0">
                <a:solidFill>
                  <a:srgbClr val="FF0000"/>
                </a:solidFill>
                <a:latin typeface="ＭＳ 明朝" panose="02020609040205080304" pitchFamily="17" charset="-128"/>
                <a:cs typeface="Times New Roman" panose="02020603050405020304" pitchFamily="18" charset="0"/>
              </a:rPr>
              <a:t>data</a:t>
            </a:r>
            <a:r>
              <a:rPr lang="ja-JP" altLang="en-US" sz="2000" b="1" i="1" dirty="0">
                <a:solidFill>
                  <a:srgbClr val="FF0000"/>
                </a:solidFill>
                <a:latin typeface="ＭＳ 明朝" panose="02020609040205080304" pitchFamily="17" charset="-128"/>
                <a:cs typeface="Times New Roman" panose="02020603050405020304" pitchFamily="18" charset="0"/>
              </a:rPr>
              <a:t>は常に</a:t>
            </a:r>
            <a:endParaRPr lang="en-US" altLang="ja-JP" sz="2000" b="1" i="1" dirty="0">
              <a:solidFill>
                <a:srgbClr val="FF0000"/>
              </a:solidFill>
              <a:latin typeface="ＭＳ 明朝" panose="02020609040205080304" pitchFamily="17" charset="-128"/>
              <a:cs typeface="Times New Roman" panose="02020603050405020304" pitchFamily="18" charset="0"/>
            </a:endParaRPr>
          </a:p>
          <a:p>
            <a:r>
              <a:rPr lang="en-US" altLang="ja-JP" sz="2000" b="1" i="1" dirty="0">
                <a:solidFill>
                  <a:srgbClr val="FF0000"/>
                </a:solidFill>
                <a:latin typeface="ＭＳ 明朝" panose="02020609040205080304" pitchFamily="17" charset="-128"/>
                <a:cs typeface="Times New Roman" panose="02020603050405020304" pitchFamily="18" charset="0"/>
              </a:rPr>
              <a:t>128 bit </a:t>
            </a:r>
            <a:r>
              <a:rPr lang="ja-JP" altLang="en-US" sz="2000" b="1" i="1" dirty="0">
                <a:solidFill>
                  <a:srgbClr val="FF0000"/>
                </a:solidFill>
                <a:latin typeface="ＭＳ 明朝" panose="02020609040205080304" pitchFamily="17" charset="-128"/>
                <a:cs typeface="Times New Roman" panose="02020603050405020304" pitchFamily="18" charset="0"/>
              </a:rPr>
              <a:t>以上。</a:t>
            </a:r>
            <a:endParaRPr lang="en-US" altLang="ja-JP" sz="2000" b="1" i="1" dirty="0">
              <a:solidFill>
                <a:srgbClr val="FF0000"/>
              </a:solidFill>
              <a:latin typeface="ＭＳ 明朝" panose="02020609040205080304" pitchFamily="17" charset="-128"/>
              <a:cs typeface="Times New Roman" panose="02020603050405020304" pitchFamily="18" charset="0"/>
            </a:endParaRPr>
          </a:p>
          <a:p>
            <a:r>
              <a:rPr lang="ja-JP" altLang="en-US" sz="2000" b="1" i="1" dirty="0">
                <a:solidFill>
                  <a:srgbClr val="FF0000"/>
                </a:solidFill>
                <a:latin typeface="ＭＳ 明朝" panose="02020609040205080304" pitchFamily="17" charset="-128"/>
                <a:cs typeface="Times New Roman" panose="02020603050405020304" pitchFamily="18" charset="0"/>
              </a:rPr>
              <a:t>欠点は </a:t>
            </a:r>
            <a:r>
              <a:rPr lang="en-US" altLang="ja-JP" sz="2000" b="1" i="1" dirty="0">
                <a:solidFill>
                  <a:srgbClr val="FF0000"/>
                </a:solidFill>
                <a:latin typeface="ＭＳ 明朝" panose="02020609040205080304" pitchFamily="17" charset="-128"/>
                <a:cs typeface="Times New Roman" panose="02020603050405020304" pitchFamily="18" charset="0"/>
              </a:rPr>
              <a:t>Data</a:t>
            </a:r>
            <a:r>
              <a:rPr lang="ja-JP" altLang="en-US" sz="2000" b="1" i="1" dirty="0">
                <a:solidFill>
                  <a:srgbClr val="FF0000"/>
                </a:solidFill>
                <a:latin typeface="ＭＳ 明朝" panose="02020609040205080304" pitchFamily="17" charset="-128"/>
                <a:cs typeface="Times New Roman" panose="02020603050405020304" pitchFamily="18" charset="0"/>
              </a:rPr>
              <a:t> を</a:t>
            </a:r>
            <a:endParaRPr lang="en-US" altLang="ja-JP" sz="2000" b="1" i="1" dirty="0">
              <a:solidFill>
                <a:srgbClr val="FF0000"/>
              </a:solidFill>
              <a:latin typeface="ＭＳ 明朝" panose="02020609040205080304" pitchFamily="17" charset="-128"/>
              <a:cs typeface="Times New Roman" panose="02020603050405020304" pitchFamily="18" charset="0"/>
            </a:endParaRPr>
          </a:p>
          <a:p>
            <a:r>
              <a:rPr lang="ja-JP" altLang="en-US" sz="2000" b="1" i="1" dirty="0">
                <a:solidFill>
                  <a:srgbClr val="FF0000"/>
                </a:solidFill>
                <a:latin typeface="ＭＳ 明朝" panose="02020609040205080304" pitchFamily="17" charset="-128"/>
                <a:cs typeface="Times New Roman" panose="02020603050405020304" pitchFamily="18" charset="0"/>
              </a:rPr>
              <a:t>外部記憶回路から</a:t>
            </a:r>
            <a:endParaRPr lang="en-US" altLang="ja-JP" sz="2000" b="1" i="1" dirty="0">
              <a:solidFill>
                <a:srgbClr val="FF0000"/>
              </a:solidFill>
              <a:latin typeface="ＭＳ 明朝" panose="02020609040205080304" pitchFamily="17" charset="-128"/>
              <a:cs typeface="Times New Roman" panose="02020603050405020304" pitchFamily="18" charset="0"/>
            </a:endParaRPr>
          </a:p>
          <a:p>
            <a:r>
              <a:rPr lang="ja-JP" altLang="en-US" sz="2000" b="1" i="1" dirty="0">
                <a:solidFill>
                  <a:srgbClr val="FF0000"/>
                </a:solidFill>
                <a:latin typeface="ＭＳ 明朝" panose="02020609040205080304" pitchFamily="17" charset="-128"/>
                <a:cs typeface="Times New Roman" panose="02020603050405020304" pitchFamily="18" charset="0"/>
              </a:rPr>
              <a:t>高速アクセスが</a:t>
            </a:r>
            <a:endParaRPr lang="en-US" altLang="ja-JP" sz="2000" b="1" i="1" dirty="0">
              <a:solidFill>
                <a:srgbClr val="FF0000"/>
              </a:solidFill>
              <a:latin typeface="ＭＳ 明朝" panose="02020609040205080304" pitchFamily="17" charset="-128"/>
              <a:cs typeface="Times New Roman" panose="02020603050405020304" pitchFamily="18" charset="0"/>
            </a:endParaRPr>
          </a:p>
          <a:p>
            <a:r>
              <a:rPr lang="ja-JP" altLang="en-US" sz="2000" b="1" i="1" dirty="0">
                <a:solidFill>
                  <a:srgbClr val="FF0000"/>
                </a:solidFill>
                <a:latin typeface="ＭＳ 明朝" panose="02020609040205080304" pitchFamily="17" charset="-128"/>
                <a:cs typeface="Times New Roman" panose="02020603050405020304" pitchFamily="18" charset="0"/>
              </a:rPr>
              <a:t>常に必要である。</a:t>
            </a:r>
            <a:endParaRPr lang="en-US" altLang="ja-JP" sz="2000" b="1" i="1" dirty="0">
              <a:solidFill>
                <a:srgbClr val="FF0000"/>
              </a:solidFill>
              <a:latin typeface="ＭＳ 明朝" panose="02020609040205080304" pitchFamily="17" charset="-128"/>
              <a:cs typeface="Times New Roman" panose="02020603050405020304" pitchFamily="18" charset="0"/>
            </a:endParaRPr>
          </a:p>
          <a:p>
            <a:r>
              <a:rPr lang="ja-JP" altLang="en-US" sz="2000" b="1" i="1" dirty="0">
                <a:solidFill>
                  <a:srgbClr val="FF0000"/>
                </a:solidFill>
                <a:latin typeface="ＭＳ 明朝" panose="02020609040205080304" pitchFamily="17" charset="-128"/>
                <a:cs typeface="Times New Roman" panose="02020603050405020304" pitchFamily="18" charset="0"/>
              </a:rPr>
              <a:t>消費電力問題。</a:t>
            </a:r>
            <a:endParaRPr lang="en-US" altLang="ja-JP" sz="2000" b="1" i="1" dirty="0">
              <a:solidFill>
                <a:srgbClr val="FF0000"/>
              </a:solidFill>
              <a:latin typeface="ＭＳ 明朝" panose="02020609040205080304" pitchFamily="17" charset="-128"/>
              <a:cs typeface="Times New Roman" panose="02020603050405020304" pitchFamily="18" charset="0"/>
            </a:endParaRPr>
          </a:p>
          <a:p>
            <a:endParaRPr lang="ja-JP" altLang="en-US" sz="2400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9346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3525424" y="6238676"/>
            <a:ext cx="5141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ja-JP" sz="2400" b="1" kern="100" dirty="0">
                <a:solidFill>
                  <a:schemeClr val="accent1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128 bit </a:t>
            </a:r>
            <a:r>
              <a:rPr lang="ja-JP" altLang="en-US" sz="2400" b="1" kern="100" dirty="0">
                <a:solidFill>
                  <a:schemeClr val="accent1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比較回路の単純機能の定義</a:t>
            </a:r>
            <a:endParaRPr lang="ja-JP" altLang="ja-JP" sz="2400" b="1" kern="100" dirty="0">
              <a:solidFill>
                <a:schemeClr val="accent1"/>
              </a:solidFill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6996" t="7770" r="15019" b="6764"/>
          <a:stretch>
            <a:fillRect/>
          </a:stretch>
        </p:blipFill>
        <p:spPr bwMode="auto">
          <a:xfrm>
            <a:off x="2526948" y="259660"/>
            <a:ext cx="7704856" cy="6053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1E99E54-C4CD-B0D9-8E2A-5ABDE501011C}"/>
              </a:ext>
            </a:extLst>
          </p:cNvPr>
          <p:cNvSpPr txBox="1"/>
          <p:nvPr/>
        </p:nvSpPr>
        <p:spPr>
          <a:xfrm>
            <a:off x="0" y="119687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1-6-2(1)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4958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A57B75A-86FA-7A59-575F-B6A6321229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86" t="18265" r="20977" b="71061"/>
          <a:stretch/>
        </p:blipFill>
        <p:spPr>
          <a:xfrm>
            <a:off x="0" y="222337"/>
            <a:ext cx="12062564" cy="139352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BCDBE38-17CB-BC4D-68EE-E09791E4AE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266" t="25293" r="22872" b="35944"/>
          <a:stretch/>
        </p:blipFill>
        <p:spPr>
          <a:xfrm>
            <a:off x="6835567" y="1164921"/>
            <a:ext cx="5226997" cy="547074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57B9E4D-88CA-A2BC-0A49-98CAC3794F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89" t="64076" r="23010" b="7865"/>
          <a:stretch/>
        </p:blipFill>
        <p:spPr>
          <a:xfrm>
            <a:off x="434104" y="4312152"/>
            <a:ext cx="3423914" cy="242322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0652220-52E0-8937-1A86-A37F37A852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10" t="26828" r="47096" b="49953"/>
          <a:stretch/>
        </p:blipFill>
        <p:spPr>
          <a:xfrm>
            <a:off x="526358" y="1164921"/>
            <a:ext cx="6166981" cy="303129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42B7F4A-5662-7CAE-64D7-7ECF4BAF7C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38" t="49105" r="48600" b="28933"/>
          <a:stretch/>
        </p:blipFill>
        <p:spPr>
          <a:xfrm>
            <a:off x="4154732" y="4137912"/>
            <a:ext cx="2306876" cy="269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43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B3C591F-8AEC-B679-D284-F35B6CB7AB9A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4-5-1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CD8DD25-9D1C-EFD6-096F-C2C117216964}"/>
              </a:ext>
            </a:extLst>
          </p:cNvPr>
          <p:cNvSpPr txBox="1"/>
          <p:nvPr/>
        </p:nvSpPr>
        <p:spPr>
          <a:xfrm>
            <a:off x="2843409" y="6334780"/>
            <a:ext cx="80792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kern="100" dirty="0">
                <a:solidFill>
                  <a:schemeClr val="accent1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CMOS Inverter </a:t>
            </a:r>
            <a:r>
              <a:rPr lang="ja-JP" altLang="en-US" sz="2800" b="1" kern="100" dirty="0">
                <a:solidFill>
                  <a:schemeClr val="accent1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回路 </a:t>
            </a:r>
            <a:r>
              <a:rPr lang="en-US" altLang="ja-JP" sz="2800" b="1" kern="100" dirty="0">
                <a:solidFill>
                  <a:schemeClr val="accent1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inv( )</a:t>
            </a:r>
            <a:r>
              <a:rPr lang="ja-JP" altLang="en-US" sz="2800" b="1" kern="100" dirty="0">
                <a:solidFill>
                  <a:schemeClr val="accent1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とその遅延時間</a:t>
            </a:r>
            <a:endParaRPr lang="ja-JP" altLang="en-US" sz="2800" b="1" dirty="0">
              <a:solidFill>
                <a:schemeClr val="accent1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462CD17-DAEA-2700-98A7-FA93C795B8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78" t="11507" r="16267" b="2100"/>
          <a:stretch/>
        </p:blipFill>
        <p:spPr>
          <a:xfrm>
            <a:off x="1563971" y="304188"/>
            <a:ext cx="8782528" cy="582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7751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2242887" y="5977896"/>
            <a:ext cx="84273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ja-JP" altLang="en-US" sz="3200" b="1" kern="100" dirty="0">
                <a:solidFill>
                  <a:schemeClr val="accent1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複数個の</a:t>
            </a:r>
            <a:r>
              <a:rPr lang="en-US" altLang="ja-JP" sz="3200" b="1" kern="100" dirty="0">
                <a:solidFill>
                  <a:schemeClr val="accent1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data</a:t>
            </a:r>
            <a:r>
              <a:rPr lang="ja-JP" altLang="en-US" sz="3200" b="1" kern="100" dirty="0">
                <a:solidFill>
                  <a:schemeClr val="accent1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を記憶保存してくれる記憶回路</a:t>
            </a:r>
            <a:endParaRPr lang="ja-JP" altLang="ja-JP" sz="3200" b="1" kern="100" dirty="0">
              <a:solidFill>
                <a:schemeClr val="accent1"/>
              </a:solidFill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4" name="図 3"/>
          <p:cNvPicPr/>
          <p:nvPr/>
        </p:nvPicPr>
        <p:blipFill rotWithShape="1">
          <a:blip r:embed="rId2" cstate="print"/>
          <a:srcRect l="16241" t="2750" r="24542" b="40157"/>
          <a:stretch/>
        </p:blipFill>
        <p:spPr>
          <a:xfrm>
            <a:off x="2242887" y="295329"/>
            <a:ext cx="8809173" cy="563505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3249AC1-1DC3-0D5F-BBA2-1144EE12854D}"/>
              </a:ext>
            </a:extLst>
          </p:cNvPr>
          <p:cNvSpPr txBox="1"/>
          <p:nvPr/>
        </p:nvSpPr>
        <p:spPr>
          <a:xfrm>
            <a:off x="0" y="119687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1-5-18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6204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3615005" y="6215093"/>
            <a:ext cx="62646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ja-JP" altLang="ja-JP" sz="24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読み出し専用記憶回路</a:t>
            </a:r>
            <a:r>
              <a:rPr lang="en-US" altLang="ja-JP" sz="24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  ROM01(  )</a:t>
            </a:r>
            <a:endParaRPr lang="ja-JP" altLang="en-US" sz="2400" b="1" dirty="0">
              <a:solidFill>
                <a:schemeClr val="accent1"/>
              </a:solidFill>
            </a:endParaRPr>
          </a:p>
          <a:p>
            <a:pPr algn="just"/>
            <a:endParaRPr lang="ja-JP" altLang="ja-JP" sz="1600" kern="100" dirty="0"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3" name="図 2"/>
          <p:cNvPicPr/>
          <p:nvPr/>
        </p:nvPicPr>
        <p:blipFill rotWithShape="1">
          <a:blip r:embed="rId2" cstate="print"/>
          <a:srcRect l="15687" t="2750" r="23989" b="42125"/>
          <a:stretch/>
        </p:blipFill>
        <p:spPr>
          <a:xfrm>
            <a:off x="1677143" y="288964"/>
            <a:ext cx="9070188" cy="5916141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3AFFC0E-A753-BD0E-8306-661972521FA7}"/>
              </a:ext>
            </a:extLst>
          </p:cNvPr>
          <p:cNvSpPr txBox="1"/>
          <p:nvPr/>
        </p:nvSpPr>
        <p:spPr>
          <a:xfrm>
            <a:off x="0" y="119687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1-5-19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4903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3115805" y="6239517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ja-JP" sz="1600" dirty="0"/>
              <a:t>  </a:t>
            </a:r>
            <a:r>
              <a:rPr lang="en-US" altLang="ja-JP" sz="2400" b="1" dirty="0">
                <a:solidFill>
                  <a:schemeClr val="accent1"/>
                </a:solidFill>
              </a:rPr>
              <a:t>1 bit </a:t>
            </a:r>
            <a:r>
              <a:rPr lang="ja-JP" altLang="ja-JP" sz="2400" b="1" dirty="0">
                <a:solidFill>
                  <a:schemeClr val="accent1"/>
                </a:solidFill>
              </a:rPr>
              <a:t>記憶する回路　</a:t>
            </a:r>
            <a:r>
              <a:rPr lang="en-US" altLang="ja-JP" sz="2400" b="1" dirty="0">
                <a:solidFill>
                  <a:schemeClr val="accent1"/>
                </a:solidFill>
              </a:rPr>
              <a:t>RAM1bit( ) </a:t>
            </a:r>
            <a:r>
              <a:rPr lang="ja-JP" altLang="ja-JP" sz="2400" b="1" dirty="0">
                <a:solidFill>
                  <a:schemeClr val="accent1"/>
                </a:solidFill>
              </a:rPr>
              <a:t>回路</a:t>
            </a:r>
            <a:endParaRPr lang="ja-JP" altLang="ja-JP" sz="2400" b="1" kern="100" dirty="0">
              <a:solidFill>
                <a:schemeClr val="accent1"/>
              </a:solidFill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3" name="図 2"/>
          <p:cNvPicPr/>
          <p:nvPr/>
        </p:nvPicPr>
        <p:blipFill rotWithShape="1">
          <a:blip r:embed="rId2" cstate="print"/>
          <a:srcRect l="16241" t="18500" r="17901" b="19485"/>
          <a:stretch/>
        </p:blipFill>
        <p:spPr>
          <a:xfrm>
            <a:off x="1845252" y="288964"/>
            <a:ext cx="9106427" cy="5707063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0D1E94B-3FD0-5EF1-C072-E42B836CCDFB}"/>
              </a:ext>
            </a:extLst>
          </p:cNvPr>
          <p:cNvSpPr txBox="1"/>
          <p:nvPr/>
        </p:nvSpPr>
        <p:spPr>
          <a:xfrm>
            <a:off x="0" y="119687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1-5-20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988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209009" y="6258330"/>
            <a:ext cx="82251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ja-JP" altLang="en-US" sz="2400" b="1" kern="100" dirty="0">
                <a:solidFill>
                  <a:schemeClr val="accent1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一時的に</a:t>
            </a:r>
            <a:r>
              <a:rPr lang="en-US" altLang="ja-JP" sz="2400" b="1" kern="100" dirty="0">
                <a:solidFill>
                  <a:schemeClr val="accent1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128 </a:t>
            </a:r>
            <a:r>
              <a:rPr lang="en-US" altLang="ja-JP" sz="2400" b="1" dirty="0">
                <a:solidFill>
                  <a:schemeClr val="accent1"/>
                </a:solidFill>
              </a:rPr>
              <a:t> bit </a:t>
            </a:r>
            <a:r>
              <a:rPr lang="ja-JP" altLang="ja-JP" sz="2400" b="1" dirty="0">
                <a:solidFill>
                  <a:schemeClr val="accent1"/>
                </a:solidFill>
              </a:rPr>
              <a:t>記憶</a:t>
            </a:r>
            <a:r>
              <a:rPr lang="ja-JP" altLang="en-US" sz="2400" b="1" dirty="0">
                <a:solidFill>
                  <a:schemeClr val="accent1"/>
                </a:solidFill>
              </a:rPr>
              <a:t>登録する</a:t>
            </a:r>
            <a:r>
              <a:rPr lang="ja-JP" altLang="ja-JP" sz="2400" b="1" dirty="0">
                <a:solidFill>
                  <a:schemeClr val="accent1"/>
                </a:solidFill>
              </a:rPr>
              <a:t>回路　</a:t>
            </a:r>
            <a:r>
              <a:rPr lang="en-US" altLang="ja-JP" sz="2400" b="1" dirty="0">
                <a:solidFill>
                  <a:schemeClr val="accent1"/>
                </a:solidFill>
              </a:rPr>
              <a:t>Reg128 ( ) </a:t>
            </a:r>
            <a:r>
              <a:rPr lang="ja-JP" altLang="ja-JP" sz="2400" b="1" dirty="0">
                <a:solidFill>
                  <a:schemeClr val="accent1"/>
                </a:solidFill>
              </a:rPr>
              <a:t>回路</a:t>
            </a:r>
            <a:endParaRPr lang="ja-JP" altLang="ja-JP" sz="2400" b="1" kern="100" dirty="0">
              <a:solidFill>
                <a:schemeClr val="accent1"/>
              </a:solidFill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7118952-6BF6-EEC1-C6E7-23B6FE3A9B73}"/>
              </a:ext>
            </a:extLst>
          </p:cNvPr>
          <p:cNvSpPr txBox="1"/>
          <p:nvPr/>
        </p:nvSpPr>
        <p:spPr>
          <a:xfrm>
            <a:off x="0" y="119687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1-5-21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64E3224-23C2-2B58-D923-F070AEE035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89" t="14137" r="14007" b="25954"/>
          <a:stretch/>
        </p:blipFill>
        <p:spPr>
          <a:xfrm>
            <a:off x="656724" y="458241"/>
            <a:ext cx="11158465" cy="526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4548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3525424" y="6238676"/>
            <a:ext cx="5141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ja-JP" sz="2400" b="1" kern="100" dirty="0">
                <a:solidFill>
                  <a:schemeClr val="accent1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128 bit </a:t>
            </a:r>
            <a:r>
              <a:rPr lang="ja-JP" altLang="en-US" sz="2400" b="1" kern="100" dirty="0">
                <a:solidFill>
                  <a:schemeClr val="accent1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比較回路の単純機能の定義</a:t>
            </a:r>
            <a:endParaRPr lang="ja-JP" altLang="ja-JP" sz="2400" b="1" kern="100" dirty="0">
              <a:solidFill>
                <a:schemeClr val="accent1"/>
              </a:solidFill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6996" t="7770" r="15019" b="6764"/>
          <a:stretch>
            <a:fillRect/>
          </a:stretch>
        </p:blipFill>
        <p:spPr bwMode="auto">
          <a:xfrm>
            <a:off x="2526948" y="259660"/>
            <a:ext cx="7704856" cy="6053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1E99E54-C4CD-B0D9-8E2A-5ABDE501011C}"/>
              </a:ext>
            </a:extLst>
          </p:cNvPr>
          <p:cNvSpPr txBox="1"/>
          <p:nvPr/>
        </p:nvSpPr>
        <p:spPr>
          <a:xfrm>
            <a:off x="0" y="119687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1-6-2(1)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6006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3359696" y="557972"/>
            <a:ext cx="250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b="1" dirty="0"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endParaRPr lang="ja-JP" altLang="en-US" dirty="0"/>
          </a:p>
        </p:txBody>
      </p:sp>
      <p:pic>
        <p:nvPicPr>
          <p:cNvPr id="5" name="図 4"/>
          <p:cNvPicPr/>
          <p:nvPr/>
        </p:nvPicPr>
        <p:blipFill rotWithShape="1">
          <a:blip r:embed="rId2" cstate="print"/>
          <a:srcRect l="16794" t="7673" r="16794" b="19485"/>
          <a:stretch/>
        </p:blipFill>
        <p:spPr>
          <a:xfrm>
            <a:off x="2450406" y="281962"/>
            <a:ext cx="7733254" cy="601806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EAAF533-3CC4-2F0A-B351-66680DC61217}"/>
              </a:ext>
            </a:extLst>
          </p:cNvPr>
          <p:cNvSpPr txBox="1"/>
          <p:nvPr/>
        </p:nvSpPr>
        <p:spPr>
          <a:xfrm>
            <a:off x="0" y="119687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1-6-2(2)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24A5F87-BE71-FB4E-50DB-7A43C3C68AC6}"/>
              </a:ext>
            </a:extLst>
          </p:cNvPr>
          <p:cNvSpPr/>
          <p:nvPr/>
        </p:nvSpPr>
        <p:spPr>
          <a:xfrm>
            <a:off x="4458372" y="6300028"/>
            <a:ext cx="32752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ja-JP" sz="24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128 bit data </a:t>
            </a:r>
            <a:r>
              <a:rPr lang="ja-JP" altLang="ja-JP" sz="24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比較回路</a:t>
            </a:r>
            <a:endParaRPr lang="ja-JP" altLang="en-US" sz="2400" b="1" dirty="0">
              <a:solidFill>
                <a:schemeClr val="accent1"/>
              </a:solidFill>
            </a:endParaRPr>
          </a:p>
          <a:p>
            <a:pPr algn="just"/>
            <a:endParaRPr lang="ja-JP" altLang="ja-JP" sz="2400" kern="100" dirty="0"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699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019287" y="6247531"/>
            <a:ext cx="92165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ja-JP" sz="2400" b="1" kern="100" dirty="0">
                <a:solidFill>
                  <a:schemeClr val="accent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Latch </a:t>
            </a:r>
            <a:r>
              <a:rPr lang="ja-JP" altLang="en-US" sz="2400" b="1" kern="100" dirty="0">
                <a:solidFill>
                  <a:schemeClr val="accent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型</a:t>
            </a:r>
            <a:r>
              <a:rPr lang="en-US" altLang="ja-JP" sz="2400" b="1" kern="100" dirty="0">
                <a:solidFill>
                  <a:schemeClr val="accent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kern="100" dirty="0">
                <a:solidFill>
                  <a:schemeClr val="accent1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128 bit Register</a:t>
            </a:r>
            <a:r>
              <a:rPr lang="ja-JP" altLang="ja-JP" sz="2400" b="1" kern="100" dirty="0">
                <a:solidFill>
                  <a:schemeClr val="accent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回路　</a:t>
            </a:r>
            <a:r>
              <a:rPr lang="en-US" altLang="ja-JP" sz="2400" b="1" kern="100" dirty="0">
                <a:solidFill>
                  <a:schemeClr val="accent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Reg128( )</a:t>
            </a:r>
            <a:r>
              <a:rPr lang="ja-JP" altLang="ja-JP" sz="2400" b="1" kern="100" dirty="0">
                <a:solidFill>
                  <a:schemeClr val="accent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回路の全体図</a:t>
            </a:r>
          </a:p>
        </p:txBody>
      </p:sp>
      <p:pic>
        <p:nvPicPr>
          <p:cNvPr id="6" name="図 5"/>
          <p:cNvPicPr/>
          <p:nvPr/>
        </p:nvPicPr>
        <p:blipFill rotWithShape="1">
          <a:blip r:embed="rId2" cstate="print"/>
          <a:srcRect l="16794" t="1766" r="18454" b="5704"/>
          <a:stretch/>
        </p:blipFill>
        <p:spPr>
          <a:xfrm>
            <a:off x="1282777" y="285832"/>
            <a:ext cx="9953069" cy="596152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ECB49B0-A7EE-2144-3F23-1D660A67C466}"/>
              </a:ext>
            </a:extLst>
          </p:cNvPr>
          <p:cNvSpPr txBox="1"/>
          <p:nvPr/>
        </p:nvSpPr>
        <p:spPr>
          <a:xfrm>
            <a:off x="0" y="119687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1-6-3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400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/>
          <p:nvPr/>
        </p:nvPicPr>
        <p:blipFill rotWithShape="1">
          <a:blip r:embed="rId2" cstate="print"/>
          <a:srcRect l="13474" t="7673" r="14580" b="6688"/>
          <a:stretch/>
        </p:blipFill>
        <p:spPr>
          <a:xfrm>
            <a:off x="1128539" y="458241"/>
            <a:ext cx="9934922" cy="561662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11EAF2B-58E3-BC82-0C65-CBB40D1D5E8E}"/>
              </a:ext>
            </a:extLst>
          </p:cNvPr>
          <p:cNvSpPr txBox="1"/>
          <p:nvPr/>
        </p:nvSpPr>
        <p:spPr>
          <a:xfrm>
            <a:off x="0" y="119687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1-6-4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4D77D74-73E2-BABC-54B5-48FBBE9B0D03}"/>
              </a:ext>
            </a:extLst>
          </p:cNvPr>
          <p:cNvSpPr/>
          <p:nvPr/>
        </p:nvSpPr>
        <p:spPr>
          <a:xfrm>
            <a:off x="2941964" y="6276648"/>
            <a:ext cx="5990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ja-JP" altLang="ja-JP" sz="2400" b="1" dirty="0">
                <a:solidFill>
                  <a:schemeClr val="accent1"/>
                </a:solidFill>
              </a:rPr>
              <a:t>同時読み書き可能な</a:t>
            </a:r>
            <a:r>
              <a:rPr lang="ja-JP" altLang="en-US" sz="2400" b="1" dirty="0">
                <a:solidFill>
                  <a:schemeClr val="accent1"/>
                </a:solidFill>
              </a:rPr>
              <a:t>　</a:t>
            </a:r>
            <a:r>
              <a:rPr lang="en-US" altLang="ja-JP" sz="2400" b="1" dirty="0">
                <a:solidFill>
                  <a:schemeClr val="accent1"/>
                </a:solidFill>
              </a:rPr>
              <a:t>RegRW128 ( ) </a:t>
            </a:r>
            <a:r>
              <a:rPr lang="ja-JP" altLang="ja-JP" sz="2400" b="1" dirty="0">
                <a:solidFill>
                  <a:schemeClr val="accent1"/>
                </a:solidFill>
              </a:rPr>
              <a:t>回路</a:t>
            </a:r>
            <a:endParaRPr lang="ja-JP" altLang="ja-JP" sz="1600" b="1" kern="100" dirty="0">
              <a:solidFill>
                <a:schemeClr val="accent1"/>
              </a:solidFill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0878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402193" y="6267027"/>
            <a:ext cx="83451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kern="100" dirty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  </a:t>
            </a:r>
            <a:r>
              <a:rPr lang="en-US" altLang="ja-JP" sz="2400" b="1" kern="100" dirty="0">
                <a:solidFill>
                  <a:schemeClr val="accent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Latch</a:t>
            </a:r>
            <a:r>
              <a:rPr lang="ja-JP" altLang="en-US" sz="2400" b="1" kern="100" dirty="0">
                <a:solidFill>
                  <a:schemeClr val="accent1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型記憶回路で構成した</a:t>
            </a:r>
            <a:r>
              <a:rPr lang="en-US" altLang="ja-JP" sz="2400" b="1" dirty="0">
                <a:solidFill>
                  <a:schemeClr val="accent1"/>
                </a:solidFill>
                <a:latin typeface="ＭＳ 明朝" panose="02020609040205080304" pitchFamily="17" charset="-128"/>
                <a:cs typeface="Times New Roman" panose="02020603050405020304" pitchFamily="18" charset="0"/>
              </a:rPr>
              <a:t>128 bit Shift Register </a:t>
            </a:r>
            <a:endParaRPr lang="ja-JP" altLang="en-US" sz="2400" b="1" dirty="0">
              <a:solidFill>
                <a:schemeClr val="accent1"/>
              </a:solidFill>
            </a:endParaRPr>
          </a:p>
        </p:txBody>
      </p:sp>
      <p:pic>
        <p:nvPicPr>
          <p:cNvPr id="4" name="図 3"/>
          <p:cNvPicPr/>
          <p:nvPr/>
        </p:nvPicPr>
        <p:blipFill rotWithShape="1">
          <a:blip r:embed="rId2" cstate="print"/>
          <a:srcRect l="13474" t="6688" r="14026" b="6688"/>
          <a:stretch/>
        </p:blipFill>
        <p:spPr>
          <a:xfrm>
            <a:off x="1750840" y="360140"/>
            <a:ext cx="9319525" cy="5798803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639FFE3-1684-E9ED-AD69-952D51338B2D}"/>
              </a:ext>
            </a:extLst>
          </p:cNvPr>
          <p:cNvSpPr txBox="1"/>
          <p:nvPr/>
        </p:nvSpPr>
        <p:spPr>
          <a:xfrm>
            <a:off x="0" y="119687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1-6-5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6071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3942071" y="6332080"/>
            <a:ext cx="48253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ja-JP" altLang="ja-JP" sz="24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暗号の自動解読装置</a:t>
            </a:r>
            <a:r>
              <a:rPr lang="ja-JP" altLang="en-US" sz="24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のイメージ図</a:t>
            </a:r>
            <a:endParaRPr lang="ja-JP" altLang="ja-JP" sz="2400" b="1" kern="100" dirty="0">
              <a:solidFill>
                <a:schemeClr val="accent1"/>
              </a:solidFill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4" name="図 3"/>
          <p:cNvPicPr/>
          <p:nvPr/>
        </p:nvPicPr>
        <p:blipFill>
          <a:blip r:embed="rId2" cstate="print"/>
          <a:srcRect l="24806" t="7560" r="10226" b="25346"/>
          <a:stretch>
            <a:fillRect/>
          </a:stretch>
        </p:blipFill>
        <p:spPr bwMode="auto">
          <a:xfrm>
            <a:off x="1563970" y="288963"/>
            <a:ext cx="9271043" cy="5873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6F17332-8887-AA2E-2392-9CEB6EE7FC2D}"/>
              </a:ext>
            </a:extLst>
          </p:cNvPr>
          <p:cNvSpPr txBox="1"/>
          <p:nvPr/>
        </p:nvSpPr>
        <p:spPr>
          <a:xfrm>
            <a:off x="0" y="119687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1-6-6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795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B3C591F-8AEC-B679-D284-F35B6CB7AB9A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4-5-2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CD8DD25-9D1C-EFD6-096F-C2C117216964}"/>
              </a:ext>
            </a:extLst>
          </p:cNvPr>
          <p:cNvSpPr txBox="1"/>
          <p:nvPr/>
        </p:nvSpPr>
        <p:spPr>
          <a:xfrm>
            <a:off x="2195631" y="6200384"/>
            <a:ext cx="94696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b="1" kern="100" dirty="0">
                <a:solidFill>
                  <a:schemeClr val="accent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ＲＣ遅延を考慮した </a:t>
            </a:r>
            <a:r>
              <a:rPr lang="en-US" altLang="ja-JP" sz="2800" b="1" kern="100" dirty="0">
                <a:solidFill>
                  <a:schemeClr val="accent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inv( ) </a:t>
            </a:r>
            <a:r>
              <a:rPr lang="ja-JP" altLang="en-US" sz="2800" b="1" kern="100" dirty="0">
                <a:solidFill>
                  <a:schemeClr val="accent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回路図とその </a:t>
            </a:r>
            <a:r>
              <a:rPr lang="en-US" altLang="ja-JP" sz="2800" b="1" kern="100" dirty="0">
                <a:solidFill>
                  <a:schemeClr val="accent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coding</a:t>
            </a:r>
            <a:r>
              <a:rPr lang="ja-JP" altLang="en-US" sz="2800" b="1" kern="100" dirty="0">
                <a:solidFill>
                  <a:schemeClr val="accent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 例</a:t>
            </a:r>
            <a:r>
              <a:rPr lang="en-US" altLang="ja-JP" sz="2800" b="1" kern="100" dirty="0">
                <a:solidFill>
                  <a:schemeClr val="accent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 </a:t>
            </a:r>
            <a:endParaRPr lang="ja-JP" altLang="en-US" sz="2800" b="1" dirty="0">
              <a:solidFill>
                <a:schemeClr val="accent1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9CFF38D-5B08-BF2C-0061-E2C84090B1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27" t="13515" r="13801" b="11598"/>
          <a:stretch/>
        </p:blipFill>
        <p:spPr>
          <a:xfrm>
            <a:off x="1716065" y="666190"/>
            <a:ext cx="9219157" cy="553419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BA2A5AD-93A9-A87E-96CA-B94160B25BF6}"/>
              </a:ext>
            </a:extLst>
          </p:cNvPr>
          <p:cNvSpPr txBox="1"/>
          <p:nvPr/>
        </p:nvSpPr>
        <p:spPr>
          <a:xfrm>
            <a:off x="3006246" y="304188"/>
            <a:ext cx="71774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kern="100" dirty="0">
                <a:solidFill>
                  <a:schemeClr val="accent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DCDL ( digital circuit description language ) </a:t>
            </a:r>
            <a:r>
              <a:rPr lang="ja-JP" altLang="en-US" sz="1800" b="1" kern="100" dirty="0">
                <a:solidFill>
                  <a:schemeClr val="accent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のよる </a:t>
            </a:r>
            <a:r>
              <a:rPr lang="en-US" altLang="ja-JP" sz="1800" b="1" kern="100" dirty="0">
                <a:solidFill>
                  <a:schemeClr val="accent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coding </a:t>
            </a:r>
            <a:r>
              <a:rPr lang="ja-JP" altLang="en-US" sz="1800" b="1" kern="100" dirty="0">
                <a:solidFill>
                  <a:schemeClr val="accent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例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99683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3118262" y="6242447"/>
            <a:ext cx="59554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ja-JP" altLang="en-US" sz="2800" b="1" kern="100" dirty="0">
                <a:solidFill>
                  <a:schemeClr val="accent1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デジタル回路が持つ</a:t>
            </a:r>
            <a:r>
              <a:rPr lang="ja-JP" altLang="ja-JP" sz="28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情報伝達の使命</a:t>
            </a:r>
            <a:endParaRPr lang="ja-JP" altLang="en-US" sz="2800" b="1" dirty="0">
              <a:solidFill>
                <a:schemeClr val="accent1"/>
              </a:solidFill>
            </a:endParaRPr>
          </a:p>
          <a:p>
            <a:pPr algn="just"/>
            <a:endParaRPr lang="ja-JP" altLang="ja-JP" sz="1600" kern="100" dirty="0"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4295800" y="836712"/>
            <a:ext cx="250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b="1" dirty="0"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endParaRPr lang="ja-JP" altLang="en-US" dirty="0"/>
          </a:p>
        </p:txBody>
      </p:sp>
      <p:pic>
        <p:nvPicPr>
          <p:cNvPr id="4" name="図 3"/>
          <p:cNvPicPr/>
          <p:nvPr/>
        </p:nvPicPr>
        <p:blipFill rotWithShape="1">
          <a:blip r:embed="rId2" cstate="print"/>
          <a:srcRect l="17901" t="4721" r="20668" b="8657"/>
          <a:stretch/>
        </p:blipFill>
        <p:spPr>
          <a:xfrm>
            <a:off x="2131719" y="0"/>
            <a:ext cx="8203375" cy="5586463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568A282-14FB-0354-4BD9-79B20D2FE22A}"/>
              </a:ext>
            </a:extLst>
          </p:cNvPr>
          <p:cNvSpPr txBox="1"/>
          <p:nvPr/>
        </p:nvSpPr>
        <p:spPr>
          <a:xfrm>
            <a:off x="0" y="119687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1-6-7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7688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A57B75A-86FA-7A59-575F-B6A6321229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86" t="18265" r="20977" b="71061"/>
          <a:stretch/>
        </p:blipFill>
        <p:spPr>
          <a:xfrm>
            <a:off x="0" y="222337"/>
            <a:ext cx="12062564" cy="139352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BCDBE38-17CB-BC4D-68EE-E09791E4AE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266" t="25293" r="22872" b="35944"/>
          <a:stretch/>
        </p:blipFill>
        <p:spPr>
          <a:xfrm>
            <a:off x="6835567" y="1164921"/>
            <a:ext cx="5226997" cy="547074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57B9E4D-88CA-A2BC-0A49-98CAC3794F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89" t="64076" r="23010" b="7865"/>
          <a:stretch/>
        </p:blipFill>
        <p:spPr>
          <a:xfrm>
            <a:off x="434104" y="4312152"/>
            <a:ext cx="3423914" cy="242322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0652220-52E0-8937-1A86-A37F37A852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10" t="26828" r="47096" b="49953"/>
          <a:stretch/>
        </p:blipFill>
        <p:spPr>
          <a:xfrm>
            <a:off x="526358" y="1164921"/>
            <a:ext cx="6166981" cy="303129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42B7F4A-5662-7CAE-64D7-7ECF4BAF7C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38" t="49105" r="48600" b="28933"/>
          <a:stretch/>
        </p:blipFill>
        <p:spPr>
          <a:xfrm>
            <a:off x="4154732" y="4137912"/>
            <a:ext cx="2306876" cy="269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153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3E18A39-C41F-7A98-14D3-10B0E95F95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85" t="21187" r="19453" b="9772"/>
          <a:stretch/>
        </p:blipFill>
        <p:spPr>
          <a:xfrm>
            <a:off x="112735" y="200415"/>
            <a:ext cx="11887199" cy="656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578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B4B6D10-D109-C0CB-7EFA-176C2258C5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84" t="18447" r="20788" b="7762"/>
          <a:stretch/>
        </p:blipFill>
        <p:spPr>
          <a:xfrm>
            <a:off x="139874" y="140918"/>
            <a:ext cx="11912252" cy="657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070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ACA7194-9AF6-0EE2-101F-FAFA6E1C4B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2" t="18082" r="19554" b="10502"/>
          <a:stretch/>
        </p:blipFill>
        <p:spPr>
          <a:xfrm>
            <a:off x="150312" y="150312"/>
            <a:ext cx="11924778" cy="670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88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E1459BD-1AF8-71BA-CF73-05D251C0F4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70" t="19909" r="19658" b="7215"/>
          <a:stretch/>
        </p:blipFill>
        <p:spPr>
          <a:xfrm>
            <a:off x="33402" y="162838"/>
            <a:ext cx="11991583" cy="669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803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F0DB0D9-090D-1BEC-2906-A27014D25E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84" t="20457" r="19144" b="8493"/>
          <a:stretch/>
        </p:blipFill>
        <p:spPr>
          <a:xfrm>
            <a:off x="300624" y="162838"/>
            <a:ext cx="11774465" cy="669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572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985B8F3-E742-E963-70A2-423BCDF50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03" t="17900" r="19349" b="9041"/>
          <a:stretch/>
        </p:blipFill>
        <p:spPr>
          <a:xfrm>
            <a:off x="350728" y="150311"/>
            <a:ext cx="11523946" cy="658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2977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AF84A53-B69D-96F2-0F9D-B3EF465050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75" t="17900" r="19863" b="8311"/>
          <a:stretch/>
        </p:blipFill>
        <p:spPr>
          <a:xfrm>
            <a:off x="1377864" y="153443"/>
            <a:ext cx="9242904" cy="655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42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9B1955F-74FE-40B9-0D2B-F16F5A5FBF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86" t="17169" r="20890" b="9224"/>
          <a:stretch/>
        </p:blipFill>
        <p:spPr>
          <a:xfrm>
            <a:off x="1104378" y="122129"/>
            <a:ext cx="9983244" cy="661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19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B3C591F-8AEC-B679-D284-F35B6CB7AB9A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4-5-3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CD8DD25-9D1C-EFD6-096F-C2C117216964}"/>
              </a:ext>
            </a:extLst>
          </p:cNvPr>
          <p:cNvSpPr txBox="1"/>
          <p:nvPr/>
        </p:nvSpPr>
        <p:spPr>
          <a:xfrm>
            <a:off x="1879801" y="6187858"/>
            <a:ext cx="94696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chemeClr val="accent1"/>
                </a:solidFill>
              </a:rPr>
              <a:t>CMOS inverter </a:t>
            </a:r>
            <a:r>
              <a:rPr lang="ja-JP" altLang="ja-JP" sz="2800" b="1" dirty="0">
                <a:solidFill>
                  <a:schemeClr val="accent1"/>
                </a:solidFill>
              </a:rPr>
              <a:t>を複数個（偶数個）連結</a:t>
            </a:r>
            <a:r>
              <a:rPr lang="ja-JP" altLang="en-US" sz="2800" b="1" dirty="0">
                <a:solidFill>
                  <a:schemeClr val="accent1"/>
                </a:solidFill>
              </a:rPr>
              <a:t>した遅延回路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A3BEB29-D370-51DB-272F-B7AACC191B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84" t="17900" r="19350" b="16712"/>
          <a:stretch/>
        </p:blipFill>
        <p:spPr>
          <a:xfrm>
            <a:off x="1415440" y="304188"/>
            <a:ext cx="9695145" cy="538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1034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A05949C-2B4C-F7A8-DE09-726DF9C901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96" t="27763" r="24076" b="6849"/>
          <a:stretch/>
        </p:blipFill>
        <p:spPr>
          <a:xfrm>
            <a:off x="1427966" y="68073"/>
            <a:ext cx="9106423" cy="672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141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06BAFB9-04F8-10D0-0DA5-D47455796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00" t="19404" r="24124" b="17808"/>
          <a:stretch/>
        </p:blipFill>
        <p:spPr>
          <a:xfrm>
            <a:off x="1640910" y="156575"/>
            <a:ext cx="9131474" cy="654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978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86F610F-33B8-6938-494F-DB8F57574D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50" b="89630"/>
          <a:stretch/>
        </p:blipFill>
        <p:spPr>
          <a:xfrm>
            <a:off x="0" y="0"/>
            <a:ext cx="11369040" cy="7112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D78DD6F-52F0-9E2C-F8F0-F5CF326C16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9" t="33186" r="33500" b="1333"/>
          <a:stretch/>
        </p:blipFill>
        <p:spPr>
          <a:xfrm>
            <a:off x="3750370" y="2014299"/>
            <a:ext cx="8403973" cy="478798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F56A68F-4FEE-1716-CB14-7C7B5F241B88}"/>
              </a:ext>
            </a:extLst>
          </p:cNvPr>
          <p:cNvSpPr txBox="1"/>
          <p:nvPr/>
        </p:nvSpPr>
        <p:spPr>
          <a:xfrm>
            <a:off x="553720" y="1280160"/>
            <a:ext cx="1132332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詳細は青山社出版の人工知能パートナーシステム</a:t>
            </a:r>
            <a:r>
              <a:rPr lang="en-US" altLang="ja-JP" sz="1400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(AIPS)</a:t>
            </a:r>
            <a:r>
              <a:rPr lang="ja-JP" altLang="en-US" sz="1400" b="1" dirty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を支える「デジタル回路の世界」に記載。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3"/>
              </a:rPr>
              <a:t>https://www.seizansha.co.jp/ISBN/ISBN978-4-88359-339-2.html</a:t>
            </a: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b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</a:br>
            <a:r>
              <a:rPr lang="en-US" altLang="ja-JP" sz="14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  <a:hlinkClick r:id="rId4"/>
              </a:rPr>
              <a:t>https://www.seizansha.co.jp/</a:t>
            </a:r>
            <a:endParaRPr lang="ja-JP" altLang="en-US" sz="14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E89A713-EE95-0E3E-1306-465146E0AE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616" t="34275" r="41387" b="50948"/>
          <a:stretch/>
        </p:blipFill>
        <p:spPr>
          <a:xfrm>
            <a:off x="8808789" y="664169"/>
            <a:ext cx="2895423" cy="143894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FC1952C-AE3B-CAA2-C36F-0604BE9219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500" t="24052"/>
          <a:stretch/>
        </p:blipFill>
        <p:spPr>
          <a:xfrm>
            <a:off x="360680" y="2600015"/>
            <a:ext cx="3389690" cy="420194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C5CDC85-69F4-34C6-64A3-F739D6B240C4}"/>
              </a:ext>
            </a:extLst>
          </p:cNvPr>
          <p:cNvSpPr txBox="1"/>
          <p:nvPr/>
        </p:nvSpPr>
        <p:spPr>
          <a:xfrm>
            <a:off x="10336234" y="6336547"/>
            <a:ext cx="154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Thank Yo</a:t>
            </a:r>
            <a:r>
              <a:rPr lang="en-US" altLang="ja-JP" b="1" dirty="0">
                <a:solidFill>
                  <a:srgbClr val="FF0000"/>
                </a:solidFill>
              </a:rPr>
              <a:t>u !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6607EC3B-194D-CEB9-F228-A15D4045AC1C}"/>
              </a:ext>
            </a:extLst>
          </p:cNvPr>
          <p:cNvCxnSpPr>
            <a:cxnSpLocks/>
          </p:cNvCxnSpPr>
          <p:nvPr/>
        </p:nvCxnSpPr>
        <p:spPr>
          <a:xfrm flipV="1">
            <a:off x="486428" y="1080532"/>
            <a:ext cx="4430595" cy="2785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D31C3EB-27AB-42CA-0408-C9DB59CA736F}"/>
              </a:ext>
            </a:extLst>
          </p:cNvPr>
          <p:cNvSpPr txBox="1"/>
          <p:nvPr/>
        </p:nvSpPr>
        <p:spPr>
          <a:xfrm>
            <a:off x="360680" y="711200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(7) </a:t>
            </a:r>
            <a:r>
              <a:rPr lang="ja-JP" altLang="en-US" b="1" dirty="0">
                <a:solidFill>
                  <a:schemeClr val="accent1"/>
                </a:solidFill>
              </a:rPr>
              <a:t>CMOS型インバータ回路の省エネ特性</a:t>
            </a:r>
          </a:p>
        </p:txBody>
      </p:sp>
    </p:spTree>
    <p:extLst>
      <p:ext uri="{BB962C8B-B14F-4D97-AF65-F5344CB8AC3E}">
        <p14:creationId xmlns:p14="http://schemas.microsoft.com/office/powerpoint/2010/main" val="2410994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E693CA-A738-6B43-FA53-F5B09EADFC93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4-5-4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B7E160B-B0BB-2216-F3A6-311D38B2C626}"/>
              </a:ext>
            </a:extLst>
          </p:cNvPr>
          <p:cNvSpPr txBox="1"/>
          <p:nvPr/>
        </p:nvSpPr>
        <p:spPr>
          <a:xfrm>
            <a:off x="622574" y="6209005"/>
            <a:ext cx="109468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b="1" kern="100" dirty="0">
                <a:solidFill>
                  <a:schemeClr val="accent1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入出力容量を考慮した</a:t>
            </a:r>
            <a:r>
              <a:rPr lang="en-US" altLang="ja-JP" sz="2800" b="1" dirty="0">
                <a:solidFill>
                  <a:schemeClr val="accent1"/>
                </a:solidFill>
              </a:rPr>
              <a:t>CMOS inverter</a:t>
            </a:r>
            <a:r>
              <a:rPr lang="ja-JP" altLang="en-US" sz="2800" b="1" dirty="0">
                <a:solidFill>
                  <a:schemeClr val="accent1"/>
                </a:solidFill>
              </a:rPr>
              <a:t>回路 </a:t>
            </a:r>
            <a:r>
              <a:rPr lang="en-US" altLang="ja-JP" sz="2800" b="1" dirty="0">
                <a:solidFill>
                  <a:schemeClr val="accent1"/>
                </a:solidFill>
              </a:rPr>
              <a:t>inv( ) </a:t>
            </a:r>
            <a:r>
              <a:rPr lang="ja-JP" altLang="en-US" sz="2800" b="1" dirty="0">
                <a:solidFill>
                  <a:schemeClr val="accent1"/>
                </a:solidFill>
              </a:rPr>
              <a:t>回路の </a:t>
            </a:r>
            <a:r>
              <a:rPr lang="en-US" altLang="ja-JP" sz="2800" b="1" dirty="0">
                <a:solidFill>
                  <a:schemeClr val="accent1"/>
                </a:solidFill>
              </a:rPr>
              <a:t>coding</a:t>
            </a:r>
            <a:r>
              <a:rPr lang="ja-JP" altLang="en-US" sz="2800" b="1" dirty="0">
                <a:solidFill>
                  <a:schemeClr val="accent1"/>
                </a:solidFill>
              </a:rPr>
              <a:t>例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74FCEEC-6B13-59EE-B8B2-3BBD6AA25F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84" t="14429" r="16884" b="2649"/>
          <a:stretch/>
        </p:blipFill>
        <p:spPr>
          <a:xfrm>
            <a:off x="2181616" y="829255"/>
            <a:ext cx="7651316" cy="519237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20A3BBC-CCBB-C6E7-494F-399EE8451DD5}"/>
              </a:ext>
            </a:extLst>
          </p:cNvPr>
          <p:cNvSpPr txBox="1"/>
          <p:nvPr/>
        </p:nvSpPr>
        <p:spPr>
          <a:xfrm>
            <a:off x="2832971" y="473465"/>
            <a:ext cx="71774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kern="100" dirty="0">
                <a:solidFill>
                  <a:schemeClr val="accent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DCDL ( digital circuit description language ) </a:t>
            </a:r>
            <a:r>
              <a:rPr lang="ja-JP" altLang="en-US" sz="1800" b="1" kern="100" dirty="0">
                <a:solidFill>
                  <a:schemeClr val="accent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のよる </a:t>
            </a:r>
            <a:r>
              <a:rPr lang="en-US" altLang="ja-JP" sz="1800" b="1" kern="100" dirty="0">
                <a:solidFill>
                  <a:schemeClr val="accent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coding </a:t>
            </a:r>
            <a:r>
              <a:rPr lang="ja-JP" altLang="en-US" sz="1800" b="1" kern="100" dirty="0">
                <a:solidFill>
                  <a:schemeClr val="accent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例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0952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B3C591F-8AEC-B679-D284-F35B6CB7AB9A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4-5-5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CD8DD25-9D1C-EFD6-096F-C2C117216964}"/>
              </a:ext>
            </a:extLst>
          </p:cNvPr>
          <p:cNvSpPr txBox="1"/>
          <p:nvPr/>
        </p:nvSpPr>
        <p:spPr>
          <a:xfrm>
            <a:off x="1240973" y="5999452"/>
            <a:ext cx="104959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ja-JP" sz="28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入力信号側に</a:t>
            </a:r>
            <a:r>
              <a:rPr lang="en-US" altLang="ja-JP" sz="28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RC</a:t>
            </a:r>
            <a:r>
              <a:rPr lang="ja-JP" altLang="ja-JP" sz="28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回路がある</a:t>
            </a:r>
            <a:r>
              <a:rPr lang="en-US" altLang="ja-JP" sz="28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 inverter </a:t>
            </a:r>
            <a:r>
              <a:rPr lang="ja-JP" altLang="ja-JP" sz="28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回路</a:t>
            </a:r>
            <a:r>
              <a:rPr lang="en-US" altLang="ja-JP" sz="28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 inv( ) </a:t>
            </a:r>
            <a:r>
              <a:rPr lang="ja-JP" altLang="ja-JP" sz="2800" b="1" dirty="0">
                <a:solidFill>
                  <a:schemeClr val="accent1"/>
                </a:solidFill>
                <a:ea typeface="ＭＳ 明朝" panose="02020609040205080304" pitchFamily="17" charset="-128"/>
                <a:cs typeface="Times New Roman" panose="02020603050405020304" pitchFamily="18" charset="0"/>
              </a:rPr>
              <a:t>の入出力特性</a:t>
            </a:r>
            <a:endParaRPr lang="ja-JP" altLang="en-US" sz="2800" b="1" dirty="0">
              <a:solidFill>
                <a:schemeClr val="accent1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28B97A2-E3F3-3E26-4042-CE209EEDCA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41" t="9681" r="17500" b="8492"/>
          <a:stretch/>
        </p:blipFill>
        <p:spPr>
          <a:xfrm>
            <a:off x="1879801" y="134911"/>
            <a:ext cx="8654588" cy="561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88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B3C591F-8AEC-B679-D284-F35B6CB7AB9A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4-5-6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CD8DD25-9D1C-EFD6-096F-C2C117216964}"/>
              </a:ext>
            </a:extLst>
          </p:cNvPr>
          <p:cNvSpPr txBox="1"/>
          <p:nvPr/>
        </p:nvSpPr>
        <p:spPr>
          <a:xfrm>
            <a:off x="429565" y="6199869"/>
            <a:ext cx="134270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ja-JP" sz="2800" b="1" dirty="0">
                <a:solidFill>
                  <a:schemeClr val="accent1"/>
                </a:solidFill>
              </a:rPr>
              <a:t>入力端子の容量と出力端子の容量の両方を考慮した</a:t>
            </a:r>
            <a:r>
              <a:rPr lang="en-US" altLang="ja-JP" sz="2800" b="1" dirty="0">
                <a:solidFill>
                  <a:schemeClr val="accent1"/>
                </a:solidFill>
              </a:rPr>
              <a:t>inverter</a:t>
            </a:r>
            <a:r>
              <a:rPr lang="ja-JP" altLang="ja-JP" sz="2800" b="1" dirty="0">
                <a:solidFill>
                  <a:schemeClr val="accent1"/>
                </a:solidFill>
              </a:rPr>
              <a:t>回路の特性</a:t>
            </a:r>
            <a:endParaRPr lang="ja-JP" altLang="en-US" sz="2800" b="1" dirty="0">
              <a:solidFill>
                <a:schemeClr val="accent1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C6C0B67-3661-E3E2-8794-D363741EB98C}"/>
              </a:ext>
            </a:extLst>
          </p:cNvPr>
          <p:cNvPicPr/>
          <p:nvPr/>
        </p:nvPicPr>
        <p:blipFill rotWithShape="1">
          <a:blip r:embed="rId2" cstate="print"/>
          <a:srcRect l="13208" t="1569" r="13570" b="857"/>
          <a:stretch/>
        </p:blipFill>
        <p:spPr bwMode="auto">
          <a:xfrm>
            <a:off x="429565" y="726510"/>
            <a:ext cx="7161207" cy="47096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4924D07-1565-33D8-5E14-C35EF98753D5}"/>
              </a:ext>
            </a:extLst>
          </p:cNvPr>
          <p:cNvPicPr/>
          <p:nvPr/>
        </p:nvPicPr>
        <p:blipFill rotWithShape="1">
          <a:blip r:embed="rId3" cstate="print"/>
          <a:srcRect l="16802" t="38904" r="17098" b="12152"/>
          <a:stretch/>
        </p:blipFill>
        <p:spPr bwMode="auto">
          <a:xfrm>
            <a:off x="7696200" y="1164921"/>
            <a:ext cx="4266156" cy="22015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FAA3898-0696-573F-66ED-EF106C3BBD81}"/>
              </a:ext>
            </a:extLst>
          </p:cNvPr>
          <p:cNvPicPr/>
          <p:nvPr/>
        </p:nvPicPr>
        <p:blipFill rotWithShape="1">
          <a:blip r:embed="rId4" cstate="print"/>
          <a:srcRect l="15699" t="51453" r="16921" b="3368"/>
          <a:stretch/>
        </p:blipFill>
        <p:spPr bwMode="auto">
          <a:xfrm>
            <a:off x="7667702" y="3366510"/>
            <a:ext cx="4217723" cy="20696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44733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B3C591F-8AEC-B679-D284-F35B6CB7AB9A}"/>
              </a:ext>
            </a:extLst>
          </p:cNvPr>
          <p:cNvSpPr txBox="1"/>
          <p:nvPr/>
        </p:nvSpPr>
        <p:spPr>
          <a:xfrm>
            <a:off x="0" y="134911"/>
            <a:ext cx="1563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accent1"/>
                </a:solidFill>
              </a:rPr>
              <a:t>図 </a:t>
            </a:r>
            <a:r>
              <a:rPr lang="en-US" altLang="ja-JP" sz="1600" b="1" dirty="0">
                <a:solidFill>
                  <a:schemeClr val="accent1"/>
                </a:solidFill>
              </a:rPr>
              <a:t>4-5-7(1)</a:t>
            </a:r>
            <a:endParaRPr lang="ja-JP" altLang="en-US" sz="1600" b="1" dirty="0">
              <a:solidFill>
                <a:schemeClr val="accent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CD8DD25-9D1C-EFD6-096F-C2C117216964}"/>
              </a:ext>
            </a:extLst>
          </p:cNvPr>
          <p:cNvSpPr txBox="1"/>
          <p:nvPr/>
        </p:nvSpPr>
        <p:spPr>
          <a:xfrm>
            <a:off x="1272931" y="6043115"/>
            <a:ext cx="96461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b="1" kern="100" dirty="0">
                <a:solidFill>
                  <a:schemeClr val="accent1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雑音による通常の</a:t>
            </a:r>
            <a:r>
              <a:rPr lang="en-US" altLang="ja-JP" sz="2800" b="1" kern="100" dirty="0">
                <a:solidFill>
                  <a:schemeClr val="accent1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CMOS</a:t>
            </a:r>
            <a:r>
              <a:rPr lang="ja-JP" altLang="en-US" sz="2800" b="1" kern="100" dirty="0">
                <a:solidFill>
                  <a:schemeClr val="accent1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2800" b="1" kern="100" dirty="0">
                <a:solidFill>
                  <a:schemeClr val="accent1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inverter </a:t>
            </a:r>
            <a:r>
              <a:rPr lang="ja-JP" altLang="en-US" sz="2800" b="1" kern="100" dirty="0">
                <a:solidFill>
                  <a:schemeClr val="accent1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回路 </a:t>
            </a:r>
            <a:r>
              <a:rPr lang="en-US" altLang="ja-JP" sz="2800" b="1" kern="100" dirty="0">
                <a:solidFill>
                  <a:schemeClr val="accent1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inv( )</a:t>
            </a:r>
            <a:r>
              <a:rPr lang="ja-JP" altLang="en-US" sz="2800" b="1" kern="100" dirty="0">
                <a:solidFill>
                  <a:schemeClr val="accent1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での誤動作</a:t>
            </a:r>
            <a:endParaRPr lang="ja-JP" altLang="en-US" sz="2800" b="1" dirty="0">
              <a:solidFill>
                <a:schemeClr val="accent1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3F2831A-0EAB-51F5-9078-FEB0A335F8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10" t="10018" r="15885" b="9647"/>
          <a:stretch/>
        </p:blipFill>
        <p:spPr>
          <a:xfrm>
            <a:off x="1763877" y="134911"/>
            <a:ext cx="8664246" cy="563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1330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825</Words>
  <Application>Microsoft Office PowerPoint</Application>
  <PresentationFormat>ワイド画面</PresentationFormat>
  <Paragraphs>131</Paragraphs>
  <Slides>52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52</vt:i4>
      </vt:variant>
    </vt:vector>
  </HeadingPairs>
  <TitlesOfParts>
    <vt:vector size="60" baseType="lpstr">
      <vt:lpstr>ＭＳ 明朝</vt:lpstr>
      <vt:lpstr>Meiryo</vt:lpstr>
      <vt:lpstr>游ゴシック</vt:lpstr>
      <vt:lpstr>游ゴシック Light</vt:lpstr>
      <vt:lpstr>游ゴシック Medium</vt:lpstr>
      <vt:lpstr>Arial</vt:lpstr>
      <vt:lpstr>Century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Hagiwara Yoshiaki</dc:creator>
  <cp:lastModifiedBy>萩原 良昭</cp:lastModifiedBy>
  <cp:revision>22</cp:revision>
  <dcterms:created xsi:type="dcterms:W3CDTF">2022-07-10T13:37:32Z</dcterms:created>
  <dcterms:modified xsi:type="dcterms:W3CDTF">2022-07-15T12:43:48Z</dcterms:modified>
</cp:coreProperties>
</file>