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7" r:id="rId4"/>
    <p:sldId id="268" r:id="rId5"/>
    <p:sldId id="259" r:id="rId6"/>
    <p:sldId id="260" r:id="rId7"/>
    <p:sldId id="262" r:id="rId8"/>
    <p:sldId id="263" r:id="rId9"/>
    <p:sldId id="265" r:id="rId10"/>
    <p:sldId id="266" r:id="rId11"/>
    <p:sldId id="398" r:id="rId12"/>
    <p:sldId id="414" r:id="rId13"/>
    <p:sldId id="399" r:id="rId14"/>
    <p:sldId id="261" r:id="rId15"/>
    <p:sldId id="400" r:id="rId16"/>
    <p:sldId id="401" r:id="rId17"/>
    <p:sldId id="402" r:id="rId18"/>
    <p:sldId id="403" r:id="rId19"/>
    <p:sldId id="264" r:id="rId20"/>
    <p:sldId id="404" r:id="rId21"/>
    <p:sldId id="272" r:id="rId22"/>
    <p:sldId id="280" r:id="rId23"/>
    <p:sldId id="285" r:id="rId24"/>
    <p:sldId id="284" r:id="rId25"/>
    <p:sldId id="281" r:id="rId26"/>
    <p:sldId id="276" r:id="rId27"/>
    <p:sldId id="282" r:id="rId28"/>
    <p:sldId id="320" r:id="rId29"/>
    <p:sldId id="321" r:id="rId30"/>
    <p:sldId id="337" r:id="rId31"/>
    <p:sldId id="322" r:id="rId32"/>
    <p:sldId id="338" r:id="rId33"/>
    <p:sldId id="323" r:id="rId34"/>
    <p:sldId id="339" r:id="rId35"/>
    <p:sldId id="340" r:id="rId36"/>
    <p:sldId id="341" r:id="rId37"/>
    <p:sldId id="342" r:id="rId38"/>
    <p:sldId id="343" r:id="rId39"/>
    <p:sldId id="344" r:id="rId40"/>
    <p:sldId id="357" r:id="rId41"/>
    <p:sldId id="345" r:id="rId42"/>
    <p:sldId id="346" r:id="rId43"/>
    <p:sldId id="347" r:id="rId44"/>
    <p:sldId id="348" r:id="rId45"/>
    <p:sldId id="358" r:id="rId46"/>
    <p:sldId id="349" r:id="rId47"/>
    <p:sldId id="350" r:id="rId48"/>
    <p:sldId id="409" r:id="rId49"/>
    <p:sldId id="410" r:id="rId50"/>
    <p:sldId id="411" r:id="rId51"/>
    <p:sldId id="412" r:id="rId52"/>
    <p:sldId id="413" r:id="rId53"/>
    <p:sldId id="370" r:id="rId54"/>
    <p:sldId id="387" r:id="rId55"/>
    <p:sldId id="382" r:id="rId56"/>
    <p:sldId id="383" r:id="rId57"/>
    <p:sldId id="385" r:id="rId58"/>
    <p:sldId id="388" r:id="rId59"/>
    <p:sldId id="362" r:id="rId60"/>
    <p:sldId id="386" r:id="rId61"/>
    <p:sldId id="363" r:id="rId62"/>
    <p:sldId id="275" r:id="rId63"/>
    <p:sldId id="364" r:id="rId64"/>
    <p:sldId id="365" r:id="rId65"/>
    <p:sldId id="366" r:id="rId66"/>
    <p:sldId id="299" r:id="rId67"/>
    <p:sldId id="287" r:id="rId68"/>
    <p:sldId id="298" r:id="rId69"/>
    <p:sldId id="297" r:id="rId70"/>
    <p:sldId id="308" r:id="rId71"/>
    <p:sldId id="296" r:id="rId72"/>
    <p:sldId id="288" r:id="rId73"/>
    <p:sldId id="291" r:id="rId74"/>
    <p:sldId id="290" r:id="rId75"/>
    <p:sldId id="389" r:id="rId76"/>
    <p:sldId id="371" r:id="rId77"/>
    <p:sldId id="372" r:id="rId78"/>
    <p:sldId id="316" r:id="rId79"/>
    <p:sldId id="313" r:id="rId80"/>
    <p:sldId id="368" r:id="rId81"/>
    <p:sldId id="311" r:id="rId82"/>
    <p:sldId id="312" r:id="rId8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9" autoAdjust="0"/>
    <p:restoredTop sz="94660"/>
  </p:normalViewPr>
  <p:slideViewPr>
    <p:cSldViewPr snapToGrid="0">
      <p:cViewPr varScale="1">
        <p:scale>
          <a:sx n="60" d="100"/>
          <a:sy n="60" d="100"/>
        </p:scale>
        <p:origin x="4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7784C9-69D0-4A9E-9798-96806728C06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6592931-CC04-46F7-88BC-ECC3C1548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8FB6671-8CFD-4CAF-9DA5-08B5DBB4407A}"/>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5" name="フッター プレースホルダー 4">
            <a:extLst>
              <a:ext uri="{FF2B5EF4-FFF2-40B4-BE49-F238E27FC236}">
                <a16:creationId xmlns:a16="http://schemas.microsoft.com/office/drawing/2014/main" id="{E60508AB-AEDE-4680-BEA3-A79CFE3B1F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C69C35-6B0D-4E0D-BD7D-4A61493759E7}"/>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889311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47319-7DB1-4F84-B0A7-8F017ADF86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BEE31BA-BB55-483E-BADC-2AFE756731B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606FEA-B364-4B4F-9CF3-C33E2F73D5B2}"/>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5" name="フッター プレースホルダー 4">
            <a:extLst>
              <a:ext uri="{FF2B5EF4-FFF2-40B4-BE49-F238E27FC236}">
                <a16:creationId xmlns:a16="http://schemas.microsoft.com/office/drawing/2014/main" id="{DDC8D30F-FE99-48AA-A7DF-661F63A917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A66937A-FC22-4C2C-80C9-C02BA892BDDB}"/>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297208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2500C-0BA3-4452-BDEA-203223FD69C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0AE259E-7AAD-4DE5-89FD-FD9E0E9886F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1B79E89-3AA6-4D78-8F2F-73E66224D055}"/>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5" name="フッター プレースホルダー 4">
            <a:extLst>
              <a:ext uri="{FF2B5EF4-FFF2-40B4-BE49-F238E27FC236}">
                <a16:creationId xmlns:a16="http://schemas.microsoft.com/office/drawing/2014/main" id="{DA65D980-0A6D-4479-B3C7-4577E76454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925719-C4F5-4082-9FD9-D340D68A1770}"/>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171710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2BE1CD-6EB5-40CB-873D-215C16B48D6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7A6BDD-24DD-4962-8AE6-EF5F2ECF340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C2F080-F164-4337-BBFA-F9F3CDCD12D6}"/>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5" name="フッター プレースホルダー 4">
            <a:extLst>
              <a:ext uri="{FF2B5EF4-FFF2-40B4-BE49-F238E27FC236}">
                <a16:creationId xmlns:a16="http://schemas.microsoft.com/office/drawing/2014/main" id="{23CF8C19-D0E8-4CC8-B0C1-C6C5566EAF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04D242-8D0C-4A52-AC9F-136F63F2C42A}"/>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30706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A76AB-7954-4F02-8415-FFF91F002D3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8450E8-18F7-4352-9311-0E70C6C55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F438C-6152-48C8-8594-7E40F28AB93E}"/>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5" name="フッター プレースホルダー 4">
            <a:extLst>
              <a:ext uri="{FF2B5EF4-FFF2-40B4-BE49-F238E27FC236}">
                <a16:creationId xmlns:a16="http://schemas.microsoft.com/office/drawing/2014/main" id="{C78D01A1-9399-40F2-8186-2C40E29937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A9082D-127A-4DBC-8C6D-8C896FD41BD5}"/>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414397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06D8D2-E2FA-4EAB-B035-F5A402BA5F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8CA330-C221-4B76-BC3A-B7A806985FA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F76D2E8-991B-43A0-B32B-E5B5ADC99DD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782903-62B1-427F-8BFA-BE3E23174E36}"/>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6" name="フッター プレースホルダー 5">
            <a:extLst>
              <a:ext uri="{FF2B5EF4-FFF2-40B4-BE49-F238E27FC236}">
                <a16:creationId xmlns:a16="http://schemas.microsoft.com/office/drawing/2014/main" id="{B8139F89-3E46-4E30-8F57-4D7BED7B920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5EB36B-F7CF-4940-B2F8-938C54D1A9FA}"/>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256135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ACB856-0551-4A00-AB7E-9F38AB1E5A2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09B2D4-57D2-463A-BB48-FF5CE6248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801A894-A340-43E5-8C3A-B5CFE393C7B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E9522BA-CD87-44F9-B521-6164EB8A4A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B142F9E-5E31-47B4-BEE8-F7C2E1ECC4A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4CA4927-D60A-486C-8D1F-1A5BCE7A9E57}"/>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8" name="フッター プレースホルダー 7">
            <a:extLst>
              <a:ext uri="{FF2B5EF4-FFF2-40B4-BE49-F238E27FC236}">
                <a16:creationId xmlns:a16="http://schemas.microsoft.com/office/drawing/2014/main" id="{4D51FC6E-FF82-4328-BD42-59101A8E90A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31E7E90-8541-421C-B6CB-37FFB72254B5}"/>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107659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EB27C-2A38-403E-8339-64D44E3C2DA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806294F-3C84-49AF-B6E6-F75B8906199C}"/>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4" name="フッター プレースホルダー 3">
            <a:extLst>
              <a:ext uri="{FF2B5EF4-FFF2-40B4-BE49-F238E27FC236}">
                <a16:creationId xmlns:a16="http://schemas.microsoft.com/office/drawing/2014/main" id="{EE95AC6D-8253-4507-818C-9E2191996C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2529F5D-D847-4306-A2BF-72834A8607D6}"/>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233295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1EA3F8B-3F28-4F9A-AD19-6481EE2819F3}"/>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3" name="フッター プレースホルダー 2">
            <a:extLst>
              <a:ext uri="{FF2B5EF4-FFF2-40B4-BE49-F238E27FC236}">
                <a16:creationId xmlns:a16="http://schemas.microsoft.com/office/drawing/2014/main" id="{382645D9-C16F-4379-83B7-B3E66DF3FB1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E3AA8F-4F7F-4EF2-AB9F-00FF907EFB25}"/>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184710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E2EC8C-2480-49A5-BE02-10FF8D72FDF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B997B5-7CC5-42B0-B1EC-58802E4636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598110A-4C0E-4C91-8E99-66835ABC1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A33E7F7-0F8B-49E3-8263-AD47AF32136D}"/>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6" name="フッター プレースホルダー 5">
            <a:extLst>
              <a:ext uri="{FF2B5EF4-FFF2-40B4-BE49-F238E27FC236}">
                <a16:creationId xmlns:a16="http://schemas.microsoft.com/office/drawing/2014/main" id="{39599225-0079-4765-90E3-BB8CAFA1787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F6D0A88-3889-4529-A0D7-6EF44CFD355C}"/>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1487493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74EE40-57F8-4136-8AD3-7C8236AF09A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93F2A4-CB9A-421C-9DDB-E9BBBA33C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4BD68AA-149E-4292-BE68-7371CCEDC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AAA5A25-FC56-4FED-9099-E3071FFF76F7}"/>
              </a:ext>
            </a:extLst>
          </p:cNvPr>
          <p:cNvSpPr>
            <a:spLocks noGrp="1"/>
          </p:cNvSpPr>
          <p:nvPr>
            <p:ph type="dt" sz="half" idx="10"/>
          </p:nvPr>
        </p:nvSpPr>
        <p:spPr/>
        <p:txBody>
          <a:bodyPr/>
          <a:lstStyle/>
          <a:p>
            <a:fld id="{64ADA5F5-4C9D-459B-9F5B-E50213A45667}" type="datetimeFigureOut">
              <a:rPr kumimoji="1" lang="ja-JP" altLang="en-US" smtClean="0"/>
              <a:t>2021/10/13</a:t>
            </a:fld>
            <a:endParaRPr kumimoji="1" lang="ja-JP" altLang="en-US"/>
          </a:p>
        </p:txBody>
      </p:sp>
      <p:sp>
        <p:nvSpPr>
          <p:cNvPr id="6" name="フッター プレースホルダー 5">
            <a:extLst>
              <a:ext uri="{FF2B5EF4-FFF2-40B4-BE49-F238E27FC236}">
                <a16:creationId xmlns:a16="http://schemas.microsoft.com/office/drawing/2014/main" id="{C4E6A026-4872-4E7A-AA22-B36C8EF6F0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1109E1-07B2-4401-A1A6-FF558D0F0BBD}"/>
              </a:ext>
            </a:extLst>
          </p:cNvPr>
          <p:cNvSpPr>
            <a:spLocks noGrp="1"/>
          </p:cNvSpPr>
          <p:nvPr>
            <p:ph type="sldNum" sz="quarter" idx="12"/>
          </p:nvPr>
        </p:nvSpPr>
        <p:spPr/>
        <p:txBody>
          <a:body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154668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756CE16-58DF-4CC2-96BF-51E2ADEE5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961D08-18D3-4BC2-92AE-5B7B56A2D3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341A08-D1C1-4BC9-A200-085972A4E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DA5F5-4C9D-459B-9F5B-E50213A45667}" type="datetimeFigureOut">
              <a:rPr kumimoji="1" lang="ja-JP" altLang="en-US" smtClean="0"/>
              <a:t>2021/10/13</a:t>
            </a:fld>
            <a:endParaRPr kumimoji="1" lang="ja-JP" altLang="en-US"/>
          </a:p>
        </p:txBody>
      </p:sp>
      <p:sp>
        <p:nvSpPr>
          <p:cNvPr id="5" name="フッター プレースホルダー 4">
            <a:extLst>
              <a:ext uri="{FF2B5EF4-FFF2-40B4-BE49-F238E27FC236}">
                <a16:creationId xmlns:a16="http://schemas.microsoft.com/office/drawing/2014/main" id="{9F96A205-817C-4805-A38E-FD47D17C5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9EE0C40-F3BB-4F1C-BDA9-D5D38452B8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183D8-46D5-4BC4-B372-F41DBF930348}" type="slidenum">
              <a:rPr kumimoji="1" lang="ja-JP" altLang="en-US" smtClean="0"/>
              <a:t>‹#›</a:t>
            </a:fld>
            <a:endParaRPr kumimoji="1" lang="ja-JP" altLang="en-US"/>
          </a:p>
        </p:txBody>
      </p:sp>
    </p:spTree>
    <p:extLst>
      <p:ext uri="{BB962C8B-B14F-4D97-AF65-F5344CB8AC3E}">
        <p14:creationId xmlns:p14="http://schemas.microsoft.com/office/powerpoint/2010/main" val="3984561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jp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3.JPG"/><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23737F-2413-428C-BAFA-77F3F1B48B1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12689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3272BF-096C-4E42-A85E-786580B0DDDA}"/>
              </a:ext>
            </a:extLst>
          </p:cNvPr>
          <p:cNvPicPr>
            <a:picLocks noChangeAspect="1"/>
          </p:cNvPicPr>
          <p:nvPr/>
        </p:nvPicPr>
        <p:blipFill rotWithShape="1">
          <a:blip r:embed="rId2"/>
          <a:srcRect b="88038"/>
          <a:stretch/>
        </p:blipFill>
        <p:spPr>
          <a:xfrm>
            <a:off x="0" y="1674"/>
            <a:ext cx="12192000" cy="819962"/>
          </a:xfrm>
          <a:prstGeom prst="rect">
            <a:avLst/>
          </a:prstGeom>
        </p:spPr>
      </p:pic>
      <p:sp>
        <p:nvSpPr>
          <p:cNvPr id="2" name="テキスト ボックス 1">
            <a:extLst>
              <a:ext uri="{FF2B5EF4-FFF2-40B4-BE49-F238E27FC236}">
                <a16:creationId xmlns:a16="http://schemas.microsoft.com/office/drawing/2014/main" id="{5CDCDC65-6622-4B26-96AB-0109AF5ED199}"/>
              </a:ext>
            </a:extLst>
          </p:cNvPr>
          <p:cNvSpPr txBox="1"/>
          <p:nvPr/>
        </p:nvSpPr>
        <p:spPr>
          <a:xfrm>
            <a:off x="854765" y="964619"/>
            <a:ext cx="10482469" cy="5632311"/>
          </a:xfrm>
          <a:prstGeom prst="rect">
            <a:avLst/>
          </a:prstGeom>
          <a:noFill/>
        </p:spPr>
        <p:txBody>
          <a:bodyPr wrap="square" rtlCol="0">
            <a:spAutoFit/>
          </a:bodyPr>
          <a:lstStyle/>
          <a:p>
            <a:r>
              <a:rPr lang="ja-JP" altLang="en-US" sz="2000" b="1" dirty="0"/>
              <a:t>川名喜之さんの貢献は、</a:t>
            </a:r>
            <a:r>
              <a:rPr lang="en-US" altLang="ja-JP" sz="2000" b="1" dirty="0"/>
              <a:t>Bipolar Transistor</a:t>
            </a:r>
            <a:r>
              <a:rPr lang="ja-JP" altLang="en-US" sz="2000" b="1" dirty="0"/>
              <a:t>の高性能化を実現した事です。</a:t>
            </a:r>
            <a:endParaRPr lang="en-US" altLang="ja-JP" sz="2000" b="1" dirty="0"/>
          </a:p>
          <a:p>
            <a:endParaRPr kumimoji="1" lang="en-US" altLang="ja-JP" sz="2000" b="1" dirty="0"/>
          </a:p>
          <a:p>
            <a:r>
              <a:rPr lang="ja-JP" altLang="en-US" sz="2000" b="1" dirty="0"/>
              <a:t>　　　 シリコン基板の裏面をエッチングして薄くすることにより、</a:t>
            </a:r>
            <a:endParaRPr lang="en-US" altLang="ja-JP" sz="2000" b="1" dirty="0"/>
          </a:p>
          <a:p>
            <a:r>
              <a:rPr lang="ja-JP" altLang="en-US" sz="2000" b="1" dirty="0"/>
              <a:t>　　　</a:t>
            </a:r>
            <a:r>
              <a:rPr lang="en-US" altLang="ja-JP" sz="2000" b="1" dirty="0"/>
              <a:t>Bipolar Transistor </a:t>
            </a:r>
            <a:r>
              <a:rPr lang="ja-JP" altLang="en-US" sz="2000" b="1" dirty="0"/>
              <a:t>の </a:t>
            </a:r>
            <a:r>
              <a:rPr lang="en-US" altLang="ja-JP" sz="2000" b="1" dirty="0"/>
              <a:t>ON </a:t>
            </a:r>
            <a:r>
              <a:rPr lang="ja-JP" altLang="en-US" sz="2000" b="1" dirty="0"/>
              <a:t>抵抗値 </a:t>
            </a:r>
            <a:r>
              <a:rPr lang="en-US" altLang="ja-JP" sz="2000" b="1" dirty="0"/>
              <a:t>R </a:t>
            </a:r>
            <a:r>
              <a:rPr lang="ja-JP" altLang="en-US" sz="2000" b="1" dirty="0"/>
              <a:t>の値を低減することです。</a:t>
            </a:r>
            <a:endParaRPr lang="en-US" altLang="ja-JP" sz="2000" b="1" dirty="0"/>
          </a:p>
          <a:p>
            <a:endParaRPr kumimoji="1" lang="en-US" altLang="ja-JP" sz="2000" b="1" dirty="0"/>
          </a:p>
          <a:p>
            <a:r>
              <a:rPr lang="ja-JP" altLang="en-US" sz="2000" b="1" dirty="0"/>
              <a:t>これは</a:t>
            </a:r>
            <a:r>
              <a:rPr lang="en-US" altLang="ja-JP" sz="2000" b="1" dirty="0"/>
              <a:t>PNP</a:t>
            </a:r>
            <a:r>
              <a:rPr lang="ja-JP" altLang="en-US" sz="2000" b="1" dirty="0"/>
              <a:t>トランジスタの　</a:t>
            </a:r>
            <a:r>
              <a:rPr lang="en-US" altLang="ja-JP" sz="2000" b="1" dirty="0"/>
              <a:t>Collector </a:t>
            </a:r>
            <a:r>
              <a:rPr lang="ja-JP" altLang="en-US" sz="2000" b="1" dirty="0"/>
              <a:t>端子を、外部の固定電圧値にピン留めする</a:t>
            </a:r>
            <a:endParaRPr lang="en-US" altLang="ja-JP" sz="2000" b="1" dirty="0"/>
          </a:p>
          <a:p>
            <a:r>
              <a:rPr kumimoji="1" lang="ja-JP" altLang="en-US" sz="2000" b="1" dirty="0"/>
              <a:t>ことが目的です。一番に固定ピン留めすることが重要だと理解したのはもと</a:t>
            </a:r>
            <a:r>
              <a:rPr kumimoji="1" lang="en-US" altLang="ja-JP" sz="2000" b="1" dirty="0"/>
              <a:t>SONY</a:t>
            </a:r>
          </a:p>
          <a:p>
            <a:r>
              <a:rPr lang="ja-JP" altLang="en-US" sz="2000" b="1" dirty="0"/>
              <a:t>の川名喜之さんの発明でした。しかし川名喜之さんは当時特許出願もせず、単純に</a:t>
            </a:r>
            <a:endParaRPr lang="en-US" altLang="ja-JP" sz="2000" b="1" dirty="0"/>
          </a:p>
          <a:p>
            <a:r>
              <a:rPr kumimoji="1" lang="ja-JP" altLang="en-US" sz="2000" b="1" dirty="0"/>
              <a:t>製造技術の</a:t>
            </a:r>
            <a:r>
              <a:rPr kumimoji="1" lang="en-US" altLang="ja-JP" sz="2000" b="1" dirty="0"/>
              <a:t>KNOWHOW</a:t>
            </a:r>
            <a:r>
              <a:rPr kumimoji="1" lang="ja-JP" altLang="en-US" sz="2000" b="1" dirty="0"/>
              <a:t>として社外秘として黙々とお仕事を</a:t>
            </a:r>
            <a:r>
              <a:rPr kumimoji="1" lang="en-US" altLang="ja-JP" sz="2000" b="1" dirty="0"/>
              <a:t>SON</a:t>
            </a:r>
            <a:r>
              <a:rPr kumimoji="1" lang="ja-JP" altLang="en-US" sz="2000" b="1" dirty="0"/>
              <a:t>のためにされて</a:t>
            </a:r>
            <a:endParaRPr kumimoji="1" lang="en-US" altLang="ja-JP" sz="2000" b="1" dirty="0"/>
          </a:p>
          <a:p>
            <a:r>
              <a:rPr lang="ja-JP" altLang="en-US" sz="2000" b="1" dirty="0"/>
              <a:t>おられました。その発明のお陰で、ＳＯＮＹは、</a:t>
            </a:r>
            <a:r>
              <a:rPr kumimoji="1" lang="ja-JP" altLang="en-US" sz="2000" b="1" dirty="0"/>
              <a:t>民生用の</a:t>
            </a:r>
            <a:r>
              <a:rPr lang="en-US" altLang="ja-JP" sz="2000" b="1" dirty="0"/>
              <a:t>ON </a:t>
            </a:r>
            <a:r>
              <a:rPr lang="ja-JP" altLang="en-US" sz="2000" b="1" dirty="0"/>
              <a:t>抵抗値 </a:t>
            </a:r>
            <a:r>
              <a:rPr lang="en-US" altLang="ja-JP" sz="2000" b="1" dirty="0"/>
              <a:t>R </a:t>
            </a:r>
            <a:r>
              <a:rPr lang="ja-JP" altLang="en-US" sz="2000" b="1" dirty="0"/>
              <a:t>の</a:t>
            </a:r>
            <a:r>
              <a:rPr kumimoji="1" lang="ja-JP" altLang="en-US" sz="2000" b="1" dirty="0"/>
              <a:t>少ない</a:t>
            </a:r>
            <a:endParaRPr lang="en-US" altLang="ja-JP" sz="2000" b="1" dirty="0"/>
          </a:p>
          <a:p>
            <a:r>
              <a:rPr lang="ja-JP" altLang="en-US" sz="2000" b="1" dirty="0"/>
              <a:t>世界一の性能を持つ、高性能パワートランジスターを、</a:t>
            </a:r>
            <a:r>
              <a:rPr lang="en-US" altLang="ja-JP" sz="2000" b="1" dirty="0"/>
              <a:t>SONY</a:t>
            </a:r>
            <a:r>
              <a:rPr lang="ja-JP" altLang="en-US" sz="2000" b="1" dirty="0"/>
              <a:t>は生産していました。</a:t>
            </a:r>
            <a:endParaRPr lang="en-US" altLang="ja-JP" sz="2000" b="1" dirty="0"/>
          </a:p>
          <a:p>
            <a:endParaRPr kumimoji="1" lang="en-US" altLang="ja-JP" sz="2000" b="1" dirty="0"/>
          </a:p>
          <a:p>
            <a:r>
              <a:rPr lang="ja-JP" altLang="en-US" sz="2000" b="1" dirty="0"/>
              <a:t>それを米国の</a:t>
            </a:r>
            <a:r>
              <a:rPr lang="en-US" altLang="ja-JP" sz="2000" b="1" dirty="0"/>
              <a:t>Texas Instrument </a:t>
            </a:r>
            <a:r>
              <a:rPr lang="ja-JP" altLang="en-US" sz="2000" b="1" dirty="0"/>
              <a:t>社は注目し、</a:t>
            </a:r>
            <a:r>
              <a:rPr lang="en-US" altLang="ja-JP" sz="2000" b="1" dirty="0"/>
              <a:t>SONY</a:t>
            </a:r>
            <a:r>
              <a:rPr lang="ja-JP" altLang="en-US" sz="2000" b="1" dirty="0"/>
              <a:t>と</a:t>
            </a:r>
            <a:r>
              <a:rPr lang="en-US" altLang="ja-JP" sz="2000" b="1" dirty="0"/>
              <a:t>TI</a:t>
            </a:r>
            <a:r>
              <a:rPr lang="ja-JP" altLang="en-US" sz="2000" b="1" dirty="0"/>
              <a:t>社の技術提携が成立しました。</a:t>
            </a:r>
            <a:r>
              <a:rPr kumimoji="1" lang="en-US" altLang="ja-JP" sz="2000" b="1" dirty="0"/>
              <a:t>SONY 49 %</a:t>
            </a:r>
            <a:r>
              <a:rPr kumimoji="1" lang="ja-JP" altLang="en-US" sz="2000" b="1" dirty="0"/>
              <a:t>で </a:t>
            </a:r>
            <a:r>
              <a:rPr kumimoji="1" lang="en-US" altLang="ja-JP" sz="2000" b="1" dirty="0"/>
              <a:t>TI 51 %</a:t>
            </a:r>
            <a:r>
              <a:rPr kumimoji="1" lang="ja-JP" altLang="en-US" sz="2000" b="1" dirty="0"/>
              <a:t>の出資での、世界初の半導体国際合弁会社が設立されました。</a:t>
            </a:r>
            <a:endParaRPr kumimoji="1" lang="en-US" altLang="ja-JP" sz="2000" b="1" dirty="0"/>
          </a:p>
          <a:p>
            <a:endParaRPr lang="en-US" altLang="ja-JP" sz="2000" b="1" dirty="0"/>
          </a:p>
          <a:p>
            <a:r>
              <a:rPr kumimoji="1" lang="en-US" altLang="ja-JP" sz="2000" b="1" dirty="0"/>
              <a:t>Emitter </a:t>
            </a:r>
            <a:r>
              <a:rPr kumimoji="1" lang="ja-JP" altLang="en-US" sz="2000" b="1" dirty="0"/>
              <a:t>端子と　</a:t>
            </a:r>
            <a:r>
              <a:rPr kumimoji="1" lang="en-US" altLang="ja-JP" sz="2000" b="1" dirty="0"/>
              <a:t>Collector</a:t>
            </a:r>
            <a:r>
              <a:rPr kumimoji="1" lang="ja-JP" altLang="en-US" sz="2000" b="1" dirty="0"/>
              <a:t>端子が　抵抗値　</a:t>
            </a:r>
            <a:r>
              <a:rPr kumimoji="1" lang="en-US" altLang="ja-JP" sz="2000" b="1" dirty="0"/>
              <a:t>R</a:t>
            </a:r>
            <a:r>
              <a:rPr kumimoji="1" lang="ja-JP" altLang="en-US" sz="2000" b="1" dirty="0"/>
              <a:t>＝０で動作することは重要な</a:t>
            </a:r>
            <a:r>
              <a:rPr lang="ja-JP" altLang="en-US" sz="2000" b="1" dirty="0"/>
              <a:t>概念です。</a:t>
            </a:r>
            <a:endParaRPr kumimoji="1" lang="en-US" altLang="ja-JP" sz="2000" b="1" dirty="0"/>
          </a:p>
          <a:p>
            <a:r>
              <a:rPr lang="ja-JP" altLang="en-US" sz="2000" b="1" dirty="0"/>
              <a:t>しかし</a:t>
            </a:r>
            <a:r>
              <a:rPr lang="en-US" altLang="ja-JP" sz="2000" b="1" dirty="0"/>
              <a:t>SONY</a:t>
            </a:r>
            <a:r>
              <a:rPr lang="ja-JP" altLang="en-US" sz="2000" b="1" dirty="0"/>
              <a:t>以外の企業ではその認識が生産技術者には一般に欠如していた時代でした。</a:t>
            </a:r>
            <a:endParaRPr lang="en-US" altLang="ja-JP" sz="2000" b="1" dirty="0"/>
          </a:p>
          <a:p>
            <a:r>
              <a:rPr lang="ja-JP" altLang="en-US" sz="2000" b="1" dirty="0"/>
              <a:t>イメージセンサーの生産技術でもＳＯＮＹだけが自然にその経験を継承され今に至ります。</a:t>
            </a:r>
            <a:endParaRPr kumimoji="1" lang="en-US" altLang="ja-JP" sz="2000" b="1" dirty="0"/>
          </a:p>
        </p:txBody>
      </p:sp>
    </p:spTree>
    <p:extLst>
      <p:ext uri="{BB962C8B-B14F-4D97-AF65-F5344CB8AC3E}">
        <p14:creationId xmlns:p14="http://schemas.microsoft.com/office/powerpoint/2010/main" val="199056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E0BE63-BFC0-48CA-95E3-4F19021A43AC}"/>
              </a:ext>
            </a:extLst>
          </p:cNvPr>
          <p:cNvPicPr>
            <a:picLocks noChangeAspect="1"/>
          </p:cNvPicPr>
          <p:nvPr/>
        </p:nvPicPr>
        <p:blipFill rotWithShape="1">
          <a:blip r:embed="rId2"/>
          <a:srcRect l="12105" t="14251" r="34079" b="11092"/>
          <a:stretch/>
        </p:blipFill>
        <p:spPr>
          <a:xfrm>
            <a:off x="0" y="1394702"/>
            <a:ext cx="6625389" cy="5167480"/>
          </a:xfrm>
          <a:prstGeom prst="rect">
            <a:avLst/>
          </a:prstGeom>
        </p:spPr>
      </p:pic>
      <p:pic>
        <p:nvPicPr>
          <p:cNvPr id="6" name="図 5">
            <a:extLst>
              <a:ext uri="{FF2B5EF4-FFF2-40B4-BE49-F238E27FC236}">
                <a16:creationId xmlns:a16="http://schemas.microsoft.com/office/drawing/2014/main" id="{81917470-9B06-4D04-9E28-00C01988068A}"/>
              </a:ext>
            </a:extLst>
          </p:cNvPr>
          <p:cNvPicPr>
            <a:picLocks noChangeAspect="1"/>
          </p:cNvPicPr>
          <p:nvPr/>
        </p:nvPicPr>
        <p:blipFill rotWithShape="1">
          <a:blip r:embed="rId3"/>
          <a:srcRect l="30594" t="28761" r="51094" b="64515"/>
          <a:stretch/>
        </p:blipFill>
        <p:spPr>
          <a:xfrm>
            <a:off x="6798559" y="1491914"/>
            <a:ext cx="5181599" cy="1069575"/>
          </a:xfrm>
          <a:prstGeom prst="rect">
            <a:avLst/>
          </a:prstGeom>
        </p:spPr>
      </p:pic>
      <p:cxnSp>
        <p:nvCxnSpPr>
          <p:cNvPr id="9" name="直線コネクタ 8">
            <a:extLst>
              <a:ext uri="{FF2B5EF4-FFF2-40B4-BE49-F238E27FC236}">
                <a16:creationId xmlns:a16="http://schemas.microsoft.com/office/drawing/2014/main" id="{8509E655-AD6D-487E-94AB-090F03E769C0}"/>
              </a:ext>
            </a:extLst>
          </p:cNvPr>
          <p:cNvCxnSpPr>
            <a:cxnSpLocks/>
          </p:cNvCxnSpPr>
          <p:nvPr/>
        </p:nvCxnSpPr>
        <p:spPr>
          <a:xfrm>
            <a:off x="211841" y="3978442"/>
            <a:ext cx="62531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E1A8BC3-2F60-4056-BC5B-8D246AC53067}"/>
              </a:ext>
            </a:extLst>
          </p:cNvPr>
          <p:cNvCxnSpPr>
            <a:cxnSpLocks/>
          </p:cNvCxnSpPr>
          <p:nvPr/>
        </p:nvCxnSpPr>
        <p:spPr>
          <a:xfrm>
            <a:off x="211841" y="3765884"/>
            <a:ext cx="62531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066D4B4-9A20-4C9E-9600-4138AB7BD4CC}"/>
              </a:ext>
            </a:extLst>
          </p:cNvPr>
          <p:cNvCxnSpPr>
            <a:cxnSpLocks/>
          </p:cNvCxnSpPr>
          <p:nvPr/>
        </p:nvCxnSpPr>
        <p:spPr>
          <a:xfrm>
            <a:off x="186130" y="4227094"/>
            <a:ext cx="42896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453D10EE-9A21-4485-BBD0-00961EB7E158}"/>
              </a:ext>
            </a:extLst>
          </p:cNvPr>
          <p:cNvSpPr txBox="1"/>
          <p:nvPr/>
        </p:nvSpPr>
        <p:spPr>
          <a:xfrm>
            <a:off x="211841" y="257054"/>
            <a:ext cx="12015537" cy="369332"/>
          </a:xfrm>
          <a:prstGeom prst="rect">
            <a:avLst/>
          </a:prstGeom>
          <a:noFill/>
        </p:spPr>
        <p:txBody>
          <a:bodyPr wrap="square">
            <a:spAutoFit/>
          </a:bodyPr>
          <a:lstStyle/>
          <a:p>
            <a:r>
              <a:rPr lang="ja-JP" altLang="en-US" b="1" dirty="0"/>
              <a:t>http://koueki.jiii.or.jp/innovation100/innovation_detail.php?eid=00059&amp;test=open&amp;age=stable-growth</a:t>
            </a:r>
          </a:p>
        </p:txBody>
      </p:sp>
      <p:sp>
        <p:nvSpPr>
          <p:cNvPr id="17" name="テキスト ボックス 16">
            <a:extLst>
              <a:ext uri="{FF2B5EF4-FFF2-40B4-BE49-F238E27FC236}">
                <a16:creationId xmlns:a16="http://schemas.microsoft.com/office/drawing/2014/main" id="{DB9E32E9-B366-4801-AEB8-BB572060B363}"/>
              </a:ext>
            </a:extLst>
          </p:cNvPr>
          <p:cNvSpPr txBox="1"/>
          <p:nvPr/>
        </p:nvSpPr>
        <p:spPr>
          <a:xfrm>
            <a:off x="101903" y="784111"/>
            <a:ext cx="12159098" cy="923330"/>
          </a:xfrm>
          <a:prstGeom prst="rect">
            <a:avLst/>
          </a:prstGeom>
          <a:noFill/>
        </p:spPr>
        <p:txBody>
          <a:bodyPr wrap="none" rtlCol="0">
            <a:spAutoFit/>
          </a:bodyPr>
          <a:lstStyle/>
          <a:p>
            <a:r>
              <a:rPr kumimoji="1" lang="ja-JP" altLang="en-US" b="1" dirty="0">
                <a:solidFill>
                  <a:srgbClr val="FF0000"/>
                </a:solidFill>
              </a:rPr>
              <a:t>発明公開の公式</a:t>
            </a:r>
            <a:r>
              <a:rPr kumimoji="1" lang="en-US" altLang="ja-JP" b="1" dirty="0">
                <a:solidFill>
                  <a:srgbClr val="FF0000"/>
                </a:solidFill>
              </a:rPr>
              <a:t>HP</a:t>
            </a:r>
            <a:r>
              <a:rPr kumimoji="1" lang="ja-JP" altLang="en-US" b="1" dirty="0">
                <a:solidFill>
                  <a:srgbClr val="FF0000"/>
                </a:solidFill>
              </a:rPr>
              <a:t>には「</a:t>
            </a:r>
            <a:r>
              <a:rPr kumimoji="1" lang="en-US" altLang="ja-JP" b="1" dirty="0">
                <a:solidFill>
                  <a:srgbClr val="FF0000"/>
                </a:solidFill>
              </a:rPr>
              <a:t>NEC</a:t>
            </a:r>
            <a:r>
              <a:rPr kumimoji="1" lang="ja-JP" altLang="en-US" b="1" dirty="0">
                <a:solidFill>
                  <a:srgbClr val="FF0000"/>
                </a:solidFill>
              </a:rPr>
              <a:t>の寺西氏が</a:t>
            </a:r>
            <a:r>
              <a:rPr kumimoji="1" lang="en-US" altLang="ja-JP" b="1" dirty="0">
                <a:solidFill>
                  <a:srgbClr val="FF0000"/>
                </a:solidFill>
              </a:rPr>
              <a:t>Pinned Photodiode</a:t>
            </a:r>
            <a:r>
              <a:rPr kumimoji="1" lang="ja-JP" altLang="en-US" b="1" dirty="0">
                <a:solidFill>
                  <a:srgbClr val="FF0000"/>
                </a:solidFill>
              </a:rPr>
              <a:t>である」と記載されているがこれは事実誤認である。</a:t>
            </a:r>
            <a:endParaRPr kumimoji="1" lang="en-US" altLang="ja-JP" b="1" dirty="0">
              <a:solidFill>
                <a:srgbClr val="FF0000"/>
              </a:solidFill>
            </a:endParaRPr>
          </a:p>
          <a:p>
            <a:r>
              <a:rPr kumimoji="1" lang="ja-JP" altLang="en-US" b="1" dirty="0">
                <a:solidFill>
                  <a:srgbClr val="FF0000"/>
                </a:solidFill>
              </a:rPr>
              <a:t>　　　　　「東芝の山田氏が</a:t>
            </a:r>
            <a:r>
              <a:rPr kumimoji="1" lang="en-US" altLang="ja-JP" b="1" dirty="0">
                <a:solidFill>
                  <a:srgbClr val="FF0000"/>
                </a:solidFill>
              </a:rPr>
              <a:t>VOD</a:t>
            </a:r>
            <a:r>
              <a:rPr kumimoji="1" lang="ja-JP" altLang="en-US" b="1" dirty="0">
                <a:solidFill>
                  <a:srgbClr val="FF0000"/>
                </a:solidFill>
              </a:rPr>
              <a:t>の発明者である」とあるが記載されているがこれも事実誤認である。</a:t>
            </a:r>
            <a:endParaRPr kumimoji="1" lang="en-US" altLang="ja-JP" b="1" dirty="0">
              <a:solidFill>
                <a:srgbClr val="FF0000"/>
              </a:solidFill>
            </a:endParaRPr>
          </a:p>
          <a:p>
            <a:endParaRPr kumimoji="1" lang="ja-JP" altLang="en-US" b="1" dirty="0">
              <a:solidFill>
                <a:srgbClr val="FF0000"/>
              </a:solidFill>
            </a:endParaRPr>
          </a:p>
        </p:txBody>
      </p:sp>
      <p:sp>
        <p:nvSpPr>
          <p:cNvPr id="19" name="テキスト ボックス 18">
            <a:extLst>
              <a:ext uri="{FF2B5EF4-FFF2-40B4-BE49-F238E27FC236}">
                <a16:creationId xmlns:a16="http://schemas.microsoft.com/office/drawing/2014/main" id="{E7943679-3408-44B4-9FB9-C292136D7389}"/>
              </a:ext>
            </a:extLst>
          </p:cNvPr>
          <p:cNvSpPr txBox="1"/>
          <p:nvPr/>
        </p:nvSpPr>
        <p:spPr>
          <a:xfrm>
            <a:off x="6908766" y="1915158"/>
            <a:ext cx="4866139" cy="646331"/>
          </a:xfrm>
          <a:prstGeom prst="rect">
            <a:avLst/>
          </a:prstGeom>
          <a:noFill/>
        </p:spPr>
        <p:txBody>
          <a:bodyPr wrap="square">
            <a:spAutoFit/>
          </a:bodyPr>
          <a:lstStyle/>
          <a:p>
            <a:r>
              <a:rPr kumimoji="1" lang="en-US" altLang="ja-JP" b="1" dirty="0">
                <a:solidFill>
                  <a:srgbClr val="FF0000"/>
                </a:solidFill>
              </a:rPr>
              <a:t>ICX008</a:t>
            </a:r>
            <a:r>
              <a:rPr kumimoji="1" lang="ja-JP" altLang="en-US" b="1" dirty="0">
                <a:solidFill>
                  <a:srgbClr val="FF0000"/>
                </a:solidFill>
              </a:rPr>
              <a:t>はもと</a:t>
            </a:r>
            <a:r>
              <a:rPr kumimoji="1" lang="en-US" altLang="ja-JP" b="1" dirty="0">
                <a:solidFill>
                  <a:srgbClr val="FF0000"/>
                </a:solidFill>
              </a:rPr>
              <a:t>SONY</a:t>
            </a:r>
            <a:r>
              <a:rPr kumimoji="1" lang="ja-JP" altLang="en-US" b="1" dirty="0">
                <a:solidFill>
                  <a:srgbClr val="FF0000"/>
                </a:solidFill>
              </a:rPr>
              <a:t>の萩原良昭が設計開発し</a:t>
            </a:r>
            <a:endParaRPr kumimoji="1" lang="en-US" altLang="ja-JP" b="1" dirty="0">
              <a:solidFill>
                <a:srgbClr val="FF0000"/>
              </a:solidFill>
            </a:endParaRPr>
          </a:p>
          <a:p>
            <a:r>
              <a:rPr lang="ja-JP" altLang="en-US" b="1" dirty="0">
                <a:solidFill>
                  <a:srgbClr val="FF0000"/>
                </a:solidFill>
              </a:rPr>
              <a:t>　　　商品化に従事した</a:t>
            </a:r>
            <a:r>
              <a:rPr lang="en-US" altLang="ja-JP" b="1" dirty="0">
                <a:solidFill>
                  <a:srgbClr val="FF0000"/>
                </a:solidFill>
              </a:rPr>
              <a:t>chip </a:t>
            </a:r>
            <a:r>
              <a:rPr lang="ja-JP" altLang="en-US" b="1" dirty="0">
                <a:solidFill>
                  <a:srgbClr val="FF0000"/>
                </a:solidFill>
              </a:rPr>
              <a:t>である。</a:t>
            </a:r>
            <a:endParaRPr kumimoji="1" lang="en-US" altLang="ja-JP" b="1" dirty="0">
              <a:solidFill>
                <a:srgbClr val="FF0000"/>
              </a:solidFill>
            </a:endParaRPr>
          </a:p>
        </p:txBody>
      </p:sp>
      <p:sp>
        <p:nvSpPr>
          <p:cNvPr id="20" name="テキスト ボックス 19">
            <a:extLst>
              <a:ext uri="{FF2B5EF4-FFF2-40B4-BE49-F238E27FC236}">
                <a16:creationId xmlns:a16="http://schemas.microsoft.com/office/drawing/2014/main" id="{92D6A997-ACCF-457B-A2DF-88DCA2D44DAA}"/>
              </a:ext>
            </a:extLst>
          </p:cNvPr>
          <p:cNvSpPr txBox="1"/>
          <p:nvPr/>
        </p:nvSpPr>
        <p:spPr>
          <a:xfrm>
            <a:off x="6908766" y="5499407"/>
            <a:ext cx="5687031" cy="1200329"/>
          </a:xfrm>
          <a:prstGeom prst="rect">
            <a:avLst/>
          </a:prstGeom>
          <a:noFill/>
        </p:spPr>
        <p:txBody>
          <a:bodyPr wrap="square">
            <a:spAutoFit/>
          </a:bodyPr>
          <a:lstStyle/>
          <a:p>
            <a:r>
              <a:rPr kumimoji="1" lang="ja-JP" altLang="en-US" b="1" dirty="0">
                <a:solidFill>
                  <a:srgbClr val="FF0000"/>
                </a:solidFill>
              </a:rPr>
              <a:t>もと</a:t>
            </a:r>
            <a:r>
              <a:rPr kumimoji="1" lang="en-US" altLang="ja-JP" b="1" dirty="0">
                <a:solidFill>
                  <a:srgbClr val="FF0000"/>
                </a:solidFill>
              </a:rPr>
              <a:t>SONY</a:t>
            </a:r>
            <a:r>
              <a:rPr kumimoji="1" lang="ja-JP" altLang="en-US" b="1" dirty="0">
                <a:solidFill>
                  <a:srgbClr val="FF0000"/>
                </a:solidFill>
              </a:rPr>
              <a:t>の萩原良昭が真の</a:t>
            </a:r>
            <a:r>
              <a:rPr kumimoji="1" lang="en-US" altLang="ja-JP" b="1" dirty="0">
                <a:solidFill>
                  <a:srgbClr val="FF0000"/>
                </a:solidFill>
              </a:rPr>
              <a:t>OFD</a:t>
            </a:r>
            <a:r>
              <a:rPr kumimoji="1" lang="ja-JP" altLang="en-US" b="1" dirty="0">
                <a:solidFill>
                  <a:srgbClr val="FF0000"/>
                </a:solidFill>
              </a:rPr>
              <a:t>機能付きの　　　</a:t>
            </a:r>
            <a:r>
              <a:rPr kumimoji="1" lang="en-US" altLang="ja-JP" b="1" dirty="0">
                <a:solidFill>
                  <a:srgbClr val="FF0000"/>
                </a:solidFill>
              </a:rPr>
              <a:t>Pinned Buried Photodiode</a:t>
            </a:r>
            <a:r>
              <a:rPr kumimoji="1" lang="ja-JP" altLang="en-US" b="1" dirty="0">
                <a:solidFill>
                  <a:srgbClr val="FF0000"/>
                </a:solidFill>
              </a:rPr>
              <a:t>の発明者である。</a:t>
            </a:r>
            <a:endParaRPr kumimoji="1" lang="en-US" altLang="ja-JP" b="1" dirty="0">
              <a:solidFill>
                <a:srgbClr val="FF0000"/>
              </a:solidFill>
            </a:endParaRPr>
          </a:p>
          <a:p>
            <a:r>
              <a:rPr lang="en-US" altLang="ja-JP" b="1" dirty="0">
                <a:solidFill>
                  <a:srgbClr val="FF0000"/>
                </a:solidFill>
              </a:rPr>
              <a:t>   See JPA1975-127646, JPA1975-127647 </a:t>
            </a:r>
          </a:p>
          <a:p>
            <a:r>
              <a:rPr lang="en-US" altLang="ja-JP" b="1" dirty="0">
                <a:solidFill>
                  <a:srgbClr val="FF0000"/>
                </a:solidFill>
              </a:rPr>
              <a:t>                 and</a:t>
            </a:r>
            <a:r>
              <a:rPr kumimoji="1" lang="en-US" altLang="ja-JP" b="1" dirty="0">
                <a:solidFill>
                  <a:srgbClr val="FF0000"/>
                </a:solidFill>
              </a:rPr>
              <a:t>  JPA1975-134985</a:t>
            </a:r>
          </a:p>
        </p:txBody>
      </p:sp>
      <p:pic>
        <p:nvPicPr>
          <p:cNvPr id="22" name="図 21">
            <a:extLst>
              <a:ext uri="{FF2B5EF4-FFF2-40B4-BE49-F238E27FC236}">
                <a16:creationId xmlns:a16="http://schemas.microsoft.com/office/drawing/2014/main" id="{681B8AA6-1C68-467A-9E7C-872D33F762EE}"/>
              </a:ext>
            </a:extLst>
          </p:cNvPr>
          <p:cNvPicPr>
            <a:picLocks noChangeAspect="1"/>
          </p:cNvPicPr>
          <p:nvPr/>
        </p:nvPicPr>
        <p:blipFill rotWithShape="1">
          <a:blip r:embed="rId4"/>
          <a:srcRect l="55762" t="44209" r="1527" b="11414"/>
          <a:stretch/>
        </p:blipFill>
        <p:spPr>
          <a:xfrm>
            <a:off x="6811519" y="2457476"/>
            <a:ext cx="5207312" cy="3041931"/>
          </a:xfrm>
          <a:prstGeom prst="rect">
            <a:avLst/>
          </a:prstGeom>
        </p:spPr>
      </p:pic>
      <p:sp>
        <p:nvSpPr>
          <p:cNvPr id="23" name="テキスト ボックス 22">
            <a:extLst>
              <a:ext uri="{FF2B5EF4-FFF2-40B4-BE49-F238E27FC236}">
                <a16:creationId xmlns:a16="http://schemas.microsoft.com/office/drawing/2014/main" id="{82CE7A7D-F62F-436B-A324-341168367692}"/>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01</a:t>
            </a:r>
            <a:endParaRPr kumimoji="1" lang="ja-JP" altLang="en-US" b="1" dirty="0"/>
          </a:p>
        </p:txBody>
      </p:sp>
    </p:spTree>
    <p:extLst>
      <p:ext uri="{BB962C8B-B14F-4D97-AF65-F5344CB8AC3E}">
        <p14:creationId xmlns:p14="http://schemas.microsoft.com/office/powerpoint/2010/main" val="2214313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F4582C-A542-4C92-AFF6-09203294B88C}"/>
              </a:ext>
            </a:extLst>
          </p:cNvPr>
          <p:cNvPicPr>
            <a:picLocks noChangeAspect="1"/>
          </p:cNvPicPr>
          <p:nvPr/>
        </p:nvPicPr>
        <p:blipFill rotWithShape="1">
          <a:blip r:embed="rId2"/>
          <a:srcRect l="3553" t="28995" r="5394" b="11794"/>
          <a:stretch/>
        </p:blipFill>
        <p:spPr>
          <a:xfrm>
            <a:off x="144378" y="2486527"/>
            <a:ext cx="11956758" cy="4371474"/>
          </a:xfrm>
          <a:prstGeom prst="rect">
            <a:avLst/>
          </a:prstGeom>
        </p:spPr>
      </p:pic>
      <p:pic>
        <p:nvPicPr>
          <p:cNvPr id="5" name="図 4">
            <a:extLst>
              <a:ext uri="{FF2B5EF4-FFF2-40B4-BE49-F238E27FC236}">
                <a16:creationId xmlns:a16="http://schemas.microsoft.com/office/drawing/2014/main" id="{650DF7C5-E309-43AE-8CCD-E630328908CA}"/>
              </a:ext>
            </a:extLst>
          </p:cNvPr>
          <p:cNvPicPr>
            <a:picLocks noChangeAspect="1"/>
          </p:cNvPicPr>
          <p:nvPr/>
        </p:nvPicPr>
        <p:blipFill rotWithShape="1">
          <a:blip r:embed="rId3"/>
          <a:srcRect l="3026" t="13460" r="3300" b="47836"/>
          <a:stretch/>
        </p:blipFill>
        <p:spPr>
          <a:xfrm>
            <a:off x="401052" y="256674"/>
            <a:ext cx="8839200" cy="2053390"/>
          </a:xfrm>
          <a:prstGeom prst="rect">
            <a:avLst/>
          </a:prstGeom>
        </p:spPr>
      </p:pic>
      <p:cxnSp>
        <p:nvCxnSpPr>
          <p:cNvPr id="6" name="直線コネクタ 5">
            <a:extLst>
              <a:ext uri="{FF2B5EF4-FFF2-40B4-BE49-F238E27FC236}">
                <a16:creationId xmlns:a16="http://schemas.microsoft.com/office/drawing/2014/main" id="{9AB420DB-4831-4436-94DC-FBC32C6AE889}"/>
              </a:ext>
            </a:extLst>
          </p:cNvPr>
          <p:cNvCxnSpPr>
            <a:cxnSpLocks/>
          </p:cNvCxnSpPr>
          <p:nvPr/>
        </p:nvCxnSpPr>
        <p:spPr>
          <a:xfrm>
            <a:off x="376989" y="3781925"/>
            <a:ext cx="114380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46F551C-57BA-478C-ACC3-3E5DC149C0F9}"/>
              </a:ext>
            </a:extLst>
          </p:cNvPr>
          <p:cNvCxnSpPr>
            <a:cxnSpLocks/>
          </p:cNvCxnSpPr>
          <p:nvPr/>
        </p:nvCxnSpPr>
        <p:spPr>
          <a:xfrm>
            <a:off x="401052" y="4046620"/>
            <a:ext cx="108444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5BBD819-05BD-44C2-BD40-ABF02B5987ED}"/>
              </a:ext>
            </a:extLst>
          </p:cNvPr>
          <p:cNvCxnSpPr>
            <a:cxnSpLocks/>
          </p:cNvCxnSpPr>
          <p:nvPr/>
        </p:nvCxnSpPr>
        <p:spPr>
          <a:xfrm>
            <a:off x="401052" y="4263188"/>
            <a:ext cx="9625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D51DBA0-B679-43E9-8A1D-CE865737FC0C}"/>
              </a:ext>
            </a:extLst>
          </p:cNvPr>
          <p:cNvCxnSpPr>
            <a:cxnSpLocks/>
          </p:cNvCxnSpPr>
          <p:nvPr/>
        </p:nvCxnSpPr>
        <p:spPr>
          <a:xfrm>
            <a:off x="5101389" y="4944977"/>
            <a:ext cx="63847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8F9C27B-DBD7-4101-8234-EB346D2E3B79}"/>
              </a:ext>
            </a:extLst>
          </p:cNvPr>
          <p:cNvCxnSpPr>
            <a:cxnSpLocks/>
          </p:cNvCxnSpPr>
          <p:nvPr/>
        </p:nvCxnSpPr>
        <p:spPr>
          <a:xfrm>
            <a:off x="401052" y="5193630"/>
            <a:ext cx="7347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323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8DC8114-A25D-4BB3-9B9B-AD141F3EC5ED}"/>
              </a:ext>
            </a:extLst>
          </p:cNvPr>
          <p:cNvPicPr>
            <a:picLocks noChangeAspect="1"/>
          </p:cNvPicPr>
          <p:nvPr/>
        </p:nvPicPr>
        <p:blipFill rotWithShape="1">
          <a:blip r:embed="rId2"/>
          <a:srcRect l="10000" t="15188" r="13816" b="11092"/>
          <a:stretch/>
        </p:blipFill>
        <p:spPr>
          <a:xfrm>
            <a:off x="192505" y="240632"/>
            <a:ext cx="11824254" cy="6432884"/>
          </a:xfrm>
          <a:prstGeom prst="rect">
            <a:avLst/>
          </a:prstGeom>
        </p:spPr>
      </p:pic>
      <p:sp>
        <p:nvSpPr>
          <p:cNvPr id="11" name="正方形/長方形 10">
            <a:extLst>
              <a:ext uri="{FF2B5EF4-FFF2-40B4-BE49-F238E27FC236}">
                <a16:creationId xmlns:a16="http://schemas.microsoft.com/office/drawing/2014/main" id="{529032EB-096A-4C8E-8AB5-11031AF918F4}"/>
              </a:ext>
            </a:extLst>
          </p:cNvPr>
          <p:cNvSpPr/>
          <p:nvPr/>
        </p:nvSpPr>
        <p:spPr>
          <a:xfrm>
            <a:off x="8614611" y="2887579"/>
            <a:ext cx="3208421" cy="541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65BFB5B-9482-4B1A-88EA-62261F9A0408}"/>
              </a:ext>
            </a:extLst>
          </p:cNvPr>
          <p:cNvSpPr/>
          <p:nvPr/>
        </p:nvSpPr>
        <p:spPr>
          <a:xfrm>
            <a:off x="10531643" y="376990"/>
            <a:ext cx="1291389" cy="541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ACB9BA5-433F-4F7D-BC60-FDF969ED48A6}"/>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02</a:t>
            </a:r>
            <a:endParaRPr kumimoji="1" lang="ja-JP" altLang="en-US" b="1" dirty="0"/>
          </a:p>
        </p:txBody>
      </p:sp>
    </p:spTree>
    <p:extLst>
      <p:ext uri="{BB962C8B-B14F-4D97-AF65-F5344CB8AC3E}">
        <p14:creationId xmlns:p14="http://schemas.microsoft.com/office/powerpoint/2010/main" val="96622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974F609-7264-4D9C-8358-991C456803EF}"/>
              </a:ext>
            </a:extLst>
          </p:cNvPr>
          <p:cNvSpPr/>
          <p:nvPr/>
        </p:nvSpPr>
        <p:spPr>
          <a:xfrm>
            <a:off x="213895" y="3753853"/>
            <a:ext cx="5882105" cy="288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BB2BFDD1-D76A-4A49-B3DB-5B87F007E1C3}"/>
              </a:ext>
            </a:extLst>
          </p:cNvPr>
          <p:cNvPicPr>
            <a:picLocks noChangeAspect="1"/>
          </p:cNvPicPr>
          <p:nvPr/>
        </p:nvPicPr>
        <p:blipFill rotWithShape="1">
          <a:blip r:embed="rId2"/>
          <a:srcRect l="29343" t="45260" r="17272" b="9681"/>
          <a:stretch/>
        </p:blipFill>
        <p:spPr>
          <a:xfrm>
            <a:off x="520032" y="1107907"/>
            <a:ext cx="11151936" cy="5291891"/>
          </a:xfrm>
          <a:prstGeom prst="rect">
            <a:avLst/>
          </a:prstGeom>
        </p:spPr>
      </p:pic>
      <p:pic>
        <p:nvPicPr>
          <p:cNvPr id="4" name="図 3">
            <a:extLst>
              <a:ext uri="{FF2B5EF4-FFF2-40B4-BE49-F238E27FC236}">
                <a16:creationId xmlns:a16="http://schemas.microsoft.com/office/drawing/2014/main" id="{5C59DD62-E588-4E79-88FD-855D78339C6B}"/>
              </a:ext>
            </a:extLst>
          </p:cNvPr>
          <p:cNvPicPr>
            <a:picLocks noChangeAspect="1"/>
          </p:cNvPicPr>
          <p:nvPr/>
        </p:nvPicPr>
        <p:blipFill rotWithShape="1">
          <a:blip r:embed="rId3"/>
          <a:srcRect l="28296" t="23093" r="53616" b="48274"/>
          <a:stretch/>
        </p:blipFill>
        <p:spPr>
          <a:xfrm>
            <a:off x="9170736" y="160421"/>
            <a:ext cx="2807369" cy="2498558"/>
          </a:xfrm>
          <a:prstGeom prst="rect">
            <a:avLst/>
          </a:prstGeom>
        </p:spPr>
      </p:pic>
      <p:pic>
        <p:nvPicPr>
          <p:cNvPr id="6" name="図 5">
            <a:extLst>
              <a:ext uri="{FF2B5EF4-FFF2-40B4-BE49-F238E27FC236}">
                <a16:creationId xmlns:a16="http://schemas.microsoft.com/office/drawing/2014/main" id="{54A3988F-F512-49CD-90A3-47D48D5C24B8}"/>
              </a:ext>
            </a:extLst>
          </p:cNvPr>
          <p:cNvPicPr>
            <a:picLocks noChangeAspect="1"/>
          </p:cNvPicPr>
          <p:nvPr/>
        </p:nvPicPr>
        <p:blipFill rotWithShape="1">
          <a:blip r:embed="rId3"/>
          <a:srcRect l="10001" t="15188" r="26743" b="77275"/>
          <a:stretch/>
        </p:blipFill>
        <p:spPr>
          <a:xfrm>
            <a:off x="213895" y="169641"/>
            <a:ext cx="8614611" cy="577122"/>
          </a:xfrm>
          <a:prstGeom prst="rect">
            <a:avLst/>
          </a:prstGeom>
        </p:spPr>
      </p:pic>
      <p:cxnSp>
        <p:nvCxnSpPr>
          <p:cNvPr id="3" name="直線コネクタ 2">
            <a:extLst>
              <a:ext uri="{FF2B5EF4-FFF2-40B4-BE49-F238E27FC236}">
                <a16:creationId xmlns:a16="http://schemas.microsoft.com/office/drawing/2014/main" id="{40180978-1F2E-41FA-A103-9782BBE032F4}"/>
              </a:ext>
            </a:extLst>
          </p:cNvPr>
          <p:cNvCxnSpPr/>
          <p:nvPr/>
        </p:nvCxnSpPr>
        <p:spPr>
          <a:xfrm>
            <a:off x="657726" y="4363453"/>
            <a:ext cx="107000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DD43463-EAFF-4D6F-B221-49DED17BC04C}"/>
              </a:ext>
            </a:extLst>
          </p:cNvPr>
          <p:cNvCxnSpPr>
            <a:cxnSpLocks/>
          </p:cNvCxnSpPr>
          <p:nvPr/>
        </p:nvCxnSpPr>
        <p:spPr>
          <a:xfrm>
            <a:off x="520032" y="4724401"/>
            <a:ext cx="109661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51D37B6-979F-408A-AB85-F677AE6073C9}"/>
              </a:ext>
            </a:extLst>
          </p:cNvPr>
          <p:cNvCxnSpPr>
            <a:cxnSpLocks/>
          </p:cNvCxnSpPr>
          <p:nvPr/>
        </p:nvCxnSpPr>
        <p:spPr>
          <a:xfrm>
            <a:off x="520032" y="5069307"/>
            <a:ext cx="26081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FBF2748-7148-4F63-888B-95750E7060D6}"/>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03</a:t>
            </a:r>
            <a:endParaRPr kumimoji="1" lang="ja-JP" altLang="en-US" b="1" dirty="0"/>
          </a:p>
        </p:txBody>
      </p:sp>
      <p:sp>
        <p:nvSpPr>
          <p:cNvPr id="2" name="正方形/長方形 1">
            <a:extLst>
              <a:ext uri="{FF2B5EF4-FFF2-40B4-BE49-F238E27FC236}">
                <a16:creationId xmlns:a16="http://schemas.microsoft.com/office/drawing/2014/main" id="{177D19C6-66FB-4451-90C5-9F9A97D089C2}"/>
              </a:ext>
            </a:extLst>
          </p:cNvPr>
          <p:cNvSpPr/>
          <p:nvPr/>
        </p:nvSpPr>
        <p:spPr>
          <a:xfrm>
            <a:off x="520032" y="3429000"/>
            <a:ext cx="6516872" cy="288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154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974F609-7264-4D9C-8358-991C456803EF}"/>
              </a:ext>
            </a:extLst>
          </p:cNvPr>
          <p:cNvSpPr/>
          <p:nvPr/>
        </p:nvSpPr>
        <p:spPr>
          <a:xfrm>
            <a:off x="213895" y="3753853"/>
            <a:ext cx="5882105" cy="288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B052F39-755A-4357-B92B-CA3ECB66DEA6}"/>
              </a:ext>
            </a:extLst>
          </p:cNvPr>
          <p:cNvPicPr>
            <a:picLocks noChangeAspect="1"/>
          </p:cNvPicPr>
          <p:nvPr/>
        </p:nvPicPr>
        <p:blipFill rotWithShape="1">
          <a:blip r:embed="rId2"/>
          <a:srcRect l="29211" t="50000" r="18290" b="17177"/>
          <a:stretch/>
        </p:blipFill>
        <p:spPr>
          <a:xfrm>
            <a:off x="796226" y="2755231"/>
            <a:ext cx="10599548" cy="3725780"/>
          </a:xfrm>
          <a:prstGeom prst="rect">
            <a:avLst/>
          </a:prstGeom>
        </p:spPr>
      </p:pic>
      <p:pic>
        <p:nvPicPr>
          <p:cNvPr id="6" name="図 5">
            <a:extLst>
              <a:ext uri="{FF2B5EF4-FFF2-40B4-BE49-F238E27FC236}">
                <a16:creationId xmlns:a16="http://schemas.microsoft.com/office/drawing/2014/main" id="{BD6D28CD-A3FC-4981-8719-1CC03B4ADFFA}"/>
              </a:ext>
            </a:extLst>
          </p:cNvPr>
          <p:cNvPicPr>
            <a:picLocks noChangeAspect="1"/>
          </p:cNvPicPr>
          <p:nvPr/>
        </p:nvPicPr>
        <p:blipFill rotWithShape="1">
          <a:blip r:embed="rId3"/>
          <a:srcRect l="28296" t="23093" r="53616" b="48274"/>
          <a:stretch/>
        </p:blipFill>
        <p:spPr>
          <a:xfrm>
            <a:off x="9170736" y="160421"/>
            <a:ext cx="2807369" cy="2498558"/>
          </a:xfrm>
          <a:prstGeom prst="rect">
            <a:avLst/>
          </a:prstGeom>
        </p:spPr>
      </p:pic>
      <p:pic>
        <p:nvPicPr>
          <p:cNvPr id="7" name="図 6">
            <a:extLst>
              <a:ext uri="{FF2B5EF4-FFF2-40B4-BE49-F238E27FC236}">
                <a16:creationId xmlns:a16="http://schemas.microsoft.com/office/drawing/2014/main" id="{CFBAC1E1-78C2-4423-B421-A9F11559F9ED}"/>
              </a:ext>
            </a:extLst>
          </p:cNvPr>
          <p:cNvPicPr>
            <a:picLocks noChangeAspect="1"/>
          </p:cNvPicPr>
          <p:nvPr/>
        </p:nvPicPr>
        <p:blipFill rotWithShape="1">
          <a:blip r:embed="rId3"/>
          <a:srcRect l="10001" t="15188" r="26743" b="77275"/>
          <a:stretch/>
        </p:blipFill>
        <p:spPr>
          <a:xfrm>
            <a:off x="213895" y="169641"/>
            <a:ext cx="8614611" cy="577122"/>
          </a:xfrm>
          <a:prstGeom prst="rect">
            <a:avLst/>
          </a:prstGeom>
        </p:spPr>
      </p:pic>
      <p:cxnSp>
        <p:nvCxnSpPr>
          <p:cNvPr id="8" name="直線コネクタ 7">
            <a:extLst>
              <a:ext uri="{FF2B5EF4-FFF2-40B4-BE49-F238E27FC236}">
                <a16:creationId xmlns:a16="http://schemas.microsoft.com/office/drawing/2014/main" id="{A0FB9482-0D8B-418E-A050-52BDF7D8E7AA}"/>
              </a:ext>
            </a:extLst>
          </p:cNvPr>
          <p:cNvCxnSpPr>
            <a:cxnSpLocks/>
          </p:cNvCxnSpPr>
          <p:nvPr/>
        </p:nvCxnSpPr>
        <p:spPr>
          <a:xfrm>
            <a:off x="3657600" y="5630779"/>
            <a:ext cx="64649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4A71F4C-0033-4AE1-9514-59C70CEA62ED}"/>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04</a:t>
            </a:r>
            <a:endParaRPr kumimoji="1" lang="ja-JP" altLang="en-US" b="1" dirty="0"/>
          </a:p>
        </p:txBody>
      </p:sp>
    </p:spTree>
    <p:extLst>
      <p:ext uri="{BB962C8B-B14F-4D97-AF65-F5344CB8AC3E}">
        <p14:creationId xmlns:p14="http://schemas.microsoft.com/office/powerpoint/2010/main" val="3953607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1D201FC-A913-486D-9138-CCEBF1F9BE08}"/>
              </a:ext>
            </a:extLst>
          </p:cNvPr>
          <p:cNvPicPr>
            <a:picLocks noChangeAspect="1"/>
          </p:cNvPicPr>
          <p:nvPr/>
        </p:nvPicPr>
        <p:blipFill rotWithShape="1">
          <a:blip r:embed="rId2"/>
          <a:srcRect l="29331" t="53787" r="18075" b="9728"/>
          <a:stretch/>
        </p:blipFill>
        <p:spPr>
          <a:xfrm>
            <a:off x="545432" y="2197768"/>
            <a:ext cx="10940715" cy="4267200"/>
          </a:xfrm>
          <a:prstGeom prst="rect">
            <a:avLst/>
          </a:prstGeom>
        </p:spPr>
      </p:pic>
      <p:pic>
        <p:nvPicPr>
          <p:cNvPr id="7" name="図 6">
            <a:extLst>
              <a:ext uri="{FF2B5EF4-FFF2-40B4-BE49-F238E27FC236}">
                <a16:creationId xmlns:a16="http://schemas.microsoft.com/office/drawing/2014/main" id="{6DC867F1-B441-4FAC-8AF6-0F59811E49D2}"/>
              </a:ext>
            </a:extLst>
          </p:cNvPr>
          <p:cNvPicPr>
            <a:picLocks noChangeAspect="1"/>
          </p:cNvPicPr>
          <p:nvPr/>
        </p:nvPicPr>
        <p:blipFill rotWithShape="1">
          <a:blip r:embed="rId3"/>
          <a:srcRect l="28296" t="23093" r="53616" b="48274"/>
          <a:stretch/>
        </p:blipFill>
        <p:spPr>
          <a:xfrm>
            <a:off x="9170736" y="160421"/>
            <a:ext cx="2807369" cy="2498558"/>
          </a:xfrm>
          <a:prstGeom prst="rect">
            <a:avLst/>
          </a:prstGeom>
        </p:spPr>
      </p:pic>
      <p:pic>
        <p:nvPicPr>
          <p:cNvPr id="8" name="図 7">
            <a:extLst>
              <a:ext uri="{FF2B5EF4-FFF2-40B4-BE49-F238E27FC236}">
                <a16:creationId xmlns:a16="http://schemas.microsoft.com/office/drawing/2014/main" id="{06FF27BA-E6D8-4B52-8049-69A98B1E0BEA}"/>
              </a:ext>
            </a:extLst>
          </p:cNvPr>
          <p:cNvPicPr>
            <a:picLocks noChangeAspect="1"/>
          </p:cNvPicPr>
          <p:nvPr/>
        </p:nvPicPr>
        <p:blipFill rotWithShape="1">
          <a:blip r:embed="rId3"/>
          <a:srcRect l="10001" t="15188" r="26743" b="77275"/>
          <a:stretch/>
        </p:blipFill>
        <p:spPr>
          <a:xfrm>
            <a:off x="213895" y="169641"/>
            <a:ext cx="8614611" cy="577122"/>
          </a:xfrm>
          <a:prstGeom prst="rect">
            <a:avLst/>
          </a:prstGeom>
        </p:spPr>
      </p:pic>
      <p:cxnSp>
        <p:nvCxnSpPr>
          <p:cNvPr id="5" name="直線コネクタ 4">
            <a:extLst>
              <a:ext uri="{FF2B5EF4-FFF2-40B4-BE49-F238E27FC236}">
                <a16:creationId xmlns:a16="http://schemas.microsoft.com/office/drawing/2014/main" id="{0EF15BAA-4CD3-48DE-9BAF-E269328067DE}"/>
              </a:ext>
            </a:extLst>
          </p:cNvPr>
          <p:cNvCxnSpPr>
            <a:cxnSpLocks/>
          </p:cNvCxnSpPr>
          <p:nvPr/>
        </p:nvCxnSpPr>
        <p:spPr>
          <a:xfrm>
            <a:off x="1219200" y="5486400"/>
            <a:ext cx="9914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046D6C6-08A9-4713-8E3E-470D928C0F76}"/>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05</a:t>
            </a:r>
            <a:endParaRPr kumimoji="1" lang="ja-JP" altLang="en-US" b="1" dirty="0"/>
          </a:p>
        </p:txBody>
      </p:sp>
    </p:spTree>
    <p:extLst>
      <p:ext uri="{BB962C8B-B14F-4D97-AF65-F5344CB8AC3E}">
        <p14:creationId xmlns:p14="http://schemas.microsoft.com/office/powerpoint/2010/main" val="2856407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3F41791-7525-46B6-B093-4C9D3E7301C8}"/>
              </a:ext>
            </a:extLst>
          </p:cNvPr>
          <p:cNvPicPr>
            <a:picLocks noChangeAspect="1"/>
          </p:cNvPicPr>
          <p:nvPr/>
        </p:nvPicPr>
        <p:blipFill rotWithShape="1">
          <a:blip r:embed="rId2"/>
          <a:srcRect l="37368" t="53803" r="7764" b="12028"/>
          <a:stretch/>
        </p:blipFill>
        <p:spPr>
          <a:xfrm>
            <a:off x="433137" y="2518611"/>
            <a:ext cx="11271444" cy="3946358"/>
          </a:xfrm>
          <a:prstGeom prst="rect">
            <a:avLst/>
          </a:prstGeom>
        </p:spPr>
      </p:pic>
      <p:pic>
        <p:nvPicPr>
          <p:cNvPr id="10" name="図 9">
            <a:extLst>
              <a:ext uri="{FF2B5EF4-FFF2-40B4-BE49-F238E27FC236}">
                <a16:creationId xmlns:a16="http://schemas.microsoft.com/office/drawing/2014/main" id="{FE3AE870-8AFA-42C7-B9A3-23A2EBE46DA8}"/>
              </a:ext>
            </a:extLst>
          </p:cNvPr>
          <p:cNvPicPr>
            <a:picLocks noChangeAspect="1"/>
          </p:cNvPicPr>
          <p:nvPr/>
        </p:nvPicPr>
        <p:blipFill rotWithShape="1">
          <a:blip r:embed="rId3"/>
          <a:srcRect l="28296" t="23093" r="53616" b="48274"/>
          <a:stretch/>
        </p:blipFill>
        <p:spPr>
          <a:xfrm>
            <a:off x="9170736" y="160421"/>
            <a:ext cx="2807369" cy="2498558"/>
          </a:xfrm>
          <a:prstGeom prst="rect">
            <a:avLst/>
          </a:prstGeom>
        </p:spPr>
      </p:pic>
      <p:pic>
        <p:nvPicPr>
          <p:cNvPr id="11" name="図 10">
            <a:extLst>
              <a:ext uri="{FF2B5EF4-FFF2-40B4-BE49-F238E27FC236}">
                <a16:creationId xmlns:a16="http://schemas.microsoft.com/office/drawing/2014/main" id="{B8035135-953F-450C-BDC0-1A8976FAD597}"/>
              </a:ext>
            </a:extLst>
          </p:cNvPr>
          <p:cNvPicPr>
            <a:picLocks noChangeAspect="1"/>
          </p:cNvPicPr>
          <p:nvPr/>
        </p:nvPicPr>
        <p:blipFill rotWithShape="1">
          <a:blip r:embed="rId3"/>
          <a:srcRect l="10001" t="15188" r="26743" b="77275"/>
          <a:stretch/>
        </p:blipFill>
        <p:spPr>
          <a:xfrm>
            <a:off x="213895" y="169641"/>
            <a:ext cx="8614611" cy="577122"/>
          </a:xfrm>
          <a:prstGeom prst="rect">
            <a:avLst/>
          </a:prstGeom>
        </p:spPr>
      </p:pic>
      <p:cxnSp>
        <p:nvCxnSpPr>
          <p:cNvPr id="5" name="直線コネクタ 4">
            <a:extLst>
              <a:ext uri="{FF2B5EF4-FFF2-40B4-BE49-F238E27FC236}">
                <a16:creationId xmlns:a16="http://schemas.microsoft.com/office/drawing/2014/main" id="{BADC83E1-026C-4AF2-B4AF-DE15D9E55CFA}"/>
              </a:ext>
            </a:extLst>
          </p:cNvPr>
          <p:cNvCxnSpPr>
            <a:cxnSpLocks/>
          </p:cNvCxnSpPr>
          <p:nvPr/>
        </p:nvCxnSpPr>
        <p:spPr>
          <a:xfrm>
            <a:off x="8406063" y="5390147"/>
            <a:ext cx="27271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4971784-6C0A-4BAA-B485-2058CE24C119}"/>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06</a:t>
            </a:r>
            <a:endParaRPr kumimoji="1" lang="ja-JP" altLang="en-US" b="1" dirty="0"/>
          </a:p>
        </p:txBody>
      </p:sp>
    </p:spTree>
    <p:extLst>
      <p:ext uri="{BB962C8B-B14F-4D97-AF65-F5344CB8AC3E}">
        <p14:creationId xmlns:p14="http://schemas.microsoft.com/office/powerpoint/2010/main" val="2744001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8035135-953F-450C-BDC0-1A8976FAD597}"/>
              </a:ext>
            </a:extLst>
          </p:cNvPr>
          <p:cNvPicPr>
            <a:picLocks noChangeAspect="1"/>
          </p:cNvPicPr>
          <p:nvPr/>
        </p:nvPicPr>
        <p:blipFill rotWithShape="1">
          <a:blip r:embed="rId2"/>
          <a:srcRect l="10001" t="15188" r="26743" b="77275"/>
          <a:stretch/>
        </p:blipFill>
        <p:spPr>
          <a:xfrm>
            <a:off x="213895" y="169641"/>
            <a:ext cx="8614611" cy="577122"/>
          </a:xfrm>
          <a:prstGeom prst="rect">
            <a:avLst/>
          </a:prstGeom>
        </p:spPr>
      </p:pic>
      <p:pic>
        <p:nvPicPr>
          <p:cNvPr id="5" name="図 4">
            <a:extLst>
              <a:ext uri="{FF2B5EF4-FFF2-40B4-BE49-F238E27FC236}">
                <a16:creationId xmlns:a16="http://schemas.microsoft.com/office/drawing/2014/main" id="{B9909C15-3D87-44C3-B7F5-AF040867DA7B}"/>
              </a:ext>
            </a:extLst>
          </p:cNvPr>
          <p:cNvPicPr>
            <a:picLocks noChangeAspect="1"/>
          </p:cNvPicPr>
          <p:nvPr/>
        </p:nvPicPr>
        <p:blipFill rotWithShape="1">
          <a:blip r:embed="rId3"/>
          <a:srcRect l="17500" t="50000" r="27587" b="11092"/>
          <a:stretch/>
        </p:blipFill>
        <p:spPr>
          <a:xfrm>
            <a:off x="473242" y="2208567"/>
            <a:ext cx="11245515" cy="4479792"/>
          </a:xfrm>
          <a:prstGeom prst="rect">
            <a:avLst/>
          </a:prstGeom>
        </p:spPr>
      </p:pic>
      <p:pic>
        <p:nvPicPr>
          <p:cNvPr id="12" name="図 11">
            <a:extLst>
              <a:ext uri="{FF2B5EF4-FFF2-40B4-BE49-F238E27FC236}">
                <a16:creationId xmlns:a16="http://schemas.microsoft.com/office/drawing/2014/main" id="{BF8CC000-D6C6-4FA0-9C69-DF24F4E6D0FF}"/>
              </a:ext>
            </a:extLst>
          </p:cNvPr>
          <p:cNvPicPr>
            <a:picLocks noChangeAspect="1"/>
          </p:cNvPicPr>
          <p:nvPr/>
        </p:nvPicPr>
        <p:blipFill rotWithShape="1">
          <a:blip r:embed="rId2"/>
          <a:srcRect l="28296" t="23093" r="53616" b="48274"/>
          <a:stretch/>
        </p:blipFill>
        <p:spPr>
          <a:xfrm>
            <a:off x="9170736" y="160421"/>
            <a:ext cx="2807369" cy="2498558"/>
          </a:xfrm>
          <a:prstGeom prst="rect">
            <a:avLst/>
          </a:prstGeom>
        </p:spPr>
      </p:pic>
      <p:cxnSp>
        <p:nvCxnSpPr>
          <p:cNvPr id="6" name="直線コネクタ 5">
            <a:extLst>
              <a:ext uri="{FF2B5EF4-FFF2-40B4-BE49-F238E27FC236}">
                <a16:creationId xmlns:a16="http://schemas.microsoft.com/office/drawing/2014/main" id="{CD6DCC29-6E73-41EC-90FC-5C8ACEDC90A1}"/>
              </a:ext>
            </a:extLst>
          </p:cNvPr>
          <p:cNvCxnSpPr>
            <a:cxnSpLocks/>
          </p:cNvCxnSpPr>
          <p:nvPr/>
        </p:nvCxnSpPr>
        <p:spPr>
          <a:xfrm>
            <a:off x="3157621" y="5678905"/>
            <a:ext cx="3804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FE9562B-9FEA-4C24-B3CF-F519D8FE43AC}"/>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07</a:t>
            </a:r>
            <a:endParaRPr kumimoji="1" lang="ja-JP" altLang="en-US" b="1" dirty="0"/>
          </a:p>
        </p:txBody>
      </p:sp>
    </p:spTree>
    <p:extLst>
      <p:ext uri="{BB962C8B-B14F-4D97-AF65-F5344CB8AC3E}">
        <p14:creationId xmlns:p14="http://schemas.microsoft.com/office/powerpoint/2010/main" val="416733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8035135-953F-450C-BDC0-1A8976FAD597}"/>
              </a:ext>
            </a:extLst>
          </p:cNvPr>
          <p:cNvPicPr>
            <a:picLocks noChangeAspect="1"/>
          </p:cNvPicPr>
          <p:nvPr/>
        </p:nvPicPr>
        <p:blipFill rotWithShape="1">
          <a:blip r:embed="rId2"/>
          <a:srcRect l="10001" t="15188" r="26743" b="77275"/>
          <a:stretch/>
        </p:blipFill>
        <p:spPr>
          <a:xfrm>
            <a:off x="213895" y="169641"/>
            <a:ext cx="8614611" cy="577122"/>
          </a:xfrm>
          <a:prstGeom prst="rect">
            <a:avLst/>
          </a:prstGeom>
        </p:spPr>
      </p:pic>
      <p:pic>
        <p:nvPicPr>
          <p:cNvPr id="12" name="図 11">
            <a:extLst>
              <a:ext uri="{FF2B5EF4-FFF2-40B4-BE49-F238E27FC236}">
                <a16:creationId xmlns:a16="http://schemas.microsoft.com/office/drawing/2014/main" id="{BF8CC000-D6C6-4FA0-9C69-DF24F4E6D0FF}"/>
              </a:ext>
            </a:extLst>
          </p:cNvPr>
          <p:cNvPicPr>
            <a:picLocks noChangeAspect="1"/>
          </p:cNvPicPr>
          <p:nvPr/>
        </p:nvPicPr>
        <p:blipFill rotWithShape="1">
          <a:blip r:embed="rId2"/>
          <a:srcRect l="28296" t="23093" r="53616" b="48274"/>
          <a:stretch/>
        </p:blipFill>
        <p:spPr>
          <a:xfrm>
            <a:off x="9170736" y="160421"/>
            <a:ext cx="2807369" cy="2498558"/>
          </a:xfrm>
          <a:prstGeom prst="rect">
            <a:avLst/>
          </a:prstGeom>
        </p:spPr>
      </p:pic>
      <p:pic>
        <p:nvPicPr>
          <p:cNvPr id="3" name="図 2">
            <a:extLst>
              <a:ext uri="{FF2B5EF4-FFF2-40B4-BE49-F238E27FC236}">
                <a16:creationId xmlns:a16="http://schemas.microsoft.com/office/drawing/2014/main" id="{C8112D6C-A7C6-4760-B6B9-02057A07D0CE}"/>
              </a:ext>
            </a:extLst>
          </p:cNvPr>
          <p:cNvPicPr>
            <a:picLocks noChangeAspect="1"/>
          </p:cNvPicPr>
          <p:nvPr/>
        </p:nvPicPr>
        <p:blipFill rotWithShape="1">
          <a:blip r:embed="rId3"/>
          <a:srcRect l="34341" t="53335" r="11448" b="16241"/>
          <a:stretch/>
        </p:blipFill>
        <p:spPr>
          <a:xfrm>
            <a:off x="465219" y="2999874"/>
            <a:ext cx="11185050" cy="3529263"/>
          </a:xfrm>
          <a:prstGeom prst="rect">
            <a:avLst/>
          </a:prstGeom>
        </p:spPr>
      </p:pic>
      <p:cxnSp>
        <p:nvCxnSpPr>
          <p:cNvPr id="5" name="直線コネクタ 4">
            <a:extLst>
              <a:ext uri="{FF2B5EF4-FFF2-40B4-BE49-F238E27FC236}">
                <a16:creationId xmlns:a16="http://schemas.microsoft.com/office/drawing/2014/main" id="{6684E84B-04B7-4768-B656-E4831DB4C0F8}"/>
              </a:ext>
            </a:extLst>
          </p:cNvPr>
          <p:cNvCxnSpPr>
            <a:cxnSpLocks/>
          </p:cNvCxnSpPr>
          <p:nvPr/>
        </p:nvCxnSpPr>
        <p:spPr>
          <a:xfrm>
            <a:off x="1890295" y="5374105"/>
            <a:ext cx="8296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37CEB59-5841-4C68-99AC-40C61D9A1874}"/>
              </a:ext>
            </a:extLst>
          </p:cNvPr>
          <p:cNvCxnSpPr>
            <a:cxnSpLocks/>
          </p:cNvCxnSpPr>
          <p:nvPr/>
        </p:nvCxnSpPr>
        <p:spPr>
          <a:xfrm>
            <a:off x="1048085" y="5719010"/>
            <a:ext cx="41976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0792EF5-CC9D-4324-B8CC-FF43EB60A912}"/>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08</a:t>
            </a:r>
            <a:endParaRPr kumimoji="1" lang="ja-JP" altLang="en-US" b="1" dirty="0"/>
          </a:p>
        </p:txBody>
      </p:sp>
    </p:spTree>
    <p:extLst>
      <p:ext uri="{BB962C8B-B14F-4D97-AF65-F5344CB8AC3E}">
        <p14:creationId xmlns:p14="http://schemas.microsoft.com/office/powerpoint/2010/main" val="65563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3272BF-096C-4E42-A85E-786580B0DDD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96147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8035135-953F-450C-BDC0-1A8976FAD597}"/>
              </a:ext>
            </a:extLst>
          </p:cNvPr>
          <p:cNvPicPr>
            <a:picLocks noChangeAspect="1"/>
          </p:cNvPicPr>
          <p:nvPr/>
        </p:nvPicPr>
        <p:blipFill rotWithShape="1">
          <a:blip r:embed="rId2"/>
          <a:srcRect l="10001" t="15188" r="26743" b="77275"/>
          <a:stretch/>
        </p:blipFill>
        <p:spPr>
          <a:xfrm>
            <a:off x="213895" y="169641"/>
            <a:ext cx="8614611" cy="577122"/>
          </a:xfrm>
          <a:prstGeom prst="rect">
            <a:avLst/>
          </a:prstGeom>
        </p:spPr>
      </p:pic>
      <p:pic>
        <p:nvPicPr>
          <p:cNvPr id="4" name="図 3">
            <a:extLst>
              <a:ext uri="{FF2B5EF4-FFF2-40B4-BE49-F238E27FC236}">
                <a16:creationId xmlns:a16="http://schemas.microsoft.com/office/drawing/2014/main" id="{301A9BAB-1841-4D0D-82E9-0C4761C81150}"/>
              </a:ext>
            </a:extLst>
          </p:cNvPr>
          <p:cNvPicPr>
            <a:picLocks noChangeAspect="1"/>
          </p:cNvPicPr>
          <p:nvPr/>
        </p:nvPicPr>
        <p:blipFill rotWithShape="1">
          <a:blip r:embed="rId3"/>
          <a:srcRect l="34473" t="50000" r="10264" b="11326"/>
          <a:stretch/>
        </p:blipFill>
        <p:spPr>
          <a:xfrm>
            <a:off x="513346" y="2295233"/>
            <a:ext cx="10475495" cy="4121609"/>
          </a:xfrm>
          <a:prstGeom prst="rect">
            <a:avLst/>
          </a:prstGeom>
        </p:spPr>
      </p:pic>
      <p:pic>
        <p:nvPicPr>
          <p:cNvPr id="7" name="図 6">
            <a:extLst>
              <a:ext uri="{FF2B5EF4-FFF2-40B4-BE49-F238E27FC236}">
                <a16:creationId xmlns:a16="http://schemas.microsoft.com/office/drawing/2014/main" id="{6BD27107-D886-46D0-866D-4F339F61F943}"/>
              </a:ext>
            </a:extLst>
          </p:cNvPr>
          <p:cNvPicPr>
            <a:picLocks noChangeAspect="1"/>
          </p:cNvPicPr>
          <p:nvPr/>
        </p:nvPicPr>
        <p:blipFill rotWithShape="1">
          <a:blip r:embed="rId2"/>
          <a:srcRect l="28296" t="23093" r="53616" b="48274"/>
          <a:stretch/>
        </p:blipFill>
        <p:spPr>
          <a:xfrm>
            <a:off x="9170736" y="160421"/>
            <a:ext cx="2807369" cy="2498558"/>
          </a:xfrm>
          <a:prstGeom prst="rect">
            <a:avLst/>
          </a:prstGeom>
        </p:spPr>
      </p:pic>
      <p:cxnSp>
        <p:nvCxnSpPr>
          <p:cNvPr id="5" name="直線コネクタ 4">
            <a:extLst>
              <a:ext uri="{FF2B5EF4-FFF2-40B4-BE49-F238E27FC236}">
                <a16:creationId xmlns:a16="http://schemas.microsoft.com/office/drawing/2014/main" id="{FAC4EE4F-F6C3-4948-8076-065221555A2D}"/>
              </a:ext>
            </a:extLst>
          </p:cNvPr>
          <p:cNvCxnSpPr>
            <a:cxnSpLocks/>
          </p:cNvCxnSpPr>
          <p:nvPr/>
        </p:nvCxnSpPr>
        <p:spPr>
          <a:xfrm>
            <a:off x="2852821" y="5149515"/>
            <a:ext cx="8296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560E193-9CA9-4BFB-8883-63C30CDCBE5A}"/>
              </a:ext>
            </a:extLst>
          </p:cNvPr>
          <p:cNvCxnSpPr>
            <a:cxnSpLocks/>
          </p:cNvCxnSpPr>
          <p:nvPr/>
        </p:nvCxnSpPr>
        <p:spPr>
          <a:xfrm>
            <a:off x="513346" y="5446295"/>
            <a:ext cx="10753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4BB74C03-35B5-4902-A1A2-C1E95EC29DEA}"/>
              </a:ext>
            </a:extLst>
          </p:cNvPr>
          <p:cNvCxnSpPr>
            <a:cxnSpLocks/>
          </p:cNvCxnSpPr>
          <p:nvPr/>
        </p:nvCxnSpPr>
        <p:spPr>
          <a:xfrm>
            <a:off x="513346" y="5743074"/>
            <a:ext cx="4090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71C7308-B248-48ED-9B40-7E744EE8EC95}"/>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09</a:t>
            </a:r>
            <a:endParaRPr kumimoji="1" lang="ja-JP" altLang="en-US" b="1" dirty="0"/>
          </a:p>
        </p:txBody>
      </p:sp>
    </p:spTree>
    <p:extLst>
      <p:ext uri="{BB962C8B-B14F-4D97-AF65-F5344CB8AC3E}">
        <p14:creationId xmlns:p14="http://schemas.microsoft.com/office/powerpoint/2010/main" val="687976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A801434-948D-48BE-A871-E2FBDFF46777}"/>
              </a:ext>
            </a:extLst>
          </p:cNvPr>
          <p:cNvPicPr>
            <a:picLocks noChangeAspect="1"/>
          </p:cNvPicPr>
          <p:nvPr/>
        </p:nvPicPr>
        <p:blipFill rotWithShape="1">
          <a:blip r:embed="rId2"/>
          <a:srcRect l="22632" t="18933" r="33436" b="75443"/>
          <a:stretch/>
        </p:blipFill>
        <p:spPr>
          <a:xfrm>
            <a:off x="382385" y="138799"/>
            <a:ext cx="10475495" cy="753979"/>
          </a:xfrm>
          <a:prstGeom prst="rect">
            <a:avLst/>
          </a:prstGeom>
        </p:spPr>
      </p:pic>
      <p:pic>
        <p:nvPicPr>
          <p:cNvPr id="7" name="図 6">
            <a:extLst>
              <a:ext uri="{FF2B5EF4-FFF2-40B4-BE49-F238E27FC236}">
                <a16:creationId xmlns:a16="http://schemas.microsoft.com/office/drawing/2014/main" id="{60C783DB-A2ED-46FD-9932-31107827AB22}"/>
              </a:ext>
            </a:extLst>
          </p:cNvPr>
          <p:cNvPicPr>
            <a:picLocks noChangeAspect="1"/>
          </p:cNvPicPr>
          <p:nvPr/>
        </p:nvPicPr>
        <p:blipFill rotWithShape="1">
          <a:blip r:embed="rId3"/>
          <a:srcRect l="20132" t="21039" r="28965" b="60378"/>
          <a:stretch/>
        </p:blipFill>
        <p:spPr>
          <a:xfrm>
            <a:off x="93654" y="892778"/>
            <a:ext cx="11360409" cy="2331685"/>
          </a:xfrm>
          <a:prstGeom prst="rect">
            <a:avLst/>
          </a:prstGeom>
        </p:spPr>
      </p:pic>
      <p:sp>
        <p:nvSpPr>
          <p:cNvPr id="8" name="テキスト ボックス 7">
            <a:extLst>
              <a:ext uri="{FF2B5EF4-FFF2-40B4-BE49-F238E27FC236}">
                <a16:creationId xmlns:a16="http://schemas.microsoft.com/office/drawing/2014/main" id="{82004A19-8CCD-4E0C-9233-3504E205264A}"/>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16</a:t>
            </a:r>
            <a:endParaRPr kumimoji="1" lang="ja-JP" altLang="en-US" b="1" dirty="0"/>
          </a:p>
        </p:txBody>
      </p:sp>
      <p:sp>
        <p:nvSpPr>
          <p:cNvPr id="10" name="四角形: 角を丸くする 9">
            <a:extLst>
              <a:ext uri="{FF2B5EF4-FFF2-40B4-BE49-F238E27FC236}">
                <a16:creationId xmlns:a16="http://schemas.microsoft.com/office/drawing/2014/main" id="{A392C56A-3DCE-4B60-A042-2AAA830A81C8}"/>
              </a:ext>
            </a:extLst>
          </p:cNvPr>
          <p:cNvSpPr/>
          <p:nvPr/>
        </p:nvSpPr>
        <p:spPr>
          <a:xfrm>
            <a:off x="382384" y="3429000"/>
            <a:ext cx="11358852" cy="3059668"/>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675AAA90-28F5-4719-8AC7-47625A195274}"/>
              </a:ext>
            </a:extLst>
          </p:cNvPr>
          <p:cNvPicPr>
            <a:picLocks noChangeAspect="1"/>
          </p:cNvPicPr>
          <p:nvPr/>
        </p:nvPicPr>
        <p:blipFill rotWithShape="1">
          <a:blip r:embed="rId3"/>
          <a:srcRect l="21316" t="43510" r="26665" b="34818"/>
          <a:stretch/>
        </p:blipFill>
        <p:spPr>
          <a:xfrm>
            <a:off x="641683" y="3643581"/>
            <a:ext cx="10812379" cy="2532629"/>
          </a:xfrm>
          <a:prstGeom prst="rect">
            <a:avLst/>
          </a:prstGeom>
        </p:spPr>
      </p:pic>
      <p:sp>
        <p:nvSpPr>
          <p:cNvPr id="9" name="テキスト ボックス 8">
            <a:extLst>
              <a:ext uri="{FF2B5EF4-FFF2-40B4-BE49-F238E27FC236}">
                <a16:creationId xmlns:a16="http://schemas.microsoft.com/office/drawing/2014/main" id="{7EF0011C-02C0-499B-87E7-A5A5B04B52D4}"/>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372242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707F071-A60E-4D3E-A7F9-6D91695A88FE}"/>
              </a:ext>
            </a:extLst>
          </p:cNvPr>
          <p:cNvPicPr>
            <a:picLocks noChangeAspect="1"/>
          </p:cNvPicPr>
          <p:nvPr/>
        </p:nvPicPr>
        <p:blipFill rotWithShape="1">
          <a:blip r:embed="rId2"/>
          <a:srcRect l="22632" t="18933" r="33436" b="75443"/>
          <a:stretch/>
        </p:blipFill>
        <p:spPr>
          <a:xfrm>
            <a:off x="382384" y="553452"/>
            <a:ext cx="10475495" cy="753979"/>
          </a:xfrm>
          <a:prstGeom prst="rect">
            <a:avLst/>
          </a:prstGeom>
        </p:spPr>
      </p:pic>
      <p:sp>
        <p:nvSpPr>
          <p:cNvPr id="7" name="テキスト ボックス 6">
            <a:extLst>
              <a:ext uri="{FF2B5EF4-FFF2-40B4-BE49-F238E27FC236}">
                <a16:creationId xmlns:a16="http://schemas.microsoft.com/office/drawing/2014/main" id="{B364E8A3-56CD-4084-89DC-87D99041BA7E}"/>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17</a:t>
            </a:r>
            <a:endParaRPr kumimoji="1" lang="ja-JP" altLang="en-US" b="1" dirty="0"/>
          </a:p>
        </p:txBody>
      </p:sp>
      <p:sp>
        <p:nvSpPr>
          <p:cNvPr id="8" name="四角形: 角を丸くする 7">
            <a:extLst>
              <a:ext uri="{FF2B5EF4-FFF2-40B4-BE49-F238E27FC236}">
                <a16:creationId xmlns:a16="http://schemas.microsoft.com/office/drawing/2014/main" id="{42FF5789-6ABE-4A24-9CF4-B27BC32AA636}"/>
              </a:ext>
            </a:extLst>
          </p:cNvPr>
          <p:cNvSpPr/>
          <p:nvPr/>
        </p:nvSpPr>
        <p:spPr>
          <a:xfrm>
            <a:off x="382384" y="1780674"/>
            <a:ext cx="11358852" cy="4707994"/>
          </a:xfrm>
          <a:prstGeom prst="roundRect">
            <a:avLst>
              <a:gd name="adj" fmla="val 5814"/>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74AC374-A94B-4B43-ADA9-47E8C69211D1}"/>
              </a:ext>
            </a:extLst>
          </p:cNvPr>
          <p:cNvPicPr>
            <a:picLocks noChangeAspect="1"/>
          </p:cNvPicPr>
          <p:nvPr/>
        </p:nvPicPr>
        <p:blipFill rotWithShape="1">
          <a:blip r:embed="rId3"/>
          <a:srcRect l="20717" t="25011" r="26754" b="40473"/>
          <a:stretch/>
        </p:blipFill>
        <p:spPr>
          <a:xfrm>
            <a:off x="450764" y="1973181"/>
            <a:ext cx="11072551" cy="4090736"/>
          </a:xfrm>
          <a:prstGeom prst="rect">
            <a:avLst/>
          </a:prstGeom>
        </p:spPr>
      </p:pic>
      <p:sp>
        <p:nvSpPr>
          <p:cNvPr id="6" name="テキスト ボックス 5">
            <a:extLst>
              <a:ext uri="{FF2B5EF4-FFF2-40B4-BE49-F238E27FC236}">
                <a16:creationId xmlns:a16="http://schemas.microsoft.com/office/drawing/2014/main" id="{48CACC8A-1FEF-4116-B5D5-DC2AA2D4B546}"/>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1756759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707F071-A60E-4D3E-A7F9-6D91695A88FE}"/>
              </a:ext>
            </a:extLst>
          </p:cNvPr>
          <p:cNvPicPr>
            <a:picLocks noChangeAspect="1"/>
          </p:cNvPicPr>
          <p:nvPr/>
        </p:nvPicPr>
        <p:blipFill rotWithShape="1">
          <a:blip r:embed="rId2"/>
          <a:srcRect l="22632" t="18933" r="33436" b="75443"/>
          <a:stretch/>
        </p:blipFill>
        <p:spPr>
          <a:xfrm>
            <a:off x="450763" y="240631"/>
            <a:ext cx="10475495" cy="753979"/>
          </a:xfrm>
          <a:prstGeom prst="rect">
            <a:avLst/>
          </a:prstGeom>
        </p:spPr>
      </p:pic>
      <p:sp>
        <p:nvSpPr>
          <p:cNvPr id="6" name="テキスト ボックス 5">
            <a:extLst>
              <a:ext uri="{FF2B5EF4-FFF2-40B4-BE49-F238E27FC236}">
                <a16:creationId xmlns:a16="http://schemas.microsoft.com/office/drawing/2014/main" id="{A9A4A823-DB68-434D-BE0F-05F1C81054B0}"/>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18</a:t>
            </a:r>
            <a:endParaRPr kumimoji="1" lang="ja-JP" altLang="en-US" b="1" dirty="0"/>
          </a:p>
        </p:txBody>
      </p:sp>
      <p:sp>
        <p:nvSpPr>
          <p:cNvPr id="7" name="四角形: 角を丸くする 6">
            <a:extLst>
              <a:ext uri="{FF2B5EF4-FFF2-40B4-BE49-F238E27FC236}">
                <a16:creationId xmlns:a16="http://schemas.microsoft.com/office/drawing/2014/main" id="{FF469AC5-D2EE-42A7-9EEA-9CCE209FE787}"/>
              </a:ext>
            </a:extLst>
          </p:cNvPr>
          <p:cNvSpPr/>
          <p:nvPr/>
        </p:nvSpPr>
        <p:spPr>
          <a:xfrm>
            <a:off x="450763" y="892778"/>
            <a:ext cx="11358852" cy="5595890"/>
          </a:xfrm>
          <a:prstGeom prst="roundRect">
            <a:avLst>
              <a:gd name="adj" fmla="val 5814"/>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B570FCF-6F33-4539-9FDC-290CCDD41351}"/>
              </a:ext>
            </a:extLst>
          </p:cNvPr>
          <p:cNvPicPr>
            <a:picLocks noChangeAspect="1"/>
          </p:cNvPicPr>
          <p:nvPr/>
        </p:nvPicPr>
        <p:blipFill rotWithShape="1">
          <a:blip r:embed="rId3"/>
          <a:srcRect l="21273" t="39013" r="26921" b="19666"/>
          <a:stretch/>
        </p:blipFill>
        <p:spPr>
          <a:xfrm>
            <a:off x="593558" y="1284407"/>
            <a:ext cx="11051817" cy="4955972"/>
          </a:xfrm>
          <a:prstGeom prst="rect">
            <a:avLst/>
          </a:prstGeom>
        </p:spPr>
      </p:pic>
      <p:sp>
        <p:nvSpPr>
          <p:cNvPr id="9" name="テキスト ボックス 8">
            <a:extLst>
              <a:ext uri="{FF2B5EF4-FFF2-40B4-BE49-F238E27FC236}">
                <a16:creationId xmlns:a16="http://schemas.microsoft.com/office/drawing/2014/main" id="{558104DB-27E0-4A2E-8E79-4D52D9237A7C}"/>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2516903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707F071-A60E-4D3E-A7F9-6D91695A88FE}"/>
              </a:ext>
            </a:extLst>
          </p:cNvPr>
          <p:cNvPicPr>
            <a:picLocks noChangeAspect="1"/>
          </p:cNvPicPr>
          <p:nvPr/>
        </p:nvPicPr>
        <p:blipFill rotWithShape="1">
          <a:blip r:embed="rId2"/>
          <a:srcRect l="22632" t="18933" r="33436" b="75443"/>
          <a:stretch/>
        </p:blipFill>
        <p:spPr>
          <a:xfrm>
            <a:off x="545568" y="241649"/>
            <a:ext cx="10475495" cy="753979"/>
          </a:xfrm>
          <a:prstGeom prst="rect">
            <a:avLst/>
          </a:prstGeom>
        </p:spPr>
      </p:pic>
      <p:sp>
        <p:nvSpPr>
          <p:cNvPr id="9" name="テキスト ボックス 8">
            <a:extLst>
              <a:ext uri="{FF2B5EF4-FFF2-40B4-BE49-F238E27FC236}">
                <a16:creationId xmlns:a16="http://schemas.microsoft.com/office/drawing/2014/main" id="{679FEFA7-25AB-4014-ABA4-9C15D3AD7022}"/>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19</a:t>
            </a:r>
            <a:endParaRPr kumimoji="1" lang="ja-JP" altLang="en-US" b="1" dirty="0"/>
          </a:p>
        </p:txBody>
      </p:sp>
      <p:sp>
        <p:nvSpPr>
          <p:cNvPr id="10" name="四角形: 角を丸くする 9">
            <a:extLst>
              <a:ext uri="{FF2B5EF4-FFF2-40B4-BE49-F238E27FC236}">
                <a16:creationId xmlns:a16="http://schemas.microsoft.com/office/drawing/2014/main" id="{B3599755-5886-418E-B5EE-176677D3AECE}"/>
              </a:ext>
            </a:extLst>
          </p:cNvPr>
          <p:cNvSpPr/>
          <p:nvPr/>
        </p:nvSpPr>
        <p:spPr>
          <a:xfrm>
            <a:off x="287579" y="916435"/>
            <a:ext cx="11358852" cy="5595890"/>
          </a:xfrm>
          <a:prstGeom prst="roundRect">
            <a:avLst>
              <a:gd name="adj" fmla="val 5814"/>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A3F83E87-194D-4DDD-9D10-DC2888492B5D}"/>
              </a:ext>
            </a:extLst>
          </p:cNvPr>
          <p:cNvPicPr>
            <a:picLocks noChangeAspect="1"/>
          </p:cNvPicPr>
          <p:nvPr/>
        </p:nvPicPr>
        <p:blipFill rotWithShape="1">
          <a:blip r:embed="rId3"/>
          <a:srcRect l="24050" t="29786" r="29562" b="46818"/>
          <a:stretch/>
        </p:blipFill>
        <p:spPr>
          <a:xfrm>
            <a:off x="545568" y="1074821"/>
            <a:ext cx="10805533" cy="3064042"/>
          </a:xfrm>
          <a:prstGeom prst="rect">
            <a:avLst/>
          </a:prstGeom>
        </p:spPr>
      </p:pic>
      <p:pic>
        <p:nvPicPr>
          <p:cNvPr id="12" name="図 11">
            <a:extLst>
              <a:ext uri="{FF2B5EF4-FFF2-40B4-BE49-F238E27FC236}">
                <a16:creationId xmlns:a16="http://schemas.microsoft.com/office/drawing/2014/main" id="{B330A7B1-D293-43A6-B988-06BA10C46D8F}"/>
              </a:ext>
            </a:extLst>
          </p:cNvPr>
          <p:cNvPicPr>
            <a:picLocks noChangeAspect="1"/>
          </p:cNvPicPr>
          <p:nvPr/>
        </p:nvPicPr>
        <p:blipFill rotWithShape="1">
          <a:blip r:embed="rId3"/>
          <a:srcRect l="23421" t="53611" r="29243" b="28273"/>
          <a:stretch/>
        </p:blipFill>
        <p:spPr>
          <a:xfrm>
            <a:off x="431922" y="3955162"/>
            <a:ext cx="10990057" cy="2364657"/>
          </a:xfrm>
          <a:prstGeom prst="rect">
            <a:avLst/>
          </a:prstGeom>
        </p:spPr>
      </p:pic>
      <p:sp>
        <p:nvSpPr>
          <p:cNvPr id="7" name="テキスト ボックス 6">
            <a:extLst>
              <a:ext uri="{FF2B5EF4-FFF2-40B4-BE49-F238E27FC236}">
                <a16:creationId xmlns:a16="http://schemas.microsoft.com/office/drawing/2014/main" id="{7980FBD8-4E38-444D-B838-2B360CB6DF86}"/>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336914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707F071-A60E-4D3E-A7F9-6D91695A88FE}"/>
              </a:ext>
            </a:extLst>
          </p:cNvPr>
          <p:cNvPicPr>
            <a:picLocks noChangeAspect="1"/>
          </p:cNvPicPr>
          <p:nvPr/>
        </p:nvPicPr>
        <p:blipFill rotWithShape="1">
          <a:blip r:embed="rId2"/>
          <a:srcRect l="22632" t="18933" r="33436" b="75443"/>
          <a:stretch/>
        </p:blipFill>
        <p:spPr>
          <a:xfrm>
            <a:off x="450764" y="238203"/>
            <a:ext cx="10475495" cy="753979"/>
          </a:xfrm>
          <a:prstGeom prst="rect">
            <a:avLst/>
          </a:prstGeom>
        </p:spPr>
      </p:pic>
      <p:sp>
        <p:nvSpPr>
          <p:cNvPr id="8" name="テキスト ボックス 7">
            <a:extLst>
              <a:ext uri="{FF2B5EF4-FFF2-40B4-BE49-F238E27FC236}">
                <a16:creationId xmlns:a16="http://schemas.microsoft.com/office/drawing/2014/main" id="{3C82AB27-965C-432F-96CE-64A330EE053C}"/>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20</a:t>
            </a:r>
            <a:endParaRPr kumimoji="1" lang="ja-JP" altLang="en-US" b="1" dirty="0"/>
          </a:p>
        </p:txBody>
      </p:sp>
      <p:sp>
        <p:nvSpPr>
          <p:cNvPr id="9" name="四角形: 角を丸くする 8">
            <a:extLst>
              <a:ext uri="{FF2B5EF4-FFF2-40B4-BE49-F238E27FC236}">
                <a16:creationId xmlns:a16="http://schemas.microsoft.com/office/drawing/2014/main" id="{014D0F90-A574-45AC-9B26-D7D399AC0067}"/>
              </a:ext>
            </a:extLst>
          </p:cNvPr>
          <p:cNvSpPr/>
          <p:nvPr/>
        </p:nvSpPr>
        <p:spPr>
          <a:xfrm>
            <a:off x="382384" y="892778"/>
            <a:ext cx="11358852" cy="5780427"/>
          </a:xfrm>
          <a:prstGeom prst="roundRect">
            <a:avLst>
              <a:gd name="adj" fmla="val 5814"/>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77207817-6F03-47E4-8F6D-15CA880E0790}"/>
              </a:ext>
            </a:extLst>
          </p:cNvPr>
          <p:cNvPicPr>
            <a:picLocks noChangeAspect="1"/>
          </p:cNvPicPr>
          <p:nvPr/>
        </p:nvPicPr>
        <p:blipFill rotWithShape="1">
          <a:blip r:embed="rId3"/>
          <a:srcRect l="23421" t="74128" r="29010" b="14171"/>
          <a:stretch/>
        </p:blipFill>
        <p:spPr>
          <a:xfrm>
            <a:off x="537637" y="992182"/>
            <a:ext cx="11048345" cy="1527959"/>
          </a:xfrm>
          <a:prstGeom prst="rect">
            <a:avLst/>
          </a:prstGeom>
        </p:spPr>
      </p:pic>
      <p:pic>
        <p:nvPicPr>
          <p:cNvPr id="11" name="図 10">
            <a:extLst>
              <a:ext uri="{FF2B5EF4-FFF2-40B4-BE49-F238E27FC236}">
                <a16:creationId xmlns:a16="http://schemas.microsoft.com/office/drawing/2014/main" id="{A91A74A7-FD35-442A-9E03-57D3F2F5B672}"/>
              </a:ext>
            </a:extLst>
          </p:cNvPr>
          <p:cNvPicPr>
            <a:picLocks noChangeAspect="1"/>
          </p:cNvPicPr>
          <p:nvPr/>
        </p:nvPicPr>
        <p:blipFill rotWithShape="1">
          <a:blip r:embed="rId4"/>
          <a:srcRect l="24210" t="29299" r="28433" b="60221"/>
          <a:stretch/>
        </p:blipFill>
        <p:spPr>
          <a:xfrm>
            <a:off x="715040" y="2612383"/>
            <a:ext cx="10870942" cy="1309735"/>
          </a:xfrm>
          <a:prstGeom prst="rect">
            <a:avLst/>
          </a:prstGeom>
        </p:spPr>
      </p:pic>
      <p:pic>
        <p:nvPicPr>
          <p:cNvPr id="12" name="図 11">
            <a:extLst>
              <a:ext uri="{FF2B5EF4-FFF2-40B4-BE49-F238E27FC236}">
                <a16:creationId xmlns:a16="http://schemas.microsoft.com/office/drawing/2014/main" id="{D7D75491-1A03-4F87-8A02-F478B3B7C45F}"/>
              </a:ext>
            </a:extLst>
          </p:cNvPr>
          <p:cNvPicPr>
            <a:picLocks noChangeAspect="1"/>
          </p:cNvPicPr>
          <p:nvPr/>
        </p:nvPicPr>
        <p:blipFill rotWithShape="1">
          <a:blip r:embed="rId4"/>
          <a:srcRect l="23637" t="43236" r="29006" b="37234"/>
          <a:stretch/>
        </p:blipFill>
        <p:spPr>
          <a:xfrm>
            <a:off x="671347" y="4066575"/>
            <a:ext cx="10870941" cy="2462173"/>
          </a:xfrm>
          <a:prstGeom prst="rect">
            <a:avLst/>
          </a:prstGeom>
        </p:spPr>
      </p:pic>
      <p:sp>
        <p:nvSpPr>
          <p:cNvPr id="13" name="テキスト ボックス 12">
            <a:extLst>
              <a:ext uri="{FF2B5EF4-FFF2-40B4-BE49-F238E27FC236}">
                <a16:creationId xmlns:a16="http://schemas.microsoft.com/office/drawing/2014/main" id="{0DAED814-3DC2-4F65-BD1B-AB14B59E2D0B}"/>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3519757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074D08-674E-4F93-BB5C-8DA8E6591B44}"/>
              </a:ext>
            </a:extLst>
          </p:cNvPr>
          <p:cNvPicPr>
            <a:picLocks noChangeAspect="1"/>
          </p:cNvPicPr>
          <p:nvPr/>
        </p:nvPicPr>
        <p:blipFill rotWithShape="1">
          <a:blip r:embed="rId2"/>
          <a:srcRect l="22632" t="18933" r="33436" b="75443"/>
          <a:stretch/>
        </p:blipFill>
        <p:spPr>
          <a:xfrm>
            <a:off x="497305" y="504964"/>
            <a:ext cx="10475495" cy="753979"/>
          </a:xfrm>
          <a:prstGeom prst="rect">
            <a:avLst/>
          </a:prstGeom>
        </p:spPr>
      </p:pic>
      <p:sp>
        <p:nvSpPr>
          <p:cNvPr id="6" name="テキスト ボックス 5">
            <a:extLst>
              <a:ext uri="{FF2B5EF4-FFF2-40B4-BE49-F238E27FC236}">
                <a16:creationId xmlns:a16="http://schemas.microsoft.com/office/drawing/2014/main" id="{BBBD097A-9599-419A-8566-E4234B4ADDC7}"/>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21</a:t>
            </a:r>
            <a:endParaRPr kumimoji="1" lang="ja-JP" altLang="en-US" b="1" dirty="0"/>
          </a:p>
        </p:txBody>
      </p:sp>
      <p:sp>
        <p:nvSpPr>
          <p:cNvPr id="7" name="四角形: 角を丸くする 6">
            <a:extLst>
              <a:ext uri="{FF2B5EF4-FFF2-40B4-BE49-F238E27FC236}">
                <a16:creationId xmlns:a16="http://schemas.microsoft.com/office/drawing/2014/main" id="{03E4F837-9BEB-4262-BA8C-7448E2E4ED46}"/>
              </a:ext>
            </a:extLst>
          </p:cNvPr>
          <p:cNvSpPr/>
          <p:nvPr/>
        </p:nvSpPr>
        <p:spPr>
          <a:xfrm>
            <a:off x="497305" y="1251285"/>
            <a:ext cx="11358852" cy="5237384"/>
          </a:xfrm>
          <a:prstGeom prst="roundRect">
            <a:avLst>
              <a:gd name="adj" fmla="val 5814"/>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54123BF9-CE27-4D70-BE02-62EDA9CEA61C}"/>
              </a:ext>
            </a:extLst>
          </p:cNvPr>
          <p:cNvPicPr>
            <a:picLocks noChangeAspect="1"/>
          </p:cNvPicPr>
          <p:nvPr/>
        </p:nvPicPr>
        <p:blipFill rotWithShape="1">
          <a:blip r:embed="rId2"/>
          <a:srcRect l="23434" t="26924" r="28458" b="54622"/>
          <a:stretch/>
        </p:blipFill>
        <p:spPr>
          <a:xfrm>
            <a:off x="614723" y="3934144"/>
            <a:ext cx="11126513" cy="2399560"/>
          </a:xfrm>
          <a:prstGeom prst="rect">
            <a:avLst/>
          </a:prstGeom>
        </p:spPr>
      </p:pic>
      <p:pic>
        <p:nvPicPr>
          <p:cNvPr id="9" name="図 8">
            <a:extLst>
              <a:ext uri="{FF2B5EF4-FFF2-40B4-BE49-F238E27FC236}">
                <a16:creationId xmlns:a16="http://schemas.microsoft.com/office/drawing/2014/main" id="{D94DF05E-DBF4-45D0-812F-10C8D38D1057}"/>
              </a:ext>
            </a:extLst>
          </p:cNvPr>
          <p:cNvPicPr>
            <a:picLocks noChangeAspect="1"/>
          </p:cNvPicPr>
          <p:nvPr/>
        </p:nvPicPr>
        <p:blipFill rotWithShape="1">
          <a:blip r:embed="rId3"/>
          <a:srcRect l="23785" t="65022" r="29185" b="18094"/>
          <a:stretch/>
        </p:blipFill>
        <p:spPr>
          <a:xfrm>
            <a:off x="614723" y="1324251"/>
            <a:ext cx="11069054" cy="2251386"/>
          </a:xfrm>
          <a:prstGeom prst="rect">
            <a:avLst/>
          </a:prstGeom>
        </p:spPr>
      </p:pic>
      <p:sp>
        <p:nvSpPr>
          <p:cNvPr id="10" name="テキスト ボックス 9">
            <a:extLst>
              <a:ext uri="{FF2B5EF4-FFF2-40B4-BE49-F238E27FC236}">
                <a16:creationId xmlns:a16="http://schemas.microsoft.com/office/drawing/2014/main" id="{EAF96D8F-5439-40A9-83B4-6696E6868E39}"/>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155585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074D08-674E-4F93-BB5C-8DA8E6591B44}"/>
              </a:ext>
            </a:extLst>
          </p:cNvPr>
          <p:cNvPicPr>
            <a:picLocks noChangeAspect="1"/>
          </p:cNvPicPr>
          <p:nvPr/>
        </p:nvPicPr>
        <p:blipFill rotWithShape="1">
          <a:blip r:embed="rId2"/>
          <a:srcRect l="22632" t="18933" r="33436" b="75443"/>
          <a:stretch/>
        </p:blipFill>
        <p:spPr>
          <a:xfrm>
            <a:off x="469128" y="315262"/>
            <a:ext cx="10475495" cy="753979"/>
          </a:xfrm>
          <a:prstGeom prst="rect">
            <a:avLst/>
          </a:prstGeom>
        </p:spPr>
      </p:pic>
      <p:pic>
        <p:nvPicPr>
          <p:cNvPr id="6" name="図 5">
            <a:extLst>
              <a:ext uri="{FF2B5EF4-FFF2-40B4-BE49-F238E27FC236}">
                <a16:creationId xmlns:a16="http://schemas.microsoft.com/office/drawing/2014/main" id="{951DEB44-C46C-43E5-A0FF-3F69D65C629B}"/>
              </a:ext>
            </a:extLst>
          </p:cNvPr>
          <p:cNvPicPr>
            <a:picLocks noChangeAspect="1"/>
          </p:cNvPicPr>
          <p:nvPr/>
        </p:nvPicPr>
        <p:blipFill rotWithShape="1">
          <a:blip r:embed="rId3"/>
          <a:srcRect l="22500" t="15829" r="29239" b="14959"/>
          <a:stretch/>
        </p:blipFill>
        <p:spPr>
          <a:xfrm>
            <a:off x="2093844" y="892778"/>
            <a:ext cx="7226065" cy="5826423"/>
          </a:xfrm>
          <a:prstGeom prst="rect">
            <a:avLst/>
          </a:prstGeom>
        </p:spPr>
      </p:pic>
      <p:sp>
        <p:nvSpPr>
          <p:cNvPr id="2" name="テキスト ボックス 1">
            <a:extLst>
              <a:ext uri="{FF2B5EF4-FFF2-40B4-BE49-F238E27FC236}">
                <a16:creationId xmlns:a16="http://schemas.microsoft.com/office/drawing/2014/main" id="{2F246D74-5B01-4C9C-8352-346904F12A34}"/>
              </a:ext>
            </a:extLst>
          </p:cNvPr>
          <p:cNvSpPr txBox="1"/>
          <p:nvPr/>
        </p:nvSpPr>
        <p:spPr>
          <a:xfrm>
            <a:off x="11741236" y="6488668"/>
            <a:ext cx="450764" cy="369332"/>
          </a:xfrm>
          <a:prstGeom prst="rect">
            <a:avLst/>
          </a:prstGeom>
          <a:noFill/>
        </p:spPr>
        <p:txBody>
          <a:bodyPr wrap="none" rtlCol="0">
            <a:spAutoFit/>
          </a:bodyPr>
          <a:lstStyle/>
          <a:p>
            <a:r>
              <a:rPr kumimoji="1" lang="en-US" altLang="ja-JP" b="1" dirty="0"/>
              <a:t>22</a:t>
            </a:r>
            <a:endParaRPr kumimoji="1" lang="ja-JP" altLang="en-US" b="1" dirty="0"/>
          </a:p>
        </p:txBody>
      </p:sp>
      <p:sp>
        <p:nvSpPr>
          <p:cNvPr id="5" name="テキスト ボックス 4">
            <a:extLst>
              <a:ext uri="{FF2B5EF4-FFF2-40B4-BE49-F238E27FC236}">
                <a16:creationId xmlns:a16="http://schemas.microsoft.com/office/drawing/2014/main" id="{EB3E52BC-849E-4CCB-8FF0-ED5BF68E4232}"/>
              </a:ext>
            </a:extLst>
          </p:cNvPr>
          <p:cNvSpPr txBox="1"/>
          <p:nvPr/>
        </p:nvSpPr>
        <p:spPr>
          <a:xfrm>
            <a:off x="93654" y="0"/>
            <a:ext cx="7510304" cy="369332"/>
          </a:xfrm>
          <a:prstGeom prst="rect">
            <a:avLst/>
          </a:prstGeom>
          <a:noFill/>
        </p:spPr>
        <p:txBody>
          <a:bodyPr wrap="square">
            <a:spAutoFit/>
          </a:bodyPr>
          <a:lstStyle/>
          <a:p>
            <a:r>
              <a:rPr kumimoji="1" lang="en-US" altLang="ja-JP" b="1" dirty="0">
                <a:solidFill>
                  <a:srgbClr val="FF0000"/>
                </a:solidFill>
              </a:rPr>
              <a:t>SSIS</a:t>
            </a:r>
            <a:r>
              <a:rPr kumimoji="1" lang="ja-JP" altLang="en-US" b="1" dirty="0">
                <a:solidFill>
                  <a:srgbClr val="FF0000"/>
                </a:solidFill>
              </a:rPr>
              <a:t>半導体歴史館の掲載記事の訂正後の記載</a:t>
            </a:r>
            <a:r>
              <a:rPr kumimoji="1" lang="en-US" altLang="ja-JP" b="1" dirty="0">
                <a:solidFill>
                  <a:srgbClr val="FF0000"/>
                </a:solidFill>
              </a:rPr>
              <a:t>DRAFT</a:t>
            </a:r>
            <a:r>
              <a:rPr kumimoji="1" lang="ja-JP" altLang="en-US" b="1" dirty="0">
                <a:solidFill>
                  <a:srgbClr val="FF0000"/>
                </a:solidFill>
              </a:rPr>
              <a:t>（希望案）</a:t>
            </a:r>
            <a:endParaRPr lang="ja-JP" altLang="en-US" dirty="0"/>
          </a:p>
        </p:txBody>
      </p:sp>
    </p:spTree>
    <p:extLst>
      <p:ext uri="{BB962C8B-B14F-4D97-AF65-F5344CB8AC3E}">
        <p14:creationId xmlns:p14="http://schemas.microsoft.com/office/powerpoint/2010/main" val="279307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4B8858-1D28-4351-BC56-9563132C58C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CDBA6CBF-36B0-4421-B540-55CA5E1F3BD4}"/>
              </a:ext>
            </a:extLst>
          </p:cNvPr>
          <p:cNvPicPr>
            <a:picLocks noChangeAspect="1"/>
          </p:cNvPicPr>
          <p:nvPr/>
        </p:nvPicPr>
        <p:blipFill rotWithShape="1">
          <a:blip r:embed="rId2"/>
          <a:srcRect l="20920" t="33633" r="26316" b="31922"/>
          <a:stretch/>
        </p:blipFill>
        <p:spPr>
          <a:xfrm>
            <a:off x="304800" y="2245894"/>
            <a:ext cx="11582401" cy="4251159"/>
          </a:xfrm>
          <a:prstGeom prst="rect">
            <a:avLst/>
          </a:prstGeom>
        </p:spPr>
      </p:pic>
    </p:spTree>
    <p:extLst>
      <p:ext uri="{BB962C8B-B14F-4D97-AF65-F5344CB8AC3E}">
        <p14:creationId xmlns:p14="http://schemas.microsoft.com/office/powerpoint/2010/main" val="417083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AC86296-4D61-47A8-B241-F475480AB882}"/>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A1BD2664-CCF9-45B5-ACCB-6BDE5A45B507}"/>
              </a:ext>
            </a:extLst>
          </p:cNvPr>
          <p:cNvPicPr>
            <a:picLocks noChangeAspect="1"/>
          </p:cNvPicPr>
          <p:nvPr/>
        </p:nvPicPr>
        <p:blipFill rotWithShape="1">
          <a:blip r:embed="rId3"/>
          <a:srcRect l="20526" t="13081" r="25790" b="50000"/>
          <a:stretch/>
        </p:blipFill>
        <p:spPr>
          <a:xfrm>
            <a:off x="304801" y="2030840"/>
            <a:ext cx="11582400" cy="4478244"/>
          </a:xfrm>
          <a:prstGeom prst="rect">
            <a:avLst/>
          </a:prstGeom>
        </p:spPr>
      </p:pic>
    </p:spTree>
    <p:extLst>
      <p:ext uri="{BB962C8B-B14F-4D97-AF65-F5344CB8AC3E}">
        <p14:creationId xmlns:p14="http://schemas.microsoft.com/office/powerpoint/2010/main" val="40102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3272BF-096C-4E42-A85E-786580B0DDDA}"/>
              </a:ext>
            </a:extLst>
          </p:cNvPr>
          <p:cNvPicPr>
            <a:picLocks noChangeAspect="1"/>
          </p:cNvPicPr>
          <p:nvPr/>
        </p:nvPicPr>
        <p:blipFill rotWithShape="1">
          <a:blip r:embed="rId2"/>
          <a:srcRect r="1053" b="77557"/>
          <a:stretch/>
        </p:blipFill>
        <p:spPr>
          <a:xfrm>
            <a:off x="0" y="1673"/>
            <a:ext cx="12063663" cy="1538369"/>
          </a:xfrm>
          <a:prstGeom prst="rect">
            <a:avLst/>
          </a:prstGeom>
        </p:spPr>
      </p:pic>
      <p:pic>
        <p:nvPicPr>
          <p:cNvPr id="3" name="図 2">
            <a:extLst>
              <a:ext uri="{FF2B5EF4-FFF2-40B4-BE49-F238E27FC236}">
                <a16:creationId xmlns:a16="http://schemas.microsoft.com/office/drawing/2014/main" id="{C67983C6-3D9A-4BC6-82F0-79965A25302C}"/>
              </a:ext>
            </a:extLst>
          </p:cNvPr>
          <p:cNvPicPr>
            <a:picLocks noChangeAspect="1"/>
          </p:cNvPicPr>
          <p:nvPr/>
        </p:nvPicPr>
        <p:blipFill rotWithShape="1">
          <a:blip r:embed="rId3"/>
          <a:srcRect l="27105" t="33208" r="22106" b="35198"/>
          <a:stretch/>
        </p:blipFill>
        <p:spPr>
          <a:xfrm>
            <a:off x="77925" y="1939423"/>
            <a:ext cx="12114075" cy="4236788"/>
          </a:xfrm>
          <a:prstGeom prst="rect">
            <a:avLst/>
          </a:prstGeom>
        </p:spPr>
      </p:pic>
    </p:spTree>
    <p:extLst>
      <p:ext uri="{BB962C8B-B14F-4D97-AF65-F5344CB8AC3E}">
        <p14:creationId xmlns:p14="http://schemas.microsoft.com/office/powerpoint/2010/main" val="2101919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AC86296-4D61-47A8-B241-F475480AB882}"/>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5" name="図 4">
            <a:extLst>
              <a:ext uri="{FF2B5EF4-FFF2-40B4-BE49-F238E27FC236}">
                <a16:creationId xmlns:a16="http://schemas.microsoft.com/office/drawing/2014/main" id="{F9A5414D-B237-4EFF-89FE-7ED3C85BF2DE}"/>
              </a:ext>
            </a:extLst>
          </p:cNvPr>
          <p:cNvPicPr>
            <a:picLocks noChangeAspect="1"/>
          </p:cNvPicPr>
          <p:nvPr/>
        </p:nvPicPr>
        <p:blipFill rotWithShape="1">
          <a:blip r:embed="rId3"/>
          <a:srcRect l="20000" t="42101" r="24080" b="21390"/>
          <a:stretch/>
        </p:blipFill>
        <p:spPr>
          <a:xfrm>
            <a:off x="414420" y="2245895"/>
            <a:ext cx="11363159" cy="4170947"/>
          </a:xfrm>
          <a:prstGeom prst="rect">
            <a:avLst/>
          </a:prstGeom>
        </p:spPr>
      </p:pic>
    </p:spTree>
    <p:extLst>
      <p:ext uri="{BB962C8B-B14F-4D97-AF65-F5344CB8AC3E}">
        <p14:creationId xmlns:p14="http://schemas.microsoft.com/office/powerpoint/2010/main" val="296415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CC515C5-AA5C-4DA9-A6F7-E99FFC501CD1}"/>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7A68ED0C-FD85-403D-8416-515245AFE0DF}"/>
              </a:ext>
            </a:extLst>
          </p:cNvPr>
          <p:cNvPicPr>
            <a:picLocks noChangeAspect="1"/>
          </p:cNvPicPr>
          <p:nvPr/>
        </p:nvPicPr>
        <p:blipFill rotWithShape="1">
          <a:blip r:embed="rId3"/>
          <a:srcRect l="20790" t="18698" r="25000" b="26655"/>
          <a:stretch/>
        </p:blipFill>
        <p:spPr>
          <a:xfrm>
            <a:off x="770020" y="1828800"/>
            <a:ext cx="9897979" cy="5027781"/>
          </a:xfrm>
          <a:prstGeom prst="rect">
            <a:avLst/>
          </a:prstGeom>
        </p:spPr>
      </p:pic>
    </p:spTree>
    <p:extLst>
      <p:ext uri="{BB962C8B-B14F-4D97-AF65-F5344CB8AC3E}">
        <p14:creationId xmlns:p14="http://schemas.microsoft.com/office/powerpoint/2010/main" val="594727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CC515C5-AA5C-4DA9-A6F7-E99FFC501CD1}"/>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5" name="図 4">
            <a:extLst>
              <a:ext uri="{FF2B5EF4-FFF2-40B4-BE49-F238E27FC236}">
                <a16:creationId xmlns:a16="http://schemas.microsoft.com/office/drawing/2014/main" id="{D3C03603-0E6B-4574-A60D-E6822D05AD7B}"/>
              </a:ext>
            </a:extLst>
          </p:cNvPr>
          <p:cNvPicPr>
            <a:picLocks noChangeAspect="1"/>
          </p:cNvPicPr>
          <p:nvPr/>
        </p:nvPicPr>
        <p:blipFill rotWithShape="1">
          <a:blip r:embed="rId3"/>
          <a:srcRect l="19868" t="13784" r="25527" b="60774"/>
          <a:stretch/>
        </p:blipFill>
        <p:spPr>
          <a:xfrm>
            <a:off x="708035" y="2755232"/>
            <a:ext cx="10775929" cy="2822759"/>
          </a:xfrm>
          <a:prstGeom prst="rect">
            <a:avLst/>
          </a:prstGeom>
        </p:spPr>
      </p:pic>
    </p:spTree>
    <p:extLst>
      <p:ext uri="{BB962C8B-B14F-4D97-AF65-F5344CB8AC3E}">
        <p14:creationId xmlns:p14="http://schemas.microsoft.com/office/powerpoint/2010/main" val="97433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A45E620-8275-4CCE-9D0C-C37CB5CC144D}"/>
              </a:ext>
            </a:extLst>
          </p:cNvPr>
          <p:cNvPicPr>
            <a:picLocks noChangeAspect="1"/>
          </p:cNvPicPr>
          <p:nvPr/>
        </p:nvPicPr>
        <p:blipFill rotWithShape="1">
          <a:blip r:embed="rId2"/>
          <a:srcRect l="19868" t="43974" r="26054" b="11794"/>
          <a:stretch/>
        </p:blipFill>
        <p:spPr>
          <a:xfrm>
            <a:off x="561474" y="2007722"/>
            <a:ext cx="10250905" cy="4713920"/>
          </a:xfrm>
          <a:prstGeom prst="rect">
            <a:avLst/>
          </a:prstGeom>
        </p:spPr>
      </p:pic>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3"/>
          <a:srcRect l="20920" t="16123" r="26316" b="69747"/>
          <a:stretch/>
        </p:blipFill>
        <p:spPr>
          <a:xfrm>
            <a:off x="304801" y="84872"/>
            <a:ext cx="11582400" cy="1743928"/>
          </a:xfrm>
          <a:prstGeom prst="rect">
            <a:avLst/>
          </a:prstGeom>
        </p:spPr>
      </p:pic>
    </p:spTree>
    <p:extLst>
      <p:ext uri="{BB962C8B-B14F-4D97-AF65-F5344CB8AC3E}">
        <p14:creationId xmlns:p14="http://schemas.microsoft.com/office/powerpoint/2010/main" val="3740696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5" name="図 4">
            <a:extLst>
              <a:ext uri="{FF2B5EF4-FFF2-40B4-BE49-F238E27FC236}">
                <a16:creationId xmlns:a16="http://schemas.microsoft.com/office/drawing/2014/main" id="{BB17F61B-B523-41B9-BC0F-0A2A011B85D2}"/>
              </a:ext>
            </a:extLst>
          </p:cNvPr>
          <p:cNvPicPr>
            <a:picLocks noChangeAspect="1"/>
          </p:cNvPicPr>
          <p:nvPr/>
        </p:nvPicPr>
        <p:blipFill rotWithShape="1">
          <a:blip r:embed="rId3"/>
          <a:srcRect l="20526" t="13081" r="25526" b="66090"/>
          <a:stretch/>
        </p:blipFill>
        <p:spPr>
          <a:xfrm>
            <a:off x="433137" y="2979822"/>
            <a:ext cx="10660345" cy="2314074"/>
          </a:xfrm>
          <a:prstGeom prst="rect">
            <a:avLst/>
          </a:prstGeom>
        </p:spPr>
      </p:pic>
    </p:spTree>
    <p:extLst>
      <p:ext uri="{BB962C8B-B14F-4D97-AF65-F5344CB8AC3E}">
        <p14:creationId xmlns:p14="http://schemas.microsoft.com/office/powerpoint/2010/main" val="3623435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6" name="図 5">
            <a:extLst>
              <a:ext uri="{FF2B5EF4-FFF2-40B4-BE49-F238E27FC236}">
                <a16:creationId xmlns:a16="http://schemas.microsoft.com/office/drawing/2014/main" id="{3298E83A-565A-45C2-82BA-A4EF84FCE8C3}"/>
              </a:ext>
            </a:extLst>
          </p:cNvPr>
          <p:cNvPicPr>
            <a:picLocks noChangeAspect="1"/>
          </p:cNvPicPr>
          <p:nvPr/>
        </p:nvPicPr>
        <p:blipFill rotWithShape="1">
          <a:blip r:embed="rId3"/>
          <a:srcRect l="21052" t="37654" r="25131" b="34730"/>
          <a:stretch/>
        </p:blipFill>
        <p:spPr>
          <a:xfrm>
            <a:off x="154498" y="2518610"/>
            <a:ext cx="11883004" cy="3428349"/>
          </a:xfrm>
          <a:prstGeom prst="rect">
            <a:avLst/>
          </a:prstGeom>
        </p:spPr>
      </p:pic>
    </p:spTree>
    <p:extLst>
      <p:ext uri="{BB962C8B-B14F-4D97-AF65-F5344CB8AC3E}">
        <p14:creationId xmlns:p14="http://schemas.microsoft.com/office/powerpoint/2010/main" val="721264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6" name="図 5">
            <a:extLst>
              <a:ext uri="{FF2B5EF4-FFF2-40B4-BE49-F238E27FC236}">
                <a16:creationId xmlns:a16="http://schemas.microsoft.com/office/drawing/2014/main" id="{3298E83A-565A-45C2-82BA-A4EF84FCE8C3}"/>
              </a:ext>
            </a:extLst>
          </p:cNvPr>
          <p:cNvPicPr>
            <a:picLocks noChangeAspect="1"/>
          </p:cNvPicPr>
          <p:nvPr/>
        </p:nvPicPr>
        <p:blipFill rotWithShape="1">
          <a:blip r:embed="rId3"/>
          <a:srcRect l="20526" t="71355" r="26052" b="8752"/>
          <a:stretch/>
        </p:blipFill>
        <p:spPr>
          <a:xfrm>
            <a:off x="465222" y="3429000"/>
            <a:ext cx="10705176" cy="2241233"/>
          </a:xfrm>
          <a:prstGeom prst="rect">
            <a:avLst/>
          </a:prstGeom>
        </p:spPr>
      </p:pic>
    </p:spTree>
    <p:extLst>
      <p:ext uri="{BB962C8B-B14F-4D97-AF65-F5344CB8AC3E}">
        <p14:creationId xmlns:p14="http://schemas.microsoft.com/office/powerpoint/2010/main" val="2532670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DEBF0E85-6D4E-43A5-8D8F-25A53B11CAF1}"/>
              </a:ext>
            </a:extLst>
          </p:cNvPr>
          <p:cNvPicPr>
            <a:picLocks noChangeAspect="1"/>
          </p:cNvPicPr>
          <p:nvPr/>
        </p:nvPicPr>
        <p:blipFill rotWithShape="1">
          <a:blip r:embed="rId3"/>
          <a:srcRect l="21052" t="19167" r="24737" b="32857"/>
          <a:stretch/>
        </p:blipFill>
        <p:spPr>
          <a:xfrm>
            <a:off x="978569" y="1816236"/>
            <a:ext cx="9962147" cy="4956892"/>
          </a:xfrm>
          <a:prstGeom prst="rect">
            <a:avLst/>
          </a:prstGeom>
        </p:spPr>
      </p:pic>
    </p:spTree>
    <p:extLst>
      <p:ext uri="{BB962C8B-B14F-4D97-AF65-F5344CB8AC3E}">
        <p14:creationId xmlns:p14="http://schemas.microsoft.com/office/powerpoint/2010/main" val="3236640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750C1713-1429-4721-9514-ED29D8C8EFEB}"/>
              </a:ext>
            </a:extLst>
          </p:cNvPr>
          <p:cNvPicPr>
            <a:picLocks noChangeAspect="1"/>
          </p:cNvPicPr>
          <p:nvPr/>
        </p:nvPicPr>
        <p:blipFill rotWithShape="1">
          <a:blip r:embed="rId3"/>
          <a:srcRect l="21052" t="14252" r="24868" b="46899"/>
          <a:stretch/>
        </p:blipFill>
        <p:spPr>
          <a:xfrm>
            <a:off x="657725" y="2090508"/>
            <a:ext cx="11069053" cy="4470713"/>
          </a:xfrm>
          <a:prstGeom prst="rect">
            <a:avLst/>
          </a:prstGeom>
        </p:spPr>
      </p:pic>
    </p:spTree>
    <p:extLst>
      <p:ext uri="{BB962C8B-B14F-4D97-AF65-F5344CB8AC3E}">
        <p14:creationId xmlns:p14="http://schemas.microsoft.com/office/powerpoint/2010/main" val="1092694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1187B011-A37A-4D8C-97DF-E85F9C26B090}"/>
              </a:ext>
            </a:extLst>
          </p:cNvPr>
          <p:cNvPicPr>
            <a:picLocks noChangeAspect="1"/>
          </p:cNvPicPr>
          <p:nvPr/>
        </p:nvPicPr>
        <p:blipFill rotWithShape="1">
          <a:blip r:embed="rId3"/>
          <a:srcRect l="20132" t="55675" r="24606" b="9688"/>
          <a:stretch/>
        </p:blipFill>
        <p:spPr>
          <a:xfrm>
            <a:off x="496437" y="2177064"/>
            <a:ext cx="11199125" cy="3946359"/>
          </a:xfrm>
          <a:prstGeom prst="rect">
            <a:avLst/>
          </a:prstGeom>
        </p:spPr>
      </p:pic>
    </p:spTree>
    <p:extLst>
      <p:ext uri="{BB962C8B-B14F-4D97-AF65-F5344CB8AC3E}">
        <p14:creationId xmlns:p14="http://schemas.microsoft.com/office/powerpoint/2010/main" val="269591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3272BF-096C-4E42-A85E-786580B0DDDA}"/>
              </a:ext>
            </a:extLst>
          </p:cNvPr>
          <p:cNvPicPr>
            <a:picLocks noChangeAspect="1"/>
          </p:cNvPicPr>
          <p:nvPr/>
        </p:nvPicPr>
        <p:blipFill rotWithShape="1">
          <a:blip r:embed="rId2"/>
          <a:srcRect r="1053" b="77557"/>
          <a:stretch/>
        </p:blipFill>
        <p:spPr>
          <a:xfrm>
            <a:off x="0" y="1673"/>
            <a:ext cx="12063663" cy="1538369"/>
          </a:xfrm>
          <a:prstGeom prst="rect">
            <a:avLst/>
          </a:prstGeom>
        </p:spPr>
      </p:pic>
      <p:pic>
        <p:nvPicPr>
          <p:cNvPr id="5" name="図 4">
            <a:extLst>
              <a:ext uri="{FF2B5EF4-FFF2-40B4-BE49-F238E27FC236}">
                <a16:creationId xmlns:a16="http://schemas.microsoft.com/office/drawing/2014/main" id="{F09CE43F-D968-4CF9-8496-863150A1A330}"/>
              </a:ext>
            </a:extLst>
          </p:cNvPr>
          <p:cNvPicPr>
            <a:picLocks noChangeAspect="1"/>
          </p:cNvPicPr>
          <p:nvPr/>
        </p:nvPicPr>
        <p:blipFill rotWithShape="1">
          <a:blip r:embed="rId3"/>
          <a:srcRect l="25527" t="28528" r="21842" b="21858"/>
          <a:stretch/>
        </p:blipFill>
        <p:spPr>
          <a:xfrm>
            <a:off x="1102894" y="1499468"/>
            <a:ext cx="9986211" cy="5292690"/>
          </a:xfrm>
          <a:prstGeom prst="rect">
            <a:avLst/>
          </a:prstGeom>
        </p:spPr>
      </p:pic>
    </p:spTree>
    <p:extLst>
      <p:ext uri="{BB962C8B-B14F-4D97-AF65-F5344CB8AC3E}">
        <p14:creationId xmlns:p14="http://schemas.microsoft.com/office/powerpoint/2010/main" val="106002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5" name="図 4">
            <a:extLst>
              <a:ext uri="{FF2B5EF4-FFF2-40B4-BE49-F238E27FC236}">
                <a16:creationId xmlns:a16="http://schemas.microsoft.com/office/drawing/2014/main" id="{584C2CA4-7275-4755-8A44-6D4A9E18CF42}"/>
              </a:ext>
            </a:extLst>
          </p:cNvPr>
          <p:cNvPicPr>
            <a:picLocks noChangeAspect="1"/>
          </p:cNvPicPr>
          <p:nvPr/>
        </p:nvPicPr>
        <p:blipFill rotWithShape="1">
          <a:blip r:embed="rId3"/>
          <a:srcRect l="20526" t="14954" r="24737" b="37070"/>
          <a:stretch/>
        </p:blipFill>
        <p:spPr>
          <a:xfrm>
            <a:off x="914400" y="1828800"/>
            <a:ext cx="9817768" cy="4838082"/>
          </a:xfrm>
          <a:prstGeom prst="rect">
            <a:avLst/>
          </a:prstGeom>
        </p:spPr>
      </p:pic>
    </p:spTree>
    <p:extLst>
      <p:ext uri="{BB962C8B-B14F-4D97-AF65-F5344CB8AC3E}">
        <p14:creationId xmlns:p14="http://schemas.microsoft.com/office/powerpoint/2010/main" val="2852404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5" name="図 4">
            <a:extLst>
              <a:ext uri="{FF2B5EF4-FFF2-40B4-BE49-F238E27FC236}">
                <a16:creationId xmlns:a16="http://schemas.microsoft.com/office/drawing/2014/main" id="{0DC71B8E-3C1B-44D7-A4D3-A42C75A8D4FA}"/>
              </a:ext>
            </a:extLst>
          </p:cNvPr>
          <p:cNvPicPr>
            <a:picLocks noChangeAspect="1"/>
          </p:cNvPicPr>
          <p:nvPr/>
        </p:nvPicPr>
        <p:blipFill rotWithShape="1">
          <a:blip r:embed="rId3"/>
          <a:srcRect l="20132" t="19868" r="23685" b="41049"/>
          <a:stretch/>
        </p:blipFill>
        <p:spPr>
          <a:xfrm>
            <a:off x="497305" y="2090583"/>
            <a:ext cx="11389896" cy="4454597"/>
          </a:xfrm>
          <a:prstGeom prst="rect">
            <a:avLst/>
          </a:prstGeom>
        </p:spPr>
      </p:pic>
    </p:spTree>
    <p:extLst>
      <p:ext uri="{BB962C8B-B14F-4D97-AF65-F5344CB8AC3E}">
        <p14:creationId xmlns:p14="http://schemas.microsoft.com/office/powerpoint/2010/main" val="1073854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3B26D257-967A-4AE3-A2D2-5E0517879663}"/>
              </a:ext>
            </a:extLst>
          </p:cNvPr>
          <p:cNvPicPr>
            <a:picLocks noChangeAspect="1"/>
          </p:cNvPicPr>
          <p:nvPr/>
        </p:nvPicPr>
        <p:blipFill rotWithShape="1">
          <a:blip r:embed="rId3"/>
          <a:srcRect l="20526" t="58718" r="25789" b="9220"/>
          <a:stretch/>
        </p:blipFill>
        <p:spPr>
          <a:xfrm>
            <a:off x="497306" y="2597427"/>
            <a:ext cx="11197388" cy="3759910"/>
          </a:xfrm>
          <a:prstGeom prst="rect">
            <a:avLst/>
          </a:prstGeom>
        </p:spPr>
      </p:pic>
    </p:spTree>
    <p:extLst>
      <p:ext uri="{BB962C8B-B14F-4D97-AF65-F5344CB8AC3E}">
        <p14:creationId xmlns:p14="http://schemas.microsoft.com/office/powerpoint/2010/main" val="624782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18065BD2-C732-4141-9798-63DD0CE699F5}"/>
              </a:ext>
            </a:extLst>
          </p:cNvPr>
          <p:cNvPicPr>
            <a:picLocks noChangeAspect="1"/>
          </p:cNvPicPr>
          <p:nvPr/>
        </p:nvPicPr>
        <p:blipFill rotWithShape="1">
          <a:blip r:embed="rId3"/>
          <a:srcRect l="20000" t="31102" r="24737" b="16475"/>
          <a:stretch/>
        </p:blipFill>
        <p:spPr>
          <a:xfrm>
            <a:off x="1155030" y="1810768"/>
            <a:ext cx="9304423" cy="4962360"/>
          </a:xfrm>
          <a:prstGeom prst="rect">
            <a:avLst/>
          </a:prstGeom>
        </p:spPr>
      </p:pic>
    </p:spTree>
    <p:extLst>
      <p:ext uri="{BB962C8B-B14F-4D97-AF65-F5344CB8AC3E}">
        <p14:creationId xmlns:p14="http://schemas.microsoft.com/office/powerpoint/2010/main" val="2145647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D0CD1AAE-5A4F-4260-942B-E81C48DC4134}"/>
              </a:ext>
            </a:extLst>
          </p:cNvPr>
          <p:cNvPicPr>
            <a:picLocks noChangeAspect="1"/>
          </p:cNvPicPr>
          <p:nvPr/>
        </p:nvPicPr>
        <p:blipFill rotWithShape="1">
          <a:blip r:embed="rId3"/>
          <a:srcRect l="21316" t="26655" r="25263" b="45963"/>
          <a:stretch/>
        </p:blipFill>
        <p:spPr>
          <a:xfrm>
            <a:off x="501417" y="2422358"/>
            <a:ext cx="11189166" cy="3224463"/>
          </a:xfrm>
          <a:prstGeom prst="rect">
            <a:avLst/>
          </a:prstGeom>
        </p:spPr>
      </p:pic>
    </p:spTree>
    <p:extLst>
      <p:ext uri="{BB962C8B-B14F-4D97-AF65-F5344CB8AC3E}">
        <p14:creationId xmlns:p14="http://schemas.microsoft.com/office/powerpoint/2010/main" val="447445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5" name="図 4">
            <a:extLst>
              <a:ext uri="{FF2B5EF4-FFF2-40B4-BE49-F238E27FC236}">
                <a16:creationId xmlns:a16="http://schemas.microsoft.com/office/drawing/2014/main" id="{FA28683A-37A0-443A-80FD-9E2A945F990A}"/>
              </a:ext>
            </a:extLst>
          </p:cNvPr>
          <p:cNvPicPr>
            <a:picLocks noChangeAspect="1"/>
          </p:cNvPicPr>
          <p:nvPr/>
        </p:nvPicPr>
        <p:blipFill rotWithShape="1">
          <a:blip r:embed="rId3"/>
          <a:srcRect l="20790" t="24081" r="25658" b="50000"/>
          <a:stretch/>
        </p:blipFill>
        <p:spPr>
          <a:xfrm>
            <a:off x="613580" y="2470484"/>
            <a:ext cx="11289663" cy="3072064"/>
          </a:xfrm>
          <a:prstGeom prst="rect">
            <a:avLst/>
          </a:prstGeom>
        </p:spPr>
      </p:pic>
    </p:spTree>
    <p:extLst>
      <p:ext uri="{BB962C8B-B14F-4D97-AF65-F5344CB8AC3E}">
        <p14:creationId xmlns:p14="http://schemas.microsoft.com/office/powerpoint/2010/main" val="3067910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90B2B2BD-5416-4843-9DF3-481498A0F3D7}"/>
              </a:ext>
            </a:extLst>
          </p:cNvPr>
          <p:cNvPicPr>
            <a:picLocks noChangeAspect="1"/>
          </p:cNvPicPr>
          <p:nvPr/>
        </p:nvPicPr>
        <p:blipFill rotWithShape="1">
          <a:blip r:embed="rId3"/>
          <a:srcRect l="21052" t="50000" r="25790" b="7582"/>
          <a:stretch/>
        </p:blipFill>
        <p:spPr>
          <a:xfrm>
            <a:off x="1163052" y="1974578"/>
            <a:ext cx="9865896" cy="4426222"/>
          </a:xfrm>
          <a:prstGeom prst="rect">
            <a:avLst/>
          </a:prstGeom>
        </p:spPr>
      </p:pic>
    </p:spTree>
    <p:extLst>
      <p:ext uri="{BB962C8B-B14F-4D97-AF65-F5344CB8AC3E}">
        <p14:creationId xmlns:p14="http://schemas.microsoft.com/office/powerpoint/2010/main" val="4095346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C8A94F-E614-45F1-9A3D-9C0958CA0B2B}"/>
              </a:ext>
            </a:extLst>
          </p:cNvPr>
          <p:cNvPicPr>
            <a:picLocks noChangeAspect="1"/>
          </p:cNvPicPr>
          <p:nvPr/>
        </p:nvPicPr>
        <p:blipFill rotWithShape="1">
          <a:blip r:embed="rId2"/>
          <a:srcRect l="20920" t="16123" r="26316" b="69747"/>
          <a:stretch/>
        </p:blipFill>
        <p:spPr>
          <a:xfrm>
            <a:off x="304801" y="84872"/>
            <a:ext cx="11582400" cy="1743928"/>
          </a:xfrm>
          <a:prstGeom prst="rect">
            <a:avLst/>
          </a:prstGeom>
        </p:spPr>
      </p:pic>
      <p:pic>
        <p:nvPicPr>
          <p:cNvPr id="4" name="図 3">
            <a:extLst>
              <a:ext uri="{FF2B5EF4-FFF2-40B4-BE49-F238E27FC236}">
                <a16:creationId xmlns:a16="http://schemas.microsoft.com/office/drawing/2014/main" id="{F3312FD5-6D14-4BA1-8323-2A510D7C603E}"/>
              </a:ext>
            </a:extLst>
          </p:cNvPr>
          <p:cNvPicPr>
            <a:picLocks noChangeAspect="1"/>
          </p:cNvPicPr>
          <p:nvPr/>
        </p:nvPicPr>
        <p:blipFill rotWithShape="1">
          <a:blip r:embed="rId3"/>
          <a:srcRect l="20132" t="50000" r="25395" b="26655"/>
          <a:stretch/>
        </p:blipFill>
        <p:spPr>
          <a:xfrm>
            <a:off x="304801" y="2947737"/>
            <a:ext cx="11302075" cy="2723148"/>
          </a:xfrm>
          <a:prstGeom prst="rect">
            <a:avLst/>
          </a:prstGeom>
        </p:spPr>
      </p:pic>
    </p:spTree>
    <p:extLst>
      <p:ext uri="{BB962C8B-B14F-4D97-AF65-F5344CB8AC3E}">
        <p14:creationId xmlns:p14="http://schemas.microsoft.com/office/powerpoint/2010/main" val="3950640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5D39281-2D4C-4F7A-BD5F-45C105C9D0CA}"/>
              </a:ext>
            </a:extLst>
          </p:cNvPr>
          <p:cNvPicPr>
            <a:picLocks noChangeAspect="1"/>
          </p:cNvPicPr>
          <p:nvPr/>
        </p:nvPicPr>
        <p:blipFill rotWithShape="1">
          <a:blip r:embed="rId2"/>
          <a:srcRect l="60526" t="33442" r="23816" b="20922"/>
          <a:stretch/>
        </p:blipFill>
        <p:spPr>
          <a:xfrm rot="5400000">
            <a:off x="8139191" y="39265"/>
            <a:ext cx="2655815" cy="4351965"/>
          </a:xfrm>
          <a:prstGeom prst="rect">
            <a:avLst/>
          </a:prstGeom>
        </p:spPr>
      </p:pic>
      <p:pic>
        <p:nvPicPr>
          <p:cNvPr id="11" name="図 10">
            <a:extLst>
              <a:ext uri="{FF2B5EF4-FFF2-40B4-BE49-F238E27FC236}">
                <a16:creationId xmlns:a16="http://schemas.microsoft.com/office/drawing/2014/main" id="{73DF5ED1-4E4D-47C8-B036-FBE287F21835}"/>
              </a:ext>
            </a:extLst>
          </p:cNvPr>
          <p:cNvPicPr>
            <a:picLocks noChangeAspect="1"/>
          </p:cNvPicPr>
          <p:nvPr/>
        </p:nvPicPr>
        <p:blipFill rotWithShape="1">
          <a:blip r:embed="rId3"/>
          <a:srcRect l="27105" t="27332" r="47068" b="34754"/>
          <a:stretch/>
        </p:blipFill>
        <p:spPr>
          <a:xfrm>
            <a:off x="332299" y="753978"/>
            <a:ext cx="5133474" cy="4236799"/>
          </a:xfrm>
          <a:prstGeom prst="rect">
            <a:avLst/>
          </a:prstGeom>
        </p:spPr>
      </p:pic>
      <p:pic>
        <p:nvPicPr>
          <p:cNvPr id="13" name="図 12">
            <a:extLst>
              <a:ext uri="{FF2B5EF4-FFF2-40B4-BE49-F238E27FC236}">
                <a16:creationId xmlns:a16="http://schemas.microsoft.com/office/drawing/2014/main" id="{E1DCD19B-04A5-491E-9069-E10BE84BAC79}"/>
              </a:ext>
            </a:extLst>
          </p:cNvPr>
          <p:cNvPicPr>
            <a:picLocks noChangeAspect="1"/>
          </p:cNvPicPr>
          <p:nvPr/>
        </p:nvPicPr>
        <p:blipFill rotWithShape="1">
          <a:blip r:embed="rId4"/>
          <a:srcRect l="52932" t="23613" r="21185" b="60707"/>
          <a:stretch/>
        </p:blipFill>
        <p:spPr>
          <a:xfrm>
            <a:off x="203965" y="4862440"/>
            <a:ext cx="5133474" cy="1748437"/>
          </a:xfrm>
          <a:prstGeom prst="rect">
            <a:avLst/>
          </a:prstGeom>
        </p:spPr>
      </p:pic>
      <p:cxnSp>
        <p:nvCxnSpPr>
          <p:cNvPr id="15" name="直線コネクタ 14">
            <a:extLst>
              <a:ext uri="{FF2B5EF4-FFF2-40B4-BE49-F238E27FC236}">
                <a16:creationId xmlns:a16="http://schemas.microsoft.com/office/drawing/2014/main" id="{C4FCAAF2-9707-434D-91C5-4EE8D31600CF}"/>
              </a:ext>
            </a:extLst>
          </p:cNvPr>
          <p:cNvCxnSpPr/>
          <p:nvPr/>
        </p:nvCxnSpPr>
        <p:spPr>
          <a:xfrm>
            <a:off x="4283242" y="1010654"/>
            <a:ext cx="8983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3DB4F09-A7D5-47E7-AD17-1510CB0B8C25}"/>
              </a:ext>
            </a:extLst>
          </p:cNvPr>
          <p:cNvCxnSpPr>
            <a:cxnSpLocks/>
          </p:cNvCxnSpPr>
          <p:nvPr/>
        </p:nvCxnSpPr>
        <p:spPr>
          <a:xfrm>
            <a:off x="521369" y="1355559"/>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6183C7C-9572-4C21-9E25-9501AF033B90}"/>
              </a:ext>
            </a:extLst>
          </p:cNvPr>
          <p:cNvCxnSpPr>
            <a:cxnSpLocks/>
          </p:cNvCxnSpPr>
          <p:nvPr/>
        </p:nvCxnSpPr>
        <p:spPr>
          <a:xfrm>
            <a:off x="1636296" y="6160169"/>
            <a:ext cx="1925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A27954C6-D610-4EB6-8A15-F9038288DB02}"/>
              </a:ext>
            </a:extLst>
          </p:cNvPr>
          <p:cNvPicPr>
            <a:picLocks noChangeAspect="1"/>
          </p:cNvPicPr>
          <p:nvPr/>
        </p:nvPicPr>
        <p:blipFill rotWithShape="1">
          <a:blip r:embed="rId2"/>
          <a:srcRect l="72511" t="51006" r="25952" b="40730"/>
          <a:stretch/>
        </p:blipFill>
        <p:spPr>
          <a:xfrm rot="5400000">
            <a:off x="6525242" y="1676202"/>
            <a:ext cx="299911" cy="906375"/>
          </a:xfrm>
          <a:prstGeom prst="rect">
            <a:avLst/>
          </a:prstGeom>
        </p:spPr>
      </p:pic>
      <p:sp>
        <p:nvSpPr>
          <p:cNvPr id="27" name="四角形: 角を丸くする 26">
            <a:extLst>
              <a:ext uri="{FF2B5EF4-FFF2-40B4-BE49-F238E27FC236}">
                <a16:creationId xmlns:a16="http://schemas.microsoft.com/office/drawing/2014/main" id="{1A31FADC-99E9-4B70-BAF7-2F3935332171}"/>
              </a:ext>
            </a:extLst>
          </p:cNvPr>
          <p:cNvSpPr/>
          <p:nvPr/>
        </p:nvSpPr>
        <p:spPr>
          <a:xfrm>
            <a:off x="8955966" y="3173760"/>
            <a:ext cx="733466" cy="422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0E675721-ED7D-4418-8320-CB2446A2FB2B}"/>
              </a:ext>
            </a:extLst>
          </p:cNvPr>
          <p:cNvSpPr txBox="1"/>
          <p:nvPr/>
        </p:nvSpPr>
        <p:spPr>
          <a:xfrm>
            <a:off x="1792327" y="198288"/>
            <a:ext cx="9281110" cy="369332"/>
          </a:xfrm>
          <a:prstGeom prst="rect">
            <a:avLst/>
          </a:prstGeom>
          <a:noFill/>
        </p:spPr>
        <p:txBody>
          <a:bodyPr wrap="square">
            <a:spAutoFit/>
          </a:bodyPr>
          <a:lstStyle/>
          <a:p>
            <a:r>
              <a:rPr kumimoji="1" lang="en-US" altLang="ja-JP" b="1" dirty="0"/>
              <a:t>JPA1976-65705  (Priority Patent 7506795 Netherland, filed on June 9, 1975 ) </a:t>
            </a:r>
            <a:endParaRPr kumimoji="1" lang="ja-JP" altLang="en-US" b="1" dirty="0"/>
          </a:p>
        </p:txBody>
      </p:sp>
      <p:cxnSp>
        <p:nvCxnSpPr>
          <p:cNvPr id="17" name="直線コネクタ 16">
            <a:extLst>
              <a:ext uri="{FF2B5EF4-FFF2-40B4-BE49-F238E27FC236}">
                <a16:creationId xmlns:a16="http://schemas.microsoft.com/office/drawing/2014/main" id="{B88A511D-5777-4D33-9CEF-7866D5D3E2C1}"/>
              </a:ext>
            </a:extLst>
          </p:cNvPr>
          <p:cNvCxnSpPr/>
          <p:nvPr/>
        </p:nvCxnSpPr>
        <p:spPr>
          <a:xfrm>
            <a:off x="6607046" y="3731716"/>
            <a:ext cx="866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B2D2A39-CF16-4576-AA0F-988241440918}"/>
              </a:ext>
            </a:extLst>
          </p:cNvPr>
          <p:cNvCxnSpPr>
            <a:cxnSpLocks/>
          </p:cNvCxnSpPr>
          <p:nvPr/>
        </p:nvCxnSpPr>
        <p:spPr>
          <a:xfrm>
            <a:off x="7040182" y="2761169"/>
            <a:ext cx="0" cy="36174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二等辺三角形 19">
            <a:extLst>
              <a:ext uri="{FF2B5EF4-FFF2-40B4-BE49-F238E27FC236}">
                <a16:creationId xmlns:a16="http://schemas.microsoft.com/office/drawing/2014/main" id="{66E6CD47-77A0-458E-A2A5-D20C9C20F78D}"/>
              </a:ext>
            </a:extLst>
          </p:cNvPr>
          <p:cNvSpPr/>
          <p:nvPr/>
        </p:nvSpPr>
        <p:spPr>
          <a:xfrm rot="10800000">
            <a:off x="6815593" y="3282536"/>
            <a:ext cx="449179" cy="41709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3488D650-B048-4AE3-B6A6-5E8EF67B31ED}"/>
              </a:ext>
            </a:extLst>
          </p:cNvPr>
          <p:cNvCxnSpPr>
            <a:cxnSpLocks/>
          </p:cNvCxnSpPr>
          <p:nvPr/>
        </p:nvCxnSpPr>
        <p:spPr>
          <a:xfrm>
            <a:off x="5780878" y="2769189"/>
            <a:ext cx="12593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二等辺三角形 27">
            <a:extLst>
              <a:ext uri="{FF2B5EF4-FFF2-40B4-BE49-F238E27FC236}">
                <a16:creationId xmlns:a16="http://schemas.microsoft.com/office/drawing/2014/main" id="{CD80CD69-A077-4B03-B051-35A5E2FB255A}"/>
              </a:ext>
            </a:extLst>
          </p:cNvPr>
          <p:cNvSpPr/>
          <p:nvPr/>
        </p:nvSpPr>
        <p:spPr>
          <a:xfrm>
            <a:off x="6815593" y="4662157"/>
            <a:ext cx="449179" cy="41709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528A7F3B-76FB-405C-8B53-977DD8F3E923}"/>
              </a:ext>
            </a:extLst>
          </p:cNvPr>
          <p:cNvCxnSpPr/>
          <p:nvPr/>
        </p:nvCxnSpPr>
        <p:spPr>
          <a:xfrm>
            <a:off x="6607046" y="4662157"/>
            <a:ext cx="866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4C75F48-EC49-4C79-86B3-57F87DD562E4}"/>
              </a:ext>
            </a:extLst>
          </p:cNvPr>
          <p:cNvCxnSpPr>
            <a:cxnSpLocks/>
          </p:cNvCxnSpPr>
          <p:nvPr/>
        </p:nvCxnSpPr>
        <p:spPr>
          <a:xfrm>
            <a:off x="5780878" y="2769189"/>
            <a:ext cx="0" cy="2983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4481755-024B-4DDE-A812-7E9146715122}"/>
              </a:ext>
            </a:extLst>
          </p:cNvPr>
          <p:cNvCxnSpPr>
            <a:cxnSpLocks/>
          </p:cNvCxnSpPr>
          <p:nvPr/>
        </p:nvCxnSpPr>
        <p:spPr>
          <a:xfrm flipH="1">
            <a:off x="5764855" y="5742990"/>
            <a:ext cx="1259286" cy="100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E143F92-4354-4C4E-AA81-2C41D6EED74E}"/>
              </a:ext>
            </a:extLst>
          </p:cNvPr>
          <p:cNvCxnSpPr>
            <a:cxnSpLocks/>
          </p:cNvCxnSpPr>
          <p:nvPr/>
        </p:nvCxnSpPr>
        <p:spPr>
          <a:xfrm flipH="1">
            <a:off x="6574962" y="6378663"/>
            <a:ext cx="8983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3AF848B-C0EB-4068-99C3-EE88E202000B}"/>
              </a:ext>
            </a:extLst>
          </p:cNvPr>
          <p:cNvCxnSpPr>
            <a:cxnSpLocks/>
          </p:cNvCxnSpPr>
          <p:nvPr/>
        </p:nvCxnSpPr>
        <p:spPr>
          <a:xfrm flipH="1">
            <a:off x="6815592" y="6579189"/>
            <a:ext cx="449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9AE17A55-BC0C-4CF0-AFBB-3985B0633491}"/>
              </a:ext>
            </a:extLst>
          </p:cNvPr>
          <p:cNvSpPr/>
          <p:nvPr/>
        </p:nvSpPr>
        <p:spPr>
          <a:xfrm>
            <a:off x="6935893" y="5648746"/>
            <a:ext cx="208541" cy="188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1302913E-3107-4012-9A72-9D6FC75F7E2E}"/>
              </a:ext>
            </a:extLst>
          </p:cNvPr>
          <p:cNvCxnSpPr>
            <a:cxnSpLocks/>
          </p:cNvCxnSpPr>
          <p:nvPr/>
        </p:nvCxnSpPr>
        <p:spPr>
          <a:xfrm>
            <a:off x="7072240" y="4293190"/>
            <a:ext cx="4251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4914AFBE-E580-4641-BE0D-9F0B43736E83}"/>
              </a:ext>
            </a:extLst>
          </p:cNvPr>
          <p:cNvSpPr/>
          <p:nvPr/>
        </p:nvSpPr>
        <p:spPr>
          <a:xfrm>
            <a:off x="6919870" y="4182141"/>
            <a:ext cx="208541" cy="188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A22DA209-F8EC-4C7C-9962-E885835E9F17}"/>
              </a:ext>
            </a:extLst>
          </p:cNvPr>
          <p:cNvCxnSpPr>
            <a:cxnSpLocks/>
          </p:cNvCxnSpPr>
          <p:nvPr/>
        </p:nvCxnSpPr>
        <p:spPr>
          <a:xfrm>
            <a:off x="8804808" y="4285169"/>
            <a:ext cx="0" cy="7940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D4A53CFF-ACC5-4F33-9182-7FD3CC19F16A}"/>
              </a:ext>
            </a:extLst>
          </p:cNvPr>
          <p:cNvCxnSpPr>
            <a:cxnSpLocks/>
          </p:cNvCxnSpPr>
          <p:nvPr/>
        </p:nvCxnSpPr>
        <p:spPr>
          <a:xfrm>
            <a:off x="8419797" y="5079252"/>
            <a:ext cx="7299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B2C29E6-C180-4A86-8248-3D99F0301D87}"/>
              </a:ext>
            </a:extLst>
          </p:cNvPr>
          <p:cNvCxnSpPr>
            <a:cxnSpLocks/>
          </p:cNvCxnSpPr>
          <p:nvPr/>
        </p:nvCxnSpPr>
        <p:spPr>
          <a:xfrm>
            <a:off x="8439853" y="5211599"/>
            <a:ext cx="7299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DB08F6B-D724-4AA2-8A5D-0897A12FF0DC}"/>
              </a:ext>
            </a:extLst>
          </p:cNvPr>
          <p:cNvCxnSpPr>
            <a:cxnSpLocks/>
          </p:cNvCxnSpPr>
          <p:nvPr/>
        </p:nvCxnSpPr>
        <p:spPr>
          <a:xfrm>
            <a:off x="8804807" y="5251704"/>
            <a:ext cx="0" cy="7940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FF4E2B1-384B-4DB8-9E4D-D398D8D54C4C}"/>
              </a:ext>
            </a:extLst>
          </p:cNvPr>
          <p:cNvCxnSpPr>
            <a:cxnSpLocks/>
          </p:cNvCxnSpPr>
          <p:nvPr/>
        </p:nvCxnSpPr>
        <p:spPr>
          <a:xfrm flipH="1">
            <a:off x="8335572" y="6037765"/>
            <a:ext cx="8983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939A2F0-B3D8-41F9-960F-88D3265010AE}"/>
              </a:ext>
            </a:extLst>
          </p:cNvPr>
          <p:cNvCxnSpPr>
            <a:cxnSpLocks/>
          </p:cNvCxnSpPr>
          <p:nvPr/>
        </p:nvCxnSpPr>
        <p:spPr>
          <a:xfrm flipH="1">
            <a:off x="8580217" y="6186157"/>
            <a:ext cx="449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楕円 43">
            <a:extLst>
              <a:ext uri="{FF2B5EF4-FFF2-40B4-BE49-F238E27FC236}">
                <a16:creationId xmlns:a16="http://schemas.microsoft.com/office/drawing/2014/main" id="{DE2E4E44-63AA-4498-9533-EB00D7BD1341}"/>
              </a:ext>
            </a:extLst>
          </p:cNvPr>
          <p:cNvSpPr/>
          <p:nvPr/>
        </p:nvSpPr>
        <p:spPr>
          <a:xfrm>
            <a:off x="8700536" y="4176892"/>
            <a:ext cx="208541" cy="188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24D7A2D1-AADA-4BA4-808B-F376B305FF5E}"/>
              </a:ext>
            </a:extLst>
          </p:cNvPr>
          <p:cNvCxnSpPr>
            <a:cxnSpLocks/>
          </p:cNvCxnSpPr>
          <p:nvPr/>
        </p:nvCxnSpPr>
        <p:spPr>
          <a:xfrm>
            <a:off x="9470569" y="4124754"/>
            <a:ext cx="7299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2572536-5AB4-4A49-8D05-FE36EAB67B28}"/>
              </a:ext>
            </a:extLst>
          </p:cNvPr>
          <p:cNvCxnSpPr>
            <a:cxnSpLocks/>
          </p:cNvCxnSpPr>
          <p:nvPr/>
        </p:nvCxnSpPr>
        <p:spPr>
          <a:xfrm>
            <a:off x="10328821" y="4124754"/>
            <a:ext cx="7299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89FB47A-7954-4428-9D9B-966B904DA226}"/>
              </a:ext>
            </a:extLst>
          </p:cNvPr>
          <p:cNvCxnSpPr>
            <a:cxnSpLocks/>
          </p:cNvCxnSpPr>
          <p:nvPr/>
        </p:nvCxnSpPr>
        <p:spPr>
          <a:xfrm flipH="1">
            <a:off x="9827495" y="3491083"/>
            <a:ext cx="8028" cy="6055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52661382-421B-483B-9B7A-B4D74F18F42F}"/>
              </a:ext>
            </a:extLst>
          </p:cNvPr>
          <p:cNvCxnSpPr>
            <a:cxnSpLocks/>
          </p:cNvCxnSpPr>
          <p:nvPr/>
        </p:nvCxnSpPr>
        <p:spPr>
          <a:xfrm flipH="1">
            <a:off x="10685747" y="3515154"/>
            <a:ext cx="8028" cy="6055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楕円 48">
            <a:extLst>
              <a:ext uri="{FF2B5EF4-FFF2-40B4-BE49-F238E27FC236}">
                <a16:creationId xmlns:a16="http://schemas.microsoft.com/office/drawing/2014/main" id="{50290BE8-CF38-451E-9217-9CA04D2F0430}"/>
              </a:ext>
            </a:extLst>
          </p:cNvPr>
          <p:cNvSpPr/>
          <p:nvPr/>
        </p:nvSpPr>
        <p:spPr>
          <a:xfrm>
            <a:off x="9723224" y="3398840"/>
            <a:ext cx="208541" cy="188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50033AED-D1D3-441B-9A6C-8F6CB8BB1E3A}"/>
              </a:ext>
            </a:extLst>
          </p:cNvPr>
          <p:cNvSpPr/>
          <p:nvPr/>
        </p:nvSpPr>
        <p:spPr>
          <a:xfrm>
            <a:off x="10581476" y="3396839"/>
            <a:ext cx="208541" cy="188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85919E99-60EB-48BB-926D-83A0E62030F8}"/>
              </a:ext>
            </a:extLst>
          </p:cNvPr>
          <p:cNvSpPr/>
          <p:nvPr/>
        </p:nvSpPr>
        <p:spPr>
          <a:xfrm>
            <a:off x="5386692" y="521585"/>
            <a:ext cx="6453485" cy="479038"/>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D8E447BC-4ED5-4C0F-AECE-D32A9C27765B}"/>
              </a:ext>
            </a:extLst>
          </p:cNvPr>
          <p:cNvSpPr txBox="1"/>
          <p:nvPr/>
        </p:nvSpPr>
        <p:spPr>
          <a:xfrm>
            <a:off x="5560894" y="609420"/>
            <a:ext cx="6279283" cy="369332"/>
          </a:xfrm>
          <a:prstGeom prst="rect">
            <a:avLst/>
          </a:prstGeom>
          <a:noFill/>
        </p:spPr>
        <p:txBody>
          <a:bodyPr wrap="none" rtlCol="0">
            <a:spAutoFit/>
          </a:bodyPr>
          <a:lstStyle/>
          <a:p>
            <a:r>
              <a:rPr kumimoji="1" lang="ja-JP" altLang="en-US" b="1" dirty="0"/>
              <a:t>実施例図２ </a:t>
            </a:r>
            <a:r>
              <a:rPr kumimoji="1" lang="ja-JP" altLang="en-US" b="1" dirty="0">
                <a:solidFill>
                  <a:srgbClr val="FF0000"/>
                </a:solidFill>
              </a:rPr>
              <a:t>オーム（抵抗</a:t>
            </a:r>
            <a:r>
              <a:rPr kumimoji="1" lang="en-US" altLang="ja-JP" b="1" dirty="0">
                <a:solidFill>
                  <a:srgbClr val="FF0000"/>
                </a:solidFill>
              </a:rPr>
              <a:t>R</a:t>
            </a:r>
            <a:r>
              <a:rPr kumimoji="1" lang="ja-JP" altLang="en-US" b="1" dirty="0">
                <a:solidFill>
                  <a:srgbClr val="FF0000"/>
                </a:solidFill>
              </a:rPr>
              <a:t>）接合であり</a:t>
            </a:r>
            <a:r>
              <a:rPr kumimoji="1" lang="en-US" altLang="ja-JP" b="1" dirty="0">
                <a:solidFill>
                  <a:srgbClr val="FF0000"/>
                </a:solidFill>
              </a:rPr>
              <a:t>RC</a:t>
            </a:r>
            <a:r>
              <a:rPr kumimoji="1" lang="ja-JP" altLang="en-US" b="1" dirty="0">
                <a:solidFill>
                  <a:srgbClr val="FF0000"/>
                </a:solidFill>
              </a:rPr>
              <a:t>遅延が生じる</a:t>
            </a:r>
            <a:r>
              <a:rPr kumimoji="1" lang="en-US" altLang="ja-JP" b="1" dirty="0">
                <a:solidFill>
                  <a:srgbClr val="FF0000"/>
                </a:solidFill>
              </a:rPr>
              <a:t>?</a:t>
            </a:r>
            <a:endParaRPr kumimoji="1" lang="ja-JP" altLang="en-US" b="1" dirty="0">
              <a:solidFill>
                <a:srgbClr val="FF0000"/>
              </a:solidFill>
            </a:endParaRPr>
          </a:p>
        </p:txBody>
      </p:sp>
      <p:sp>
        <p:nvSpPr>
          <p:cNvPr id="52" name="テキスト ボックス 51">
            <a:extLst>
              <a:ext uri="{FF2B5EF4-FFF2-40B4-BE49-F238E27FC236}">
                <a16:creationId xmlns:a16="http://schemas.microsoft.com/office/drawing/2014/main" id="{20BDB8E8-893D-4FAA-AADA-79683A0F78D2}"/>
              </a:ext>
            </a:extLst>
          </p:cNvPr>
          <p:cNvSpPr txBox="1"/>
          <p:nvPr/>
        </p:nvSpPr>
        <p:spPr>
          <a:xfrm>
            <a:off x="9506925" y="4714769"/>
            <a:ext cx="2405742" cy="1477328"/>
          </a:xfrm>
          <a:prstGeom prst="rect">
            <a:avLst/>
          </a:prstGeom>
          <a:noFill/>
        </p:spPr>
        <p:txBody>
          <a:bodyPr wrap="square">
            <a:spAutoFit/>
          </a:bodyPr>
          <a:lstStyle/>
          <a:p>
            <a:r>
              <a:rPr kumimoji="1" lang="en-US" altLang="ja-JP" b="1" dirty="0">
                <a:solidFill>
                  <a:srgbClr val="FF0000"/>
                </a:solidFill>
              </a:rPr>
              <a:t>CCD</a:t>
            </a:r>
            <a:r>
              <a:rPr kumimoji="1" lang="ja-JP" altLang="en-US" b="1" dirty="0">
                <a:solidFill>
                  <a:srgbClr val="FF0000"/>
                </a:solidFill>
              </a:rPr>
              <a:t>でも</a:t>
            </a:r>
            <a:r>
              <a:rPr kumimoji="1" lang="en-US" altLang="ja-JP" b="1" dirty="0">
                <a:solidFill>
                  <a:srgbClr val="FF0000"/>
                </a:solidFill>
              </a:rPr>
              <a:t>BBD</a:t>
            </a:r>
            <a:r>
              <a:rPr kumimoji="1" lang="ja-JP" altLang="en-US" b="1" dirty="0">
                <a:solidFill>
                  <a:srgbClr val="FF0000"/>
                </a:solidFill>
              </a:rPr>
              <a:t>でも</a:t>
            </a:r>
            <a:endParaRPr kumimoji="1" lang="en-US" altLang="ja-JP" b="1" dirty="0">
              <a:solidFill>
                <a:srgbClr val="FF0000"/>
              </a:solidFill>
            </a:endParaRPr>
          </a:p>
          <a:p>
            <a:r>
              <a:rPr lang="ja-JP" altLang="en-US" b="1" dirty="0">
                <a:solidFill>
                  <a:srgbClr val="FF0000"/>
                </a:solidFill>
              </a:rPr>
              <a:t>適応可能としており</a:t>
            </a:r>
            <a:endParaRPr lang="en-US" altLang="ja-JP" b="1" dirty="0">
              <a:solidFill>
                <a:srgbClr val="FF0000"/>
              </a:solidFill>
            </a:endParaRPr>
          </a:p>
          <a:p>
            <a:r>
              <a:rPr lang="ja-JP" altLang="en-US" b="1" dirty="0">
                <a:solidFill>
                  <a:srgbClr val="FF0000"/>
                </a:solidFill>
              </a:rPr>
              <a:t>あまり完全電荷電荷</a:t>
            </a:r>
            <a:endParaRPr lang="en-US" altLang="ja-JP" b="1" dirty="0">
              <a:solidFill>
                <a:srgbClr val="FF0000"/>
              </a:solidFill>
            </a:endParaRPr>
          </a:p>
          <a:p>
            <a:r>
              <a:rPr lang="ja-JP" altLang="en-US" b="1" dirty="0">
                <a:solidFill>
                  <a:srgbClr val="FF0000"/>
                </a:solidFill>
              </a:rPr>
              <a:t>転送（残像なし）の</a:t>
            </a:r>
            <a:endParaRPr lang="en-US" altLang="ja-JP" b="1" dirty="0">
              <a:solidFill>
                <a:srgbClr val="FF0000"/>
              </a:solidFill>
            </a:endParaRPr>
          </a:p>
          <a:p>
            <a:r>
              <a:rPr lang="ja-JP" altLang="en-US" b="1" dirty="0">
                <a:solidFill>
                  <a:srgbClr val="FF0000"/>
                </a:solidFill>
              </a:rPr>
              <a:t>特長には言及がない。</a:t>
            </a:r>
            <a:endParaRPr lang="ja-JP" altLang="en-US" dirty="0"/>
          </a:p>
        </p:txBody>
      </p:sp>
      <p:cxnSp>
        <p:nvCxnSpPr>
          <p:cNvPr id="53" name="直線コネクタ 52">
            <a:extLst>
              <a:ext uri="{FF2B5EF4-FFF2-40B4-BE49-F238E27FC236}">
                <a16:creationId xmlns:a16="http://schemas.microsoft.com/office/drawing/2014/main" id="{4D0EA82B-B0F8-45D2-8AED-FABAED670096}"/>
              </a:ext>
            </a:extLst>
          </p:cNvPr>
          <p:cNvCxnSpPr>
            <a:cxnSpLocks/>
          </p:cNvCxnSpPr>
          <p:nvPr/>
        </p:nvCxnSpPr>
        <p:spPr>
          <a:xfrm>
            <a:off x="724521" y="1956846"/>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8D035CC9-58A8-421B-A90E-8475B877508C}"/>
              </a:ext>
            </a:extLst>
          </p:cNvPr>
          <p:cNvCxnSpPr>
            <a:cxnSpLocks/>
          </p:cNvCxnSpPr>
          <p:nvPr/>
        </p:nvCxnSpPr>
        <p:spPr>
          <a:xfrm>
            <a:off x="2871976" y="2957144"/>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5A1BCEBF-88C1-464B-8F11-ABE5EBF92FDC}"/>
              </a:ext>
            </a:extLst>
          </p:cNvPr>
          <p:cNvSpPr/>
          <p:nvPr/>
        </p:nvSpPr>
        <p:spPr>
          <a:xfrm>
            <a:off x="5628504" y="3948100"/>
            <a:ext cx="302484" cy="479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2CD45232-BA89-4A4F-B4DE-EFDB4C3EAA37}"/>
              </a:ext>
            </a:extLst>
          </p:cNvPr>
          <p:cNvSpPr txBox="1"/>
          <p:nvPr/>
        </p:nvSpPr>
        <p:spPr>
          <a:xfrm>
            <a:off x="5181600" y="4016415"/>
            <a:ext cx="6096000" cy="369332"/>
          </a:xfrm>
          <a:prstGeom prst="rect">
            <a:avLst/>
          </a:prstGeom>
          <a:noFill/>
        </p:spPr>
        <p:txBody>
          <a:bodyPr wrap="square">
            <a:spAutoFit/>
          </a:bodyPr>
          <a:lstStyle/>
          <a:p>
            <a:r>
              <a:rPr kumimoji="1" lang="ja-JP" altLang="en-US" b="1" dirty="0">
                <a:solidFill>
                  <a:srgbClr val="FF0000"/>
                </a:solidFill>
              </a:rPr>
              <a:t>（抵抗</a:t>
            </a:r>
            <a:r>
              <a:rPr kumimoji="1" lang="en-US" altLang="ja-JP" b="1" dirty="0">
                <a:solidFill>
                  <a:srgbClr val="FF0000"/>
                </a:solidFill>
              </a:rPr>
              <a:t>R</a:t>
            </a:r>
            <a:r>
              <a:rPr kumimoji="1" lang="ja-JP" altLang="en-US" b="1" dirty="0">
                <a:solidFill>
                  <a:srgbClr val="FF0000"/>
                </a:solidFill>
              </a:rPr>
              <a:t>）</a:t>
            </a:r>
            <a:endParaRPr lang="ja-JP" altLang="en-US" dirty="0"/>
          </a:p>
        </p:txBody>
      </p:sp>
    </p:spTree>
    <p:extLst>
      <p:ext uri="{BB962C8B-B14F-4D97-AF65-F5344CB8AC3E}">
        <p14:creationId xmlns:p14="http://schemas.microsoft.com/office/powerpoint/2010/main" val="1667299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2BBE6BD-AA53-4F16-B939-982568D04C09}"/>
              </a:ext>
            </a:extLst>
          </p:cNvPr>
          <p:cNvPicPr>
            <a:picLocks noChangeAspect="1"/>
          </p:cNvPicPr>
          <p:nvPr/>
        </p:nvPicPr>
        <p:blipFill rotWithShape="1">
          <a:blip r:embed="rId2"/>
          <a:srcRect l="30000" t="48187" r="49363" b="32928"/>
          <a:stretch/>
        </p:blipFill>
        <p:spPr>
          <a:xfrm>
            <a:off x="7142921" y="804679"/>
            <a:ext cx="4737010" cy="2437359"/>
          </a:xfrm>
          <a:prstGeom prst="rect">
            <a:avLst/>
          </a:prstGeom>
        </p:spPr>
      </p:pic>
      <p:pic>
        <p:nvPicPr>
          <p:cNvPr id="11" name="図 10">
            <a:extLst>
              <a:ext uri="{FF2B5EF4-FFF2-40B4-BE49-F238E27FC236}">
                <a16:creationId xmlns:a16="http://schemas.microsoft.com/office/drawing/2014/main" id="{73DF5ED1-4E4D-47C8-B036-FBE287F21835}"/>
              </a:ext>
            </a:extLst>
          </p:cNvPr>
          <p:cNvPicPr>
            <a:picLocks noChangeAspect="1"/>
          </p:cNvPicPr>
          <p:nvPr/>
        </p:nvPicPr>
        <p:blipFill rotWithShape="1">
          <a:blip r:embed="rId3"/>
          <a:srcRect l="27105" t="27332" r="47068" b="34754"/>
          <a:stretch/>
        </p:blipFill>
        <p:spPr>
          <a:xfrm>
            <a:off x="332299" y="753978"/>
            <a:ext cx="5133474" cy="4236799"/>
          </a:xfrm>
          <a:prstGeom prst="rect">
            <a:avLst/>
          </a:prstGeom>
        </p:spPr>
      </p:pic>
      <p:pic>
        <p:nvPicPr>
          <p:cNvPr id="13" name="図 12">
            <a:extLst>
              <a:ext uri="{FF2B5EF4-FFF2-40B4-BE49-F238E27FC236}">
                <a16:creationId xmlns:a16="http://schemas.microsoft.com/office/drawing/2014/main" id="{E1DCD19B-04A5-491E-9069-E10BE84BAC79}"/>
              </a:ext>
            </a:extLst>
          </p:cNvPr>
          <p:cNvPicPr>
            <a:picLocks noChangeAspect="1"/>
          </p:cNvPicPr>
          <p:nvPr/>
        </p:nvPicPr>
        <p:blipFill rotWithShape="1">
          <a:blip r:embed="rId4"/>
          <a:srcRect l="52932" t="23613" r="21185" b="60707"/>
          <a:stretch/>
        </p:blipFill>
        <p:spPr>
          <a:xfrm>
            <a:off x="203965" y="4862440"/>
            <a:ext cx="5133474" cy="1748437"/>
          </a:xfrm>
          <a:prstGeom prst="rect">
            <a:avLst/>
          </a:prstGeom>
        </p:spPr>
      </p:pic>
      <p:cxnSp>
        <p:nvCxnSpPr>
          <p:cNvPr id="15" name="直線コネクタ 14">
            <a:extLst>
              <a:ext uri="{FF2B5EF4-FFF2-40B4-BE49-F238E27FC236}">
                <a16:creationId xmlns:a16="http://schemas.microsoft.com/office/drawing/2014/main" id="{C4FCAAF2-9707-434D-91C5-4EE8D31600CF}"/>
              </a:ext>
            </a:extLst>
          </p:cNvPr>
          <p:cNvCxnSpPr/>
          <p:nvPr/>
        </p:nvCxnSpPr>
        <p:spPr>
          <a:xfrm>
            <a:off x="4283242" y="1010654"/>
            <a:ext cx="8983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3DB4F09-A7D5-47E7-AD17-1510CB0B8C25}"/>
              </a:ext>
            </a:extLst>
          </p:cNvPr>
          <p:cNvCxnSpPr>
            <a:cxnSpLocks/>
          </p:cNvCxnSpPr>
          <p:nvPr/>
        </p:nvCxnSpPr>
        <p:spPr>
          <a:xfrm>
            <a:off x="521369" y="1355559"/>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6183C7C-9572-4C21-9E25-9501AF033B90}"/>
              </a:ext>
            </a:extLst>
          </p:cNvPr>
          <p:cNvCxnSpPr>
            <a:cxnSpLocks/>
          </p:cNvCxnSpPr>
          <p:nvPr/>
        </p:nvCxnSpPr>
        <p:spPr>
          <a:xfrm>
            <a:off x="1636296" y="6160169"/>
            <a:ext cx="1925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B08307C5-B870-4690-8307-82F53B644EEA}"/>
              </a:ext>
            </a:extLst>
          </p:cNvPr>
          <p:cNvSpPr txBox="1"/>
          <p:nvPr/>
        </p:nvSpPr>
        <p:spPr>
          <a:xfrm>
            <a:off x="5337439" y="3434364"/>
            <a:ext cx="7138493" cy="369332"/>
          </a:xfrm>
          <a:prstGeom prst="rect">
            <a:avLst/>
          </a:prstGeom>
          <a:noFill/>
        </p:spPr>
        <p:txBody>
          <a:bodyPr wrap="none" rtlCol="0">
            <a:spAutoFit/>
          </a:bodyPr>
          <a:lstStyle/>
          <a:p>
            <a:r>
              <a:rPr kumimoji="1" lang="ja-JP" altLang="en-US" b="1" dirty="0">
                <a:solidFill>
                  <a:srgbClr val="FF0000"/>
                </a:solidFill>
              </a:rPr>
              <a:t>実施例図９ 従来の</a:t>
            </a:r>
            <a:r>
              <a:rPr kumimoji="1" lang="en-US" altLang="ja-JP" b="1" dirty="0">
                <a:solidFill>
                  <a:srgbClr val="FF0000"/>
                </a:solidFill>
              </a:rPr>
              <a:t>1950</a:t>
            </a:r>
            <a:r>
              <a:rPr kumimoji="1" lang="ja-JP" altLang="en-US" b="1" dirty="0">
                <a:solidFill>
                  <a:srgbClr val="FF0000"/>
                </a:solidFill>
              </a:rPr>
              <a:t>年発明の </a:t>
            </a:r>
            <a:r>
              <a:rPr kumimoji="1" lang="en-US" altLang="ja-JP" b="1" dirty="0">
                <a:solidFill>
                  <a:srgbClr val="FF0000"/>
                </a:solidFill>
              </a:rPr>
              <a:t>Static Photo Transistor </a:t>
            </a:r>
            <a:r>
              <a:rPr kumimoji="1" lang="ja-JP" altLang="en-US" b="1" dirty="0">
                <a:solidFill>
                  <a:srgbClr val="FF0000"/>
                </a:solidFill>
              </a:rPr>
              <a:t>構造　　</a:t>
            </a:r>
          </a:p>
        </p:txBody>
      </p:sp>
      <p:pic>
        <p:nvPicPr>
          <p:cNvPr id="24" name="図 23">
            <a:extLst>
              <a:ext uri="{FF2B5EF4-FFF2-40B4-BE49-F238E27FC236}">
                <a16:creationId xmlns:a16="http://schemas.microsoft.com/office/drawing/2014/main" id="{5EA9C497-E62F-4454-AFCE-DF89C1B97C1F}"/>
              </a:ext>
            </a:extLst>
          </p:cNvPr>
          <p:cNvPicPr>
            <a:picLocks noChangeAspect="1"/>
          </p:cNvPicPr>
          <p:nvPr/>
        </p:nvPicPr>
        <p:blipFill rotWithShape="1">
          <a:blip r:embed="rId2"/>
          <a:srcRect l="38002" t="65591" r="56896" b="29731"/>
          <a:stretch/>
        </p:blipFill>
        <p:spPr>
          <a:xfrm>
            <a:off x="5510463" y="1166374"/>
            <a:ext cx="1171074" cy="603785"/>
          </a:xfrm>
          <a:prstGeom prst="rect">
            <a:avLst/>
          </a:prstGeom>
        </p:spPr>
      </p:pic>
      <p:sp>
        <p:nvSpPr>
          <p:cNvPr id="25" name="正方形/長方形 24">
            <a:extLst>
              <a:ext uri="{FF2B5EF4-FFF2-40B4-BE49-F238E27FC236}">
                <a16:creationId xmlns:a16="http://schemas.microsoft.com/office/drawing/2014/main" id="{7830A7E3-794C-4550-AE70-A5E7D7174D2B}"/>
              </a:ext>
            </a:extLst>
          </p:cNvPr>
          <p:cNvSpPr/>
          <p:nvPr/>
        </p:nvSpPr>
        <p:spPr>
          <a:xfrm>
            <a:off x="8733384" y="3140503"/>
            <a:ext cx="1556084" cy="295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0E675721-ED7D-4418-8320-CB2446A2FB2B}"/>
              </a:ext>
            </a:extLst>
          </p:cNvPr>
          <p:cNvSpPr txBox="1"/>
          <p:nvPr/>
        </p:nvSpPr>
        <p:spPr>
          <a:xfrm>
            <a:off x="1792327" y="198288"/>
            <a:ext cx="9281110" cy="369332"/>
          </a:xfrm>
          <a:prstGeom prst="rect">
            <a:avLst/>
          </a:prstGeom>
          <a:noFill/>
        </p:spPr>
        <p:txBody>
          <a:bodyPr wrap="square">
            <a:spAutoFit/>
          </a:bodyPr>
          <a:lstStyle/>
          <a:p>
            <a:r>
              <a:rPr kumimoji="1" lang="en-US" altLang="ja-JP" b="1" dirty="0"/>
              <a:t>JPA1976-65705  (Priority Patent 7506795 Netherland, filed on June 9, 1975 ) </a:t>
            </a:r>
            <a:endParaRPr kumimoji="1" lang="ja-JP" altLang="en-US" b="1" dirty="0"/>
          </a:p>
        </p:txBody>
      </p:sp>
      <p:cxnSp>
        <p:nvCxnSpPr>
          <p:cNvPr id="17" name="直線コネクタ 16">
            <a:extLst>
              <a:ext uri="{FF2B5EF4-FFF2-40B4-BE49-F238E27FC236}">
                <a16:creationId xmlns:a16="http://schemas.microsoft.com/office/drawing/2014/main" id="{77BDD5B7-790C-465A-9B12-3C87117A71A2}"/>
              </a:ext>
            </a:extLst>
          </p:cNvPr>
          <p:cNvCxnSpPr>
            <a:cxnSpLocks/>
          </p:cNvCxnSpPr>
          <p:nvPr/>
        </p:nvCxnSpPr>
        <p:spPr>
          <a:xfrm>
            <a:off x="724521" y="1956846"/>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64F937B-7DED-4246-BCD8-E82A82265796}"/>
              </a:ext>
            </a:extLst>
          </p:cNvPr>
          <p:cNvCxnSpPr>
            <a:cxnSpLocks/>
          </p:cNvCxnSpPr>
          <p:nvPr/>
        </p:nvCxnSpPr>
        <p:spPr>
          <a:xfrm>
            <a:off x="2855350" y="2973769"/>
            <a:ext cx="826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4411C21B-982F-45F9-BE97-3642B21DBFA8}"/>
              </a:ext>
            </a:extLst>
          </p:cNvPr>
          <p:cNvPicPr>
            <a:picLocks noChangeAspect="1"/>
          </p:cNvPicPr>
          <p:nvPr/>
        </p:nvPicPr>
        <p:blipFill rotWithShape="1">
          <a:blip r:embed="rId5"/>
          <a:srcRect l="14270" t="18465" r="33947" b="10156"/>
          <a:stretch/>
        </p:blipFill>
        <p:spPr>
          <a:xfrm>
            <a:off x="5480333" y="4228528"/>
            <a:ext cx="2578874" cy="1998615"/>
          </a:xfrm>
          <a:prstGeom prst="rect">
            <a:avLst/>
          </a:prstGeom>
        </p:spPr>
      </p:pic>
      <p:pic>
        <p:nvPicPr>
          <p:cNvPr id="5" name="図 4">
            <a:extLst>
              <a:ext uri="{FF2B5EF4-FFF2-40B4-BE49-F238E27FC236}">
                <a16:creationId xmlns:a16="http://schemas.microsoft.com/office/drawing/2014/main" id="{CF23E236-A687-43AA-8BAD-B9D563EAC63D}"/>
              </a:ext>
            </a:extLst>
          </p:cNvPr>
          <p:cNvPicPr>
            <a:picLocks noChangeAspect="1"/>
          </p:cNvPicPr>
          <p:nvPr/>
        </p:nvPicPr>
        <p:blipFill rotWithShape="1">
          <a:blip r:embed="rId6"/>
          <a:srcRect l="33947" t="67622" r="48290" b="11770"/>
          <a:stretch/>
        </p:blipFill>
        <p:spPr>
          <a:xfrm>
            <a:off x="8291281" y="4334070"/>
            <a:ext cx="3476552" cy="2267661"/>
          </a:xfrm>
          <a:prstGeom prst="rect">
            <a:avLst/>
          </a:prstGeom>
        </p:spPr>
      </p:pic>
      <p:pic>
        <p:nvPicPr>
          <p:cNvPr id="59" name="図 58">
            <a:extLst>
              <a:ext uri="{FF2B5EF4-FFF2-40B4-BE49-F238E27FC236}">
                <a16:creationId xmlns:a16="http://schemas.microsoft.com/office/drawing/2014/main" id="{F41D267C-7B6F-4490-997D-6320788B8489}"/>
              </a:ext>
            </a:extLst>
          </p:cNvPr>
          <p:cNvPicPr>
            <a:picLocks noChangeAspect="1"/>
          </p:cNvPicPr>
          <p:nvPr/>
        </p:nvPicPr>
        <p:blipFill rotWithShape="1">
          <a:blip r:embed="rId7">
            <a:extLst>
              <a:ext uri="{28A0092B-C50C-407E-A947-70E740481C1C}">
                <a14:useLocalDpi xmlns:a14="http://schemas.microsoft.com/office/drawing/2010/main" val="0"/>
              </a:ext>
            </a:extLst>
          </a:blip>
          <a:srcRect l="12930" t="34373" r="61356" b="62812"/>
          <a:stretch/>
        </p:blipFill>
        <p:spPr>
          <a:xfrm>
            <a:off x="8596313" y="3886201"/>
            <a:ext cx="2909887" cy="242888"/>
          </a:xfrm>
          <a:prstGeom prst="rect">
            <a:avLst/>
          </a:prstGeom>
        </p:spPr>
      </p:pic>
    </p:spTree>
    <p:extLst>
      <p:ext uri="{BB962C8B-B14F-4D97-AF65-F5344CB8AC3E}">
        <p14:creationId xmlns:p14="http://schemas.microsoft.com/office/powerpoint/2010/main" val="4026159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F5DFD38-5F92-4FAA-9B3E-D0D0431C2251}"/>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016699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8C68EB-7C8D-4EC3-81F3-195D827D4B9F}"/>
              </a:ext>
            </a:extLst>
          </p:cNvPr>
          <p:cNvPicPr>
            <a:picLocks noChangeAspect="1"/>
          </p:cNvPicPr>
          <p:nvPr/>
        </p:nvPicPr>
        <p:blipFill rotWithShape="1">
          <a:blip r:embed="rId2">
            <a:extLst>
              <a:ext uri="{28A0092B-C50C-407E-A947-70E740481C1C}">
                <a14:useLocalDpi xmlns:a14="http://schemas.microsoft.com/office/drawing/2010/main" val="0"/>
              </a:ext>
            </a:extLst>
          </a:blip>
          <a:srcRect l="1" t="25965" r="745"/>
          <a:stretch/>
        </p:blipFill>
        <p:spPr>
          <a:xfrm>
            <a:off x="414257" y="273598"/>
            <a:ext cx="11232311" cy="6391897"/>
          </a:xfrm>
          <a:prstGeom prst="rect">
            <a:avLst/>
          </a:prstGeom>
        </p:spPr>
      </p:pic>
    </p:spTree>
    <p:extLst>
      <p:ext uri="{BB962C8B-B14F-4D97-AF65-F5344CB8AC3E}">
        <p14:creationId xmlns:p14="http://schemas.microsoft.com/office/powerpoint/2010/main" val="1896445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42CAF1-C17A-472B-A344-0F55AA78C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473" y="409210"/>
            <a:ext cx="7422688" cy="6039579"/>
          </a:xfrm>
          <a:prstGeom prst="rect">
            <a:avLst/>
          </a:prstGeom>
        </p:spPr>
      </p:pic>
      <p:pic>
        <p:nvPicPr>
          <p:cNvPr id="6" name="図 5">
            <a:extLst>
              <a:ext uri="{FF2B5EF4-FFF2-40B4-BE49-F238E27FC236}">
                <a16:creationId xmlns:a16="http://schemas.microsoft.com/office/drawing/2014/main" id="{BB867B7B-96BD-40A2-85D7-F313143FCABF}"/>
              </a:ext>
            </a:extLst>
          </p:cNvPr>
          <p:cNvPicPr>
            <a:picLocks noChangeAspect="1"/>
          </p:cNvPicPr>
          <p:nvPr/>
        </p:nvPicPr>
        <p:blipFill rotWithShape="1">
          <a:blip r:embed="rId3"/>
          <a:srcRect l="17590" t="13082" r="62589" b="21726"/>
          <a:stretch/>
        </p:blipFill>
        <p:spPr>
          <a:xfrm>
            <a:off x="8502317" y="881629"/>
            <a:ext cx="3400927" cy="5567160"/>
          </a:xfrm>
          <a:prstGeom prst="rect">
            <a:avLst/>
          </a:prstGeom>
        </p:spPr>
      </p:pic>
      <p:sp>
        <p:nvSpPr>
          <p:cNvPr id="7" name="正方形/長方形 6">
            <a:extLst>
              <a:ext uri="{FF2B5EF4-FFF2-40B4-BE49-F238E27FC236}">
                <a16:creationId xmlns:a16="http://schemas.microsoft.com/office/drawing/2014/main" id="{2004AB55-1D66-460A-966C-F30DD2C54D21}"/>
              </a:ext>
            </a:extLst>
          </p:cNvPr>
          <p:cNvSpPr/>
          <p:nvPr/>
        </p:nvSpPr>
        <p:spPr>
          <a:xfrm>
            <a:off x="8357937" y="881629"/>
            <a:ext cx="689810" cy="449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A47CA1B-918A-4BF0-BAD7-EC955F013278}"/>
              </a:ext>
            </a:extLst>
          </p:cNvPr>
          <p:cNvSpPr/>
          <p:nvPr/>
        </p:nvSpPr>
        <p:spPr>
          <a:xfrm>
            <a:off x="10018294" y="5999747"/>
            <a:ext cx="2029329" cy="449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2CCA694-459F-44A5-90C7-59C2157E852A}"/>
              </a:ext>
            </a:extLst>
          </p:cNvPr>
          <p:cNvSpPr/>
          <p:nvPr/>
        </p:nvSpPr>
        <p:spPr>
          <a:xfrm>
            <a:off x="8510337" y="1034029"/>
            <a:ext cx="689810" cy="449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15599596-0AE3-45C2-92D5-8F244B8DB67B}"/>
              </a:ext>
            </a:extLst>
          </p:cNvPr>
          <p:cNvPicPr>
            <a:picLocks noChangeAspect="1"/>
          </p:cNvPicPr>
          <p:nvPr/>
        </p:nvPicPr>
        <p:blipFill rotWithShape="1">
          <a:blip r:embed="rId4"/>
          <a:srcRect l="15395" t="12837" r="78816" b="80600"/>
          <a:stretch/>
        </p:blipFill>
        <p:spPr>
          <a:xfrm>
            <a:off x="10563726" y="5595475"/>
            <a:ext cx="1339518" cy="853726"/>
          </a:xfrm>
          <a:prstGeom prst="rect">
            <a:avLst/>
          </a:prstGeom>
        </p:spPr>
      </p:pic>
      <p:sp>
        <p:nvSpPr>
          <p:cNvPr id="12" name="テキスト ボックス 11">
            <a:extLst>
              <a:ext uri="{FF2B5EF4-FFF2-40B4-BE49-F238E27FC236}">
                <a16:creationId xmlns:a16="http://schemas.microsoft.com/office/drawing/2014/main" id="{22C66ECB-8BEB-4E6C-AF66-A9D09F8DAFA3}"/>
              </a:ext>
            </a:extLst>
          </p:cNvPr>
          <p:cNvSpPr txBox="1"/>
          <p:nvPr/>
        </p:nvSpPr>
        <p:spPr>
          <a:xfrm>
            <a:off x="8357937" y="409210"/>
            <a:ext cx="3457998" cy="584775"/>
          </a:xfrm>
          <a:prstGeom prst="rect">
            <a:avLst/>
          </a:prstGeom>
          <a:noFill/>
        </p:spPr>
        <p:txBody>
          <a:bodyPr wrap="none" rtlCol="0">
            <a:spAutoFit/>
          </a:bodyPr>
          <a:lstStyle/>
          <a:p>
            <a:r>
              <a:rPr kumimoji="1" lang="en-US" altLang="ja-JP" sz="3200" b="1" dirty="0"/>
              <a:t>JPA1975-127646</a:t>
            </a:r>
            <a:endParaRPr kumimoji="1" lang="ja-JP" altLang="en-US" sz="3200" b="1" dirty="0"/>
          </a:p>
        </p:txBody>
      </p:sp>
    </p:spTree>
    <p:extLst>
      <p:ext uri="{BB962C8B-B14F-4D97-AF65-F5344CB8AC3E}">
        <p14:creationId xmlns:p14="http://schemas.microsoft.com/office/powerpoint/2010/main" val="1393034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CE45928-AFBF-489A-8A5B-ED4329F14082}"/>
              </a:ext>
            </a:extLst>
          </p:cNvPr>
          <p:cNvSpPr/>
          <p:nvPr/>
        </p:nvSpPr>
        <p:spPr>
          <a:xfrm>
            <a:off x="947247" y="2074659"/>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BF0EAA8-15B3-47BE-8D60-909BE4FABADC}"/>
              </a:ext>
            </a:extLst>
          </p:cNvPr>
          <p:cNvSpPr/>
          <p:nvPr/>
        </p:nvSpPr>
        <p:spPr>
          <a:xfrm>
            <a:off x="803270" y="1777081"/>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2E22C8A-7B73-4484-A1DD-A7129221F609}"/>
              </a:ext>
            </a:extLst>
          </p:cNvPr>
          <p:cNvPicPr>
            <a:picLocks noChangeAspect="1"/>
          </p:cNvPicPr>
          <p:nvPr/>
        </p:nvPicPr>
        <p:blipFill rotWithShape="1">
          <a:blip r:embed="rId2"/>
          <a:srcRect l="39573" t="34046" r="2368" b="20750"/>
          <a:stretch/>
        </p:blipFill>
        <p:spPr>
          <a:xfrm>
            <a:off x="4513463" y="3522382"/>
            <a:ext cx="7315198" cy="3202136"/>
          </a:xfrm>
          <a:prstGeom prst="rect">
            <a:avLst/>
          </a:prstGeom>
        </p:spPr>
      </p:pic>
      <p:pic>
        <p:nvPicPr>
          <p:cNvPr id="14" name="図 13">
            <a:extLst>
              <a:ext uri="{FF2B5EF4-FFF2-40B4-BE49-F238E27FC236}">
                <a16:creationId xmlns:a16="http://schemas.microsoft.com/office/drawing/2014/main" id="{B105E359-BBAE-461C-BC18-3F5D3DF1999E}"/>
              </a:ext>
            </a:extLst>
          </p:cNvPr>
          <p:cNvPicPr>
            <a:picLocks noChangeAspect="1"/>
          </p:cNvPicPr>
          <p:nvPr/>
        </p:nvPicPr>
        <p:blipFill rotWithShape="1">
          <a:blip r:embed="rId3"/>
          <a:srcRect l="56277" t="18664" r="34034" b="78972"/>
          <a:stretch/>
        </p:blipFill>
        <p:spPr>
          <a:xfrm>
            <a:off x="4819541" y="309228"/>
            <a:ext cx="6746392" cy="925459"/>
          </a:xfrm>
          <a:prstGeom prst="rect">
            <a:avLst/>
          </a:prstGeom>
        </p:spPr>
      </p:pic>
      <p:pic>
        <p:nvPicPr>
          <p:cNvPr id="15" name="図 14">
            <a:extLst>
              <a:ext uri="{FF2B5EF4-FFF2-40B4-BE49-F238E27FC236}">
                <a16:creationId xmlns:a16="http://schemas.microsoft.com/office/drawing/2014/main" id="{86D956FB-DC78-4EE7-B046-F2D5CD39163A}"/>
              </a:ext>
            </a:extLst>
          </p:cNvPr>
          <p:cNvPicPr>
            <a:picLocks noChangeAspect="1"/>
          </p:cNvPicPr>
          <p:nvPr/>
        </p:nvPicPr>
        <p:blipFill rotWithShape="1">
          <a:blip r:embed="rId3"/>
          <a:srcRect l="34319" t="65326" r="33618" b="25066"/>
          <a:stretch/>
        </p:blipFill>
        <p:spPr>
          <a:xfrm>
            <a:off x="4620127" y="1373056"/>
            <a:ext cx="7315198" cy="1676802"/>
          </a:xfrm>
          <a:prstGeom prst="rect">
            <a:avLst/>
          </a:prstGeom>
        </p:spPr>
      </p:pic>
      <p:pic>
        <p:nvPicPr>
          <p:cNvPr id="16" name="図 15">
            <a:extLst>
              <a:ext uri="{FF2B5EF4-FFF2-40B4-BE49-F238E27FC236}">
                <a16:creationId xmlns:a16="http://schemas.microsoft.com/office/drawing/2014/main" id="{D7507B39-FD81-41D5-9C74-932258571798}"/>
              </a:ext>
            </a:extLst>
          </p:cNvPr>
          <p:cNvPicPr>
            <a:picLocks noChangeAspect="1"/>
          </p:cNvPicPr>
          <p:nvPr/>
        </p:nvPicPr>
        <p:blipFill rotWithShape="1">
          <a:blip r:embed="rId3"/>
          <a:srcRect l="31974" t="-24" r="31579" b="1309"/>
          <a:stretch/>
        </p:blipFill>
        <p:spPr>
          <a:xfrm>
            <a:off x="256674" y="213556"/>
            <a:ext cx="4363453" cy="6644444"/>
          </a:xfrm>
          <a:prstGeom prst="rect">
            <a:avLst/>
          </a:prstGeom>
        </p:spPr>
      </p:pic>
      <p:cxnSp>
        <p:nvCxnSpPr>
          <p:cNvPr id="6" name="直線矢印コネクタ 5">
            <a:extLst>
              <a:ext uri="{FF2B5EF4-FFF2-40B4-BE49-F238E27FC236}">
                <a16:creationId xmlns:a16="http://schemas.microsoft.com/office/drawing/2014/main" id="{54215624-AB7D-437D-ABF2-B257CC87D0FF}"/>
              </a:ext>
            </a:extLst>
          </p:cNvPr>
          <p:cNvCxnSpPr>
            <a:cxnSpLocks/>
          </p:cNvCxnSpPr>
          <p:nvPr/>
        </p:nvCxnSpPr>
        <p:spPr>
          <a:xfrm flipH="1">
            <a:off x="3593435" y="4876800"/>
            <a:ext cx="1026692" cy="3334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36E06934-66B9-495B-8E64-45104D3C628F}"/>
              </a:ext>
            </a:extLst>
          </p:cNvPr>
          <p:cNvCxnSpPr>
            <a:cxnSpLocks/>
          </p:cNvCxnSpPr>
          <p:nvPr/>
        </p:nvCxnSpPr>
        <p:spPr>
          <a:xfrm flipH="1">
            <a:off x="4361065" y="1074544"/>
            <a:ext cx="900746" cy="3997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CF966F1-5E37-4A7B-87EE-E0F38FD14B2C}"/>
              </a:ext>
            </a:extLst>
          </p:cNvPr>
          <p:cNvCxnSpPr>
            <a:cxnSpLocks/>
          </p:cNvCxnSpPr>
          <p:nvPr/>
        </p:nvCxnSpPr>
        <p:spPr>
          <a:xfrm flipH="1">
            <a:off x="4620127" y="3101454"/>
            <a:ext cx="1048366" cy="17753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7E353167-680F-4F24-9E8D-3BE2F40668D5}"/>
              </a:ext>
            </a:extLst>
          </p:cNvPr>
          <p:cNvSpPr txBox="1"/>
          <p:nvPr/>
        </p:nvSpPr>
        <p:spPr>
          <a:xfrm>
            <a:off x="5759115" y="3037241"/>
            <a:ext cx="4766048" cy="369332"/>
          </a:xfrm>
          <a:prstGeom prst="rect">
            <a:avLst/>
          </a:prstGeom>
          <a:noFill/>
        </p:spPr>
        <p:txBody>
          <a:bodyPr wrap="none" rtlCol="0">
            <a:spAutoFit/>
          </a:bodyPr>
          <a:lstStyle/>
          <a:p>
            <a:r>
              <a:rPr kumimoji="1" lang="ja-JP" altLang="en-US" b="1" dirty="0">
                <a:solidFill>
                  <a:srgbClr val="FF0000"/>
                </a:solidFill>
              </a:rPr>
              <a:t>受光素子として </a:t>
            </a:r>
            <a:r>
              <a:rPr kumimoji="1" lang="en-US" altLang="ja-JP" b="1" dirty="0">
                <a:solidFill>
                  <a:srgbClr val="FF0000"/>
                </a:solidFill>
              </a:rPr>
              <a:t>Phototransistor</a:t>
            </a:r>
            <a:r>
              <a:rPr kumimoji="1" lang="ja-JP" altLang="en-US" b="1" dirty="0">
                <a:solidFill>
                  <a:srgbClr val="FF0000"/>
                </a:solidFill>
              </a:rPr>
              <a:t>を使うこと</a:t>
            </a:r>
          </a:p>
        </p:txBody>
      </p:sp>
    </p:spTree>
    <p:extLst>
      <p:ext uri="{BB962C8B-B14F-4D97-AF65-F5344CB8AC3E}">
        <p14:creationId xmlns:p14="http://schemas.microsoft.com/office/powerpoint/2010/main" val="1762429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CE88D32-22CF-4E9B-9D43-29A748C10347}"/>
              </a:ext>
            </a:extLst>
          </p:cNvPr>
          <p:cNvSpPr/>
          <p:nvPr/>
        </p:nvSpPr>
        <p:spPr>
          <a:xfrm>
            <a:off x="3962400" y="2101516"/>
            <a:ext cx="7732295" cy="29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49E04CE-F1A9-4420-AC42-08F2B36A3A4F}"/>
              </a:ext>
            </a:extLst>
          </p:cNvPr>
          <p:cNvPicPr>
            <a:picLocks noChangeAspect="1"/>
          </p:cNvPicPr>
          <p:nvPr/>
        </p:nvPicPr>
        <p:blipFill rotWithShape="1">
          <a:blip r:embed="rId2"/>
          <a:srcRect l="20658" t="18470" r="31548" b="53579"/>
          <a:stretch/>
        </p:blipFill>
        <p:spPr>
          <a:xfrm>
            <a:off x="176003" y="2599864"/>
            <a:ext cx="5213685" cy="2130547"/>
          </a:xfrm>
          <a:prstGeom prst="rect">
            <a:avLst/>
          </a:prstGeom>
        </p:spPr>
      </p:pic>
      <p:pic>
        <p:nvPicPr>
          <p:cNvPr id="16" name="図 15">
            <a:extLst>
              <a:ext uri="{FF2B5EF4-FFF2-40B4-BE49-F238E27FC236}">
                <a16:creationId xmlns:a16="http://schemas.microsoft.com/office/drawing/2014/main" id="{F5BA62ED-7A24-4FD0-85F1-042771205FB1}"/>
              </a:ext>
            </a:extLst>
          </p:cNvPr>
          <p:cNvPicPr>
            <a:picLocks noChangeAspect="1"/>
          </p:cNvPicPr>
          <p:nvPr/>
        </p:nvPicPr>
        <p:blipFill rotWithShape="1">
          <a:blip r:embed="rId2"/>
          <a:srcRect l="44642" t="27107" r="27677" b="40200"/>
          <a:stretch/>
        </p:blipFill>
        <p:spPr>
          <a:xfrm>
            <a:off x="6073844" y="2871385"/>
            <a:ext cx="6118156" cy="4062721"/>
          </a:xfrm>
          <a:prstGeom prst="rect">
            <a:avLst/>
          </a:prstGeom>
        </p:spPr>
      </p:pic>
      <p:sp>
        <p:nvSpPr>
          <p:cNvPr id="17" name="テキスト ボックス 16">
            <a:extLst>
              <a:ext uri="{FF2B5EF4-FFF2-40B4-BE49-F238E27FC236}">
                <a16:creationId xmlns:a16="http://schemas.microsoft.com/office/drawing/2014/main" id="{44DF11EB-AEF5-4F28-80AF-DD0D2CDD5E72}"/>
              </a:ext>
            </a:extLst>
          </p:cNvPr>
          <p:cNvSpPr txBox="1"/>
          <p:nvPr/>
        </p:nvSpPr>
        <p:spPr>
          <a:xfrm flipH="1">
            <a:off x="7245378" y="2286610"/>
            <a:ext cx="3454706" cy="584775"/>
          </a:xfrm>
          <a:prstGeom prst="rect">
            <a:avLst/>
          </a:prstGeom>
          <a:noFill/>
        </p:spPr>
        <p:txBody>
          <a:bodyPr wrap="square" rtlCol="0">
            <a:spAutoFit/>
          </a:bodyPr>
          <a:lstStyle/>
          <a:p>
            <a:r>
              <a:rPr kumimoji="1" lang="en-US" altLang="ja-JP" sz="3200" b="1" dirty="0"/>
              <a:t>JPA1978-1971</a:t>
            </a:r>
            <a:endParaRPr kumimoji="1" lang="ja-JP" altLang="en-US" sz="3200" b="1" dirty="0"/>
          </a:p>
        </p:txBody>
      </p:sp>
      <p:pic>
        <p:nvPicPr>
          <p:cNvPr id="18" name="図 17">
            <a:extLst>
              <a:ext uri="{FF2B5EF4-FFF2-40B4-BE49-F238E27FC236}">
                <a16:creationId xmlns:a16="http://schemas.microsoft.com/office/drawing/2014/main" id="{AB8D50C1-9730-4C19-BE11-570B21482B16}"/>
              </a:ext>
            </a:extLst>
          </p:cNvPr>
          <p:cNvPicPr>
            <a:picLocks noChangeAspect="1"/>
          </p:cNvPicPr>
          <p:nvPr/>
        </p:nvPicPr>
        <p:blipFill rotWithShape="1">
          <a:blip r:embed="rId2"/>
          <a:srcRect l="20658" t="46784" r="54857" b="15773"/>
          <a:stretch/>
        </p:blipFill>
        <p:spPr>
          <a:xfrm>
            <a:off x="2726698" y="3246621"/>
            <a:ext cx="3005068" cy="3611379"/>
          </a:xfrm>
          <a:prstGeom prst="rect">
            <a:avLst/>
          </a:prstGeom>
        </p:spPr>
      </p:pic>
      <p:pic>
        <p:nvPicPr>
          <p:cNvPr id="19" name="図 18">
            <a:extLst>
              <a:ext uri="{FF2B5EF4-FFF2-40B4-BE49-F238E27FC236}">
                <a16:creationId xmlns:a16="http://schemas.microsoft.com/office/drawing/2014/main" id="{E7232DA9-3F56-43F8-817D-DD14CD3A158B}"/>
              </a:ext>
            </a:extLst>
          </p:cNvPr>
          <p:cNvPicPr>
            <a:picLocks noChangeAspect="1"/>
          </p:cNvPicPr>
          <p:nvPr/>
        </p:nvPicPr>
        <p:blipFill rotWithShape="1">
          <a:blip r:embed="rId2"/>
          <a:srcRect l="45878" t="58470" r="28442" b="16233"/>
          <a:stretch/>
        </p:blipFill>
        <p:spPr>
          <a:xfrm>
            <a:off x="176003" y="4730411"/>
            <a:ext cx="2801256" cy="2077731"/>
          </a:xfrm>
          <a:prstGeom prst="rect">
            <a:avLst/>
          </a:prstGeom>
        </p:spPr>
      </p:pic>
      <p:sp>
        <p:nvSpPr>
          <p:cNvPr id="20" name="テキスト ボックス 19">
            <a:extLst>
              <a:ext uri="{FF2B5EF4-FFF2-40B4-BE49-F238E27FC236}">
                <a16:creationId xmlns:a16="http://schemas.microsoft.com/office/drawing/2014/main" id="{46B2B0FF-2106-49A3-BB37-75783F33B185}"/>
              </a:ext>
            </a:extLst>
          </p:cNvPr>
          <p:cNvSpPr txBox="1"/>
          <p:nvPr/>
        </p:nvSpPr>
        <p:spPr>
          <a:xfrm flipH="1">
            <a:off x="5731766" y="6207535"/>
            <a:ext cx="5557142" cy="400110"/>
          </a:xfrm>
          <a:prstGeom prst="rect">
            <a:avLst/>
          </a:prstGeom>
          <a:noFill/>
        </p:spPr>
        <p:txBody>
          <a:bodyPr wrap="square" rtlCol="0">
            <a:spAutoFit/>
          </a:bodyPr>
          <a:lstStyle/>
          <a:p>
            <a:r>
              <a:rPr kumimoji="1" lang="ja-JP" altLang="en-US" sz="2000" b="1" dirty="0">
                <a:solidFill>
                  <a:srgbClr val="FF0000"/>
                </a:solidFill>
              </a:rPr>
              <a:t>受光部の</a:t>
            </a:r>
            <a:r>
              <a:rPr kumimoji="1" lang="en-US" altLang="ja-JP" sz="2000" b="1" dirty="0">
                <a:solidFill>
                  <a:srgbClr val="FF0000"/>
                </a:solidFill>
              </a:rPr>
              <a:t>N+</a:t>
            </a:r>
            <a:r>
              <a:rPr kumimoji="1" lang="ja-JP" altLang="en-US" sz="2000" b="1" dirty="0">
                <a:solidFill>
                  <a:srgbClr val="FF0000"/>
                </a:solidFill>
              </a:rPr>
              <a:t>層は　</a:t>
            </a:r>
            <a:r>
              <a:rPr kumimoji="1" lang="en-US" altLang="ja-JP" sz="2000" b="1" dirty="0">
                <a:solidFill>
                  <a:srgbClr val="FF0000"/>
                </a:solidFill>
              </a:rPr>
              <a:t>floating</a:t>
            </a:r>
            <a:r>
              <a:rPr kumimoji="1" lang="ja-JP" altLang="en-US" sz="2000" b="1" dirty="0">
                <a:solidFill>
                  <a:srgbClr val="FF0000"/>
                </a:solidFill>
              </a:rPr>
              <a:t>で残像がある！</a:t>
            </a:r>
          </a:p>
        </p:txBody>
      </p:sp>
      <p:sp>
        <p:nvSpPr>
          <p:cNvPr id="3" name="正方形/長方形 2">
            <a:extLst>
              <a:ext uri="{FF2B5EF4-FFF2-40B4-BE49-F238E27FC236}">
                <a16:creationId xmlns:a16="http://schemas.microsoft.com/office/drawing/2014/main" id="{C06C9B3A-7707-4636-98DF-A267C4DC55F1}"/>
              </a:ext>
            </a:extLst>
          </p:cNvPr>
          <p:cNvSpPr/>
          <p:nvPr/>
        </p:nvSpPr>
        <p:spPr>
          <a:xfrm>
            <a:off x="2945606" y="4094339"/>
            <a:ext cx="2669382" cy="4001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60B16FB-6A38-4E68-A944-384A02D3BC26}"/>
              </a:ext>
            </a:extLst>
          </p:cNvPr>
          <p:cNvSpPr txBox="1"/>
          <p:nvPr/>
        </p:nvSpPr>
        <p:spPr>
          <a:xfrm>
            <a:off x="3767137" y="4163523"/>
            <a:ext cx="575799" cy="276999"/>
          </a:xfrm>
          <a:prstGeom prst="rect">
            <a:avLst/>
          </a:prstGeom>
          <a:noFill/>
        </p:spPr>
        <p:txBody>
          <a:bodyPr wrap="none" rtlCol="0">
            <a:spAutoFit/>
          </a:bodyPr>
          <a:lstStyle/>
          <a:p>
            <a:r>
              <a:rPr kumimoji="1" lang="en-US" altLang="ja-JP" sz="1200" b="1" dirty="0" err="1">
                <a:solidFill>
                  <a:schemeClr val="bg1"/>
                </a:solidFill>
              </a:rPr>
              <a:t>Nsub</a:t>
            </a:r>
            <a:endParaRPr kumimoji="1" lang="ja-JP" altLang="en-US" sz="1200" b="1" dirty="0">
              <a:solidFill>
                <a:schemeClr val="bg1"/>
              </a:solidFill>
            </a:endParaRPr>
          </a:p>
        </p:txBody>
      </p:sp>
      <p:sp>
        <p:nvSpPr>
          <p:cNvPr id="11" name="テキスト ボックス 10">
            <a:extLst>
              <a:ext uri="{FF2B5EF4-FFF2-40B4-BE49-F238E27FC236}">
                <a16:creationId xmlns:a16="http://schemas.microsoft.com/office/drawing/2014/main" id="{13E0651C-7EA1-49A3-B193-4804D90CA943}"/>
              </a:ext>
            </a:extLst>
          </p:cNvPr>
          <p:cNvSpPr txBox="1"/>
          <p:nvPr/>
        </p:nvSpPr>
        <p:spPr>
          <a:xfrm flipH="1">
            <a:off x="1787775" y="420409"/>
            <a:ext cx="8174372" cy="830997"/>
          </a:xfrm>
          <a:prstGeom prst="rect">
            <a:avLst/>
          </a:prstGeom>
          <a:noFill/>
        </p:spPr>
        <p:txBody>
          <a:bodyPr wrap="square" rtlCol="0">
            <a:spAutoFit/>
          </a:bodyPr>
          <a:lstStyle/>
          <a:p>
            <a:r>
              <a:rPr kumimoji="1" lang="en-US" altLang="ja-JP" sz="2400" b="1" dirty="0"/>
              <a:t>Toshiba  Yamada-</a:t>
            </a:r>
            <a:r>
              <a:rPr kumimoji="1" lang="en-US" altLang="ja-JP" sz="2400" b="1" dirty="0" err="1"/>
              <a:t>san</a:t>
            </a:r>
            <a:r>
              <a:rPr kumimoji="1" lang="en-US" altLang="ja-JP" sz="2400" b="1" dirty="0"/>
              <a:t>  Patent on  the double junction</a:t>
            </a:r>
          </a:p>
          <a:p>
            <a:r>
              <a:rPr lang="en-US" altLang="ja-JP" sz="2400" b="1" dirty="0"/>
              <a:t> Photodiode with </a:t>
            </a:r>
            <a:r>
              <a:rPr kumimoji="1" lang="en-US" altLang="ja-JP" sz="2400" b="1" dirty="0"/>
              <a:t>Substrate Overflow Drain Function </a:t>
            </a:r>
            <a:endParaRPr kumimoji="1" lang="ja-JP" altLang="en-US" sz="2400" b="1" dirty="0"/>
          </a:p>
        </p:txBody>
      </p:sp>
      <p:sp>
        <p:nvSpPr>
          <p:cNvPr id="12" name="テキスト ボックス 11">
            <a:extLst>
              <a:ext uri="{FF2B5EF4-FFF2-40B4-BE49-F238E27FC236}">
                <a16:creationId xmlns:a16="http://schemas.microsoft.com/office/drawing/2014/main" id="{03B739B3-39E6-4966-A044-E9076BFA5C3B}"/>
              </a:ext>
            </a:extLst>
          </p:cNvPr>
          <p:cNvSpPr txBox="1"/>
          <p:nvPr/>
        </p:nvSpPr>
        <p:spPr>
          <a:xfrm flipH="1">
            <a:off x="3268119" y="1389496"/>
            <a:ext cx="5213685" cy="461665"/>
          </a:xfrm>
          <a:prstGeom prst="rect">
            <a:avLst/>
          </a:prstGeom>
          <a:noFill/>
        </p:spPr>
        <p:txBody>
          <a:bodyPr wrap="square" rtlCol="0">
            <a:spAutoFit/>
          </a:bodyPr>
          <a:lstStyle/>
          <a:p>
            <a:r>
              <a:rPr kumimoji="1" lang="en-US" altLang="ja-JP" sz="2400" b="1" dirty="0">
                <a:solidFill>
                  <a:srgbClr val="FF0000"/>
                </a:solidFill>
              </a:rPr>
              <a:t>This is not a Pinned Photodiode.</a:t>
            </a:r>
            <a:endParaRPr kumimoji="1" lang="ja-JP" altLang="en-US" sz="2400" b="1" dirty="0">
              <a:solidFill>
                <a:srgbClr val="FF0000"/>
              </a:solidFill>
            </a:endParaRPr>
          </a:p>
        </p:txBody>
      </p:sp>
    </p:spTree>
    <p:extLst>
      <p:ext uri="{BB962C8B-B14F-4D97-AF65-F5344CB8AC3E}">
        <p14:creationId xmlns:p14="http://schemas.microsoft.com/office/powerpoint/2010/main" val="115566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F4582C-A542-4C92-AFF6-09203294B88C}"/>
              </a:ext>
            </a:extLst>
          </p:cNvPr>
          <p:cNvPicPr>
            <a:picLocks noChangeAspect="1"/>
          </p:cNvPicPr>
          <p:nvPr/>
        </p:nvPicPr>
        <p:blipFill rotWithShape="1">
          <a:blip r:embed="rId2"/>
          <a:srcRect l="3553" t="28995" r="5394" b="11794"/>
          <a:stretch/>
        </p:blipFill>
        <p:spPr>
          <a:xfrm>
            <a:off x="144378" y="2486527"/>
            <a:ext cx="11956758" cy="4371474"/>
          </a:xfrm>
          <a:prstGeom prst="rect">
            <a:avLst/>
          </a:prstGeom>
        </p:spPr>
      </p:pic>
      <p:pic>
        <p:nvPicPr>
          <p:cNvPr id="5" name="図 4">
            <a:extLst>
              <a:ext uri="{FF2B5EF4-FFF2-40B4-BE49-F238E27FC236}">
                <a16:creationId xmlns:a16="http://schemas.microsoft.com/office/drawing/2014/main" id="{650DF7C5-E309-43AE-8CCD-E630328908CA}"/>
              </a:ext>
            </a:extLst>
          </p:cNvPr>
          <p:cNvPicPr>
            <a:picLocks noChangeAspect="1"/>
          </p:cNvPicPr>
          <p:nvPr/>
        </p:nvPicPr>
        <p:blipFill rotWithShape="1">
          <a:blip r:embed="rId3"/>
          <a:srcRect l="3026" t="13460" r="3300" b="47836"/>
          <a:stretch/>
        </p:blipFill>
        <p:spPr>
          <a:xfrm>
            <a:off x="401052" y="256674"/>
            <a:ext cx="8839200" cy="2053390"/>
          </a:xfrm>
          <a:prstGeom prst="rect">
            <a:avLst/>
          </a:prstGeom>
        </p:spPr>
      </p:pic>
      <p:cxnSp>
        <p:nvCxnSpPr>
          <p:cNvPr id="6" name="直線コネクタ 5">
            <a:extLst>
              <a:ext uri="{FF2B5EF4-FFF2-40B4-BE49-F238E27FC236}">
                <a16:creationId xmlns:a16="http://schemas.microsoft.com/office/drawing/2014/main" id="{9AB420DB-4831-4436-94DC-FBC32C6AE889}"/>
              </a:ext>
            </a:extLst>
          </p:cNvPr>
          <p:cNvCxnSpPr>
            <a:cxnSpLocks/>
          </p:cNvCxnSpPr>
          <p:nvPr/>
        </p:nvCxnSpPr>
        <p:spPr>
          <a:xfrm>
            <a:off x="376989" y="3781925"/>
            <a:ext cx="114380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46F551C-57BA-478C-ACC3-3E5DC149C0F9}"/>
              </a:ext>
            </a:extLst>
          </p:cNvPr>
          <p:cNvCxnSpPr>
            <a:cxnSpLocks/>
          </p:cNvCxnSpPr>
          <p:nvPr/>
        </p:nvCxnSpPr>
        <p:spPr>
          <a:xfrm>
            <a:off x="401052" y="4046620"/>
            <a:ext cx="108444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5BBD819-05BD-44C2-BD40-ABF02B5987ED}"/>
              </a:ext>
            </a:extLst>
          </p:cNvPr>
          <p:cNvCxnSpPr>
            <a:cxnSpLocks/>
          </p:cNvCxnSpPr>
          <p:nvPr/>
        </p:nvCxnSpPr>
        <p:spPr>
          <a:xfrm>
            <a:off x="401052" y="4263188"/>
            <a:ext cx="9625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D51DBA0-B679-43E9-8A1D-CE865737FC0C}"/>
              </a:ext>
            </a:extLst>
          </p:cNvPr>
          <p:cNvCxnSpPr>
            <a:cxnSpLocks/>
          </p:cNvCxnSpPr>
          <p:nvPr/>
        </p:nvCxnSpPr>
        <p:spPr>
          <a:xfrm>
            <a:off x="5101389" y="4944977"/>
            <a:ext cx="63847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8F9C27B-DBD7-4101-8234-EB346D2E3B79}"/>
              </a:ext>
            </a:extLst>
          </p:cNvPr>
          <p:cNvCxnSpPr>
            <a:cxnSpLocks/>
          </p:cNvCxnSpPr>
          <p:nvPr/>
        </p:nvCxnSpPr>
        <p:spPr>
          <a:xfrm>
            <a:off x="401052" y="5193630"/>
            <a:ext cx="7347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013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43" name="テキスト ボックス 42">
            <a:extLst>
              <a:ext uri="{FF2B5EF4-FFF2-40B4-BE49-F238E27FC236}">
                <a16:creationId xmlns:a16="http://schemas.microsoft.com/office/drawing/2014/main" id="{BE30AFC1-AC37-4C58-8928-EB7F23430F4A}"/>
              </a:ext>
            </a:extLst>
          </p:cNvPr>
          <p:cNvSpPr txBox="1"/>
          <p:nvPr/>
        </p:nvSpPr>
        <p:spPr>
          <a:xfrm>
            <a:off x="492709" y="787577"/>
            <a:ext cx="11264622" cy="923330"/>
          </a:xfrm>
          <a:prstGeom prst="rect">
            <a:avLst/>
          </a:prstGeom>
          <a:noFill/>
        </p:spPr>
        <p:txBody>
          <a:bodyPr wrap="none" rtlCol="0">
            <a:spAutoFit/>
          </a:bodyPr>
          <a:lstStyle/>
          <a:p>
            <a:r>
              <a:rPr kumimoji="1" lang="ja-JP" altLang="en-US" b="1" dirty="0">
                <a:solidFill>
                  <a:srgbClr val="FF0000"/>
                </a:solidFill>
              </a:rPr>
              <a:t>　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a:p>
            <a:endParaRPr kumimoji="1" lang="ja-JP" altLang="en-US" b="1" dirty="0">
              <a:solidFill>
                <a:srgbClr val="FF0000"/>
              </a:solidFill>
            </a:endParaRPr>
          </a:p>
        </p:txBody>
      </p:sp>
      <p:sp>
        <p:nvSpPr>
          <p:cNvPr id="4" name="正方形/長方形 3">
            <a:extLst>
              <a:ext uri="{FF2B5EF4-FFF2-40B4-BE49-F238E27FC236}">
                <a16:creationId xmlns:a16="http://schemas.microsoft.com/office/drawing/2014/main" id="{76C6F9C6-610E-4255-ACC5-86939C035563}"/>
              </a:ext>
            </a:extLst>
          </p:cNvPr>
          <p:cNvSpPr/>
          <p:nvPr/>
        </p:nvSpPr>
        <p:spPr>
          <a:xfrm>
            <a:off x="7591342" y="1456966"/>
            <a:ext cx="834189"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7D8B7B02-BF27-4A04-95B2-0256E2393020}"/>
              </a:ext>
            </a:extLst>
          </p:cNvPr>
          <p:cNvPicPr>
            <a:picLocks noChangeAspect="1"/>
          </p:cNvPicPr>
          <p:nvPr/>
        </p:nvPicPr>
        <p:blipFill rotWithShape="1">
          <a:blip r:embed="rId2"/>
          <a:srcRect t="25301" r="1842"/>
          <a:stretch/>
        </p:blipFill>
        <p:spPr>
          <a:xfrm>
            <a:off x="0" y="1735930"/>
            <a:ext cx="11967411" cy="5120396"/>
          </a:xfrm>
          <a:prstGeom prst="rect">
            <a:avLst/>
          </a:prstGeom>
        </p:spPr>
      </p:pic>
      <p:sp>
        <p:nvSpPr>
          <p:cNvPr id="3" name="四角形: 角を丸くする 2">
            <a:extLst>
              <a:ext uri="{FF2B5EF4-FFF2-40B4-BE49-F238E27FC236}">
                <a16:creationId xmlns:a16="http://schemas.microsoft.com/office/drawing/2014/main" id="{FD7720EC-5174-49F4-9DFA-0C9B672E02F0}"/>
              </a:ext>
            </a:extLst>
          </p:cNvPr>
          <p:cNvSpPr/>
          <p:nvPr/>
        </p:nvSpPr>
        <p:spPr>
          <a:xfrm>
            <a:off x="7229222" y="1409361"/>
            <a:ext cx="4528109" cy="38956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FF66CD3-699C-47F0-9D54-6DBB743C39A4}"/>
              </a:ext>
            </a:extLst>
          </p:cNvPr>
          <p:cNvSpPr txBox="1"/>
          <p:nvPr/>
        </p:nvSpPr>
        <p:spPr>
          <a:xfrm>
            <a:off x="7381262" y="1472354"/>
            <a:ext cx="4376069" cy="307777"/>
          </a:xfrm>
          <a:prstGeom prst="rect">
            <a:avLst/>
          </a:prstGeom>
          <a:noFill/>
        </p:spPr>
        <p:txBody>
          <a:bodyPr wrap="square">
            <a:spAutoFit/>
          </a:bodyPr>
          <a:lstStyle/>
          <a:p>
            <a:r>
              <a:rPr lang="ja-JP" altLang="en-US" sz="1400" b="1" dirty="0"/>
              <a:t>受光面と反対側に電荷の吐き出し</a:t>
            </a:r>
            <a:r>
              <a:rPr lang="en-US" altLang="ja-JP" sz="1400" b="1" dirty="0"/>
              <a:t>Drain</a:t>
            </a:r>
            <a:r>
              <a:rPr lang="ja-JP" altLang="en-US" sz="1400" b="1" dirty="0"/>
              <a:t>領域がある。</a:t>
            </a:r>
            <a:endParaRPr kumimoji="1" lang="ja-JP" altLang="en-US" sz="1400" b="1" dirty="0"/>
          </a:p>
        </p:txBody>
      </p:sp>
    </p:spTree>
    <p:extLst>
      <p:ext uri="{BB962C8B-B14F-4D97-AF65-F5344CB8AC3E}">
        <p14:creationId xmlns:p14="http://schemas.microsoft.com/office/powerpoint/2010/main" val="1337313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43" name="テキスト ボックス 42">
            <a:extLst>
              <a:ext uri="{FF2B5EF4-FFF2-40B4-BE49-F238E27FC236}">
                <a16:creationId xmlns:a16="http://schemas.microsoft.com/office/drawing/2014/main" id="{BE30AFC1-AC37-4C58-8928-EB7F23430F4A}"/>
              </a:ext>
            </a:extLst>
          </p:cNvPr>
          <p:cNvSpPr txBox="1"/>
          <p:nvPr/>
        </p:nvSpPr>
        <p:spPr>
          <a:xfrm>
            <a:off x="492709" y="787577"/>
            <a:ext cx="11264622" cy="923330"/>
          </a:xfrm>
          <a:prstGeom prst="rect">
            <a:avLst/>
          </a:prstGeom>
          <a:noFill/>
        </p:spPr>
        <p:txBody>
          <a:bodyPr wrap="none" rtlCol="0">
            <a:spAutoFit/>
          </a:bodyPr>
          <a:lstStyle/>
          <a:p>
            <a:r>
              <a:rPr kumimoji="1" lang="ja-JP" altLang="en-US" b="1" dirty="0">
                <a:solidFill>
                  <a:srgbClr val="FF0000"/>
                </a:solidFill>
              </a:rPr>
              <a:t>　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a:p>
            <a:endParaRPr kumimoji="1" lang="ja-JP" altLang="en-US" b="1" dirty="0">
              <a:solidFill>
                <a:srgbClr val="FF0000"/>
              </a:solidFill>
            </a:endParaRPr>
          </a:p>
        </p:txBody>
      </p:sp>
      <p:sp>
        <p:nvSpPr>
          <p:cNvPr id="4" name="正方形/長方形 3">
            <a:extLst>
              <a:ext uri="{FF2B5EF4-FFF2-40B4-BE49-F238E27FC236}">
                <a16:creationId xmlns:a16="http://schemas.microsoft.com/office/drawing/2014/main" id="{76C6F9C6-610E-4255-ACC5-86939C035563}"/>
              </a:ext>
            </a:extLst>
          </p:cNvPr>
          <p:cNvSpPr/>
          <p:nvPr/>
        </p:nvSpPr>
        <p:spPr>
          <a:xfrm>
            <a:off x="7591342" y="1456966"/>
            <a:ext cx="834189"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CB3BA63-7CF5-4802-8568-69551A88FBD1}"/>
              </a:ext>
            </a:extLst>
          </p:cNvPr>
          <p:cNvPicPr>
            <a:picLocks noChangeAspect="1"/>
          </p:cNvPicPr>
          <p:nvPr/>
        </p:nvPicPr>
        <p:blipFill rotWithShape="1">
          <a:blip r:embed="rId2"/>
          <a:srcRect t="22995" r="2237"/>
          <a:stretch/>
        </p:blipFill>
        <p:spPr>
          <a:xfrm>
            <a:off x="0" y="1577918"/>
            <a:ext cx="11919284" cy="5278408"/>
          </a:xfrm>
          <a:prstGeom prst="rect">
            <a:avLst/>
          </a:prstGeom>
        </p:spPr>
      </p:pic>
      <p:sp>
        <p:nvSpPr>
          <p:cNvPr id="7" name="四角形: 角を丸くする 6">
            <a:extLst>
              <a:ext uri="{FF2B5EF4-FFF2-40B4-BE49-F238E27FC236}">
                <a16:creationId xmlns:a16="http://schemas.microsoft.com/office/drawing/2014/main" id="{88A1379C-DE87-4873-8AE8-26B1B2AF4282}"/>
              </a:ext>
            </a:extLst>
          </p:cNvPr>
          <p:cNvSpPr/>
          <p:nvPr/>
        </p:nvSpPr>
        <p:spPr>
          <a:xfrm>
            <a:off x="7591342" y="1442964"/>
            <a:ext cx="4528109" cy="34057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DB1410F-5BCC-445B-B54F-FDBB49C858CB}"/>
              </a:ext>
            </a:extLst>
          </p:cNvPr>
          <p:cNvSpPr txBox="1"/>
          <p:nvPr/>
        </p:nvSpPr>
        <p:spPr>
          <a:xfrm>
            <a:off x="7743382" y="1456966"/>
            <a:ext cx="4376069" cy="307777"/>
          </a:xfrm>
          <a:prstGeom prst="rect">
            <a:avLst/>
          </a:prstGeom>
          <a:noFill/>
        </p:spPr>
        <p:txBody>
          <a:bodyPr wrap="square">
            <a:spAutoFit/>
          </a:bodyPr>
          <a:lstStyle/>
          <a:p>
            <a:r>
              <a:rPr lang="ja-JP" altLang="en-US" sz="1400" b="1" dirty="0"/>
              <a:t>受光面と反対側に電荷の吐き出し</a:t>
            </a:r>
            <a:r>
              <a:rPr lang="en-US" altLang="ja-JP" sz="1400" b="1" dirty="0"/>
              <a:t>Drain</a:t>
            </a:r>
            <a:r>
              <a:rPr lang="ja-JP" altLang="en-US" sz="1400" b="1" dirty="0"/>
              <a:t>領域がある。</a:t>
            </a:r>
            <a:endParaRPr kumimoji="1" lang="ja-JP" altLang="en-US" sz="1400" b="1" dirty="0"/>
          </a:p>
        </p:txBody>
      </p:sp>
    </p:spTree>
    <p:extLst>
      <p:ext uri="{BB962C8B-B14F-4D97-AF65-F5344CB8AC3E}">
        <p14:creationId xmlns:p14="http://schemas.microsoft.com/office/powerpoint/2010/main" val="2080542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51F7460-694D-4F0D-8493-0B50BF27BD18}"/>
              </a:ext>
            </a:extLst>
          </p:cNvPr>
          <p:cNvPicPr>
            <a:picLocks noChangeAspect="1"/>
          </p:cNvPicPr>
          <p:nvPr/>
        </p:nvPicPr>
        <p:blipFill rotWithShape="1">
          <a:blip r:embed="rId2"/>
          <a:srcRect l="3026" t="34475" r="68248" b="15993"/>
          <a:stretch/>
        </p:blipFill>
        <p:spPr>
          <a:xfrm>
            <a:off x="545431" y="789503"/>
            <a:ext cx="5743074" cy="5567752"/>
          </a:xfrm>
          <a:prstGeom prst="rect">
            <a:avLst/>
          </a:prstGeom>
        </p:spPr>
      </p:pic>
      <p:pic>
        <p:nvPicPr>
          <p:cNvPr id="15" name="図 14">
            <a:extLst>
              <a:ext uri="{FF2B5EF4-FFF2-40B4-BE49-F238E27FC236}">
                <a16:creationId xmlns:a16="http://schemas.microsoft.com/office/drawing/2014/main" id="{B74D8FE2-587B-4D88-97FF-DDFF8EDC4AB6}"/>
              </a:ext>
            </a:extLst>
          </p:cNvPr>
          <p:cNvPicPr/>
          <p:nvPr/>
        </p:nvPicPr>
        <p:blipFill rotWithShape="1">
          <a:blip r:embed="rId3"/>
          <a:srcRect l="30995" t="18929" r="50292" b="45033"/>
          <a:stretch/>
        </p:blipFill>
        <p:spPr bwMode="auto">
          <a:xfrm>
            <a:off x="6320589" y="645124"/>
            <a:ext cx="5743074" cy="6087979"/>
          </a:xfrm>
          <a:prstGeom prst="rect">
            <a:avLst/>
          </a:prstGeom>
          <a:ln>
            <a:noFill/>
          </a:ln>
          <a:extLst>
            <a:ext uri="{53640926-AAD7-44D8-BBD7-CCE9431645EC}">
              <a14:shadowObscured xmlns:a14="http://schemas.microsoft.com/office/drawing/2010/main"/>
            </a:ext>
          </a:extLst>
        </p:spPr>
      </p:pic>
      <p:sp>
        <p:nvSpPr>
          <p:cNvPr id="4" name="四角形: 角を丸くする 3">
            <a:extLst>
              <a:ext uri="{FF2B5EF4-FFF2-40B4-BE49-F238E27FC236}">
                <a16:creationId xmlns:a16="http://schemas.microsoft.com/office/drawing/2014/main" id="{BAC30CDE-279B-4882-B6F3-94753466703F}"/>
              </a:ext>
            </a:extLst>
          </p:cNvPr>
          <p:cNvSpPr/>
          <p:nvPr/>
        </p:nvSpPr>
        <p:spPr>
          <a:xfrm>
            <a:off x="1030121" y="448931"/>
            <a:ext cx="4528109" cy="34057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6831D5C-6BE0-4CE9-8EF6-C3795C362C9D}"/>
              </a:ext>
            </a:extLst>
          </p:cNvPr>
          <p:cNvSpPr txBox="1"/>
          <p:nvPr/>
        </p:nvSpPr>
        <p:spPr>
          <a:xfrm>
            <a:off x="1182161" y="462933"/>
            <a:ext cx="4376069" cy="307777"/>
          </a:xfrm>
          <a:prstGeom prst="rect">
            <a:avLst/>
          </a:prstGeom>
          <a:noFill/>
        </p:spPr>
        <p:txBody>
          <a:bodyPr wrap="square">
            <a:spAutoFit/>
          </a:bodyPr>
          <a:lstStyle/>
          <a:p>
            <a:r>
              <a:rPr lang="ja-JP" altLang="en-US" sz="1400" b="1" dirty="0"/>
              <a:t>受光面と反対側に電荷の吐き出し</a:t>
            </a:r>
            <a:r>
              <a:rPr lang="en-US" altLang="ja-JP" sz="1400" b="1" dirty="0"/>
              <a:t>Drain</a:t>
            </a:r>
            <a:r>
              <a:rPr lang="ja-JP" altLang="en-US" sz="1400" b="1" dirty="0"/>
              <a:t>領域がある。</a:t>
            </a:r>
            <a:endParaRPr kumimoji="1" lang="ja-JP" altLang="en-US" sz="1400" b="1" dirty="0"/>
          </a:p>
        </p:txBody>
      </p:sp>
    </p:spTree>
    <p:extLst>
      <p:ext uri="{BB962C8B-B14F-4D97-AF65-F5344CB8AC3E}">
        <p14:creationId xmlns:p14="http://schemas.microsoft.com/office/powerpoint/2010/main" val="395690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6A26BD5-22AD-4B79-9294-1782A8E501E5}"/>
              </a:ext>
            </a:extLst>
          </p:cNvPr>
          <p:cNvPicPr>
            <a:picLocks noChangeAspect="1"/>
          </p:cNvPicPr>
          <p:nvPr/>
        </p:nvPicPr>
        <p:blipFill rotWithShape="1">
          <a:blip r:embed="rId2"/>
          <a:srcRect l="30790" t="29558" r="6711" b="8928"/>
          <a:stretch/>
        </p:blipFill>
        <p:spPr>
          <a:xfrm>
            <a:off x="593558" y="575774"/>
            <a:ext cx="11004884" cy="6089721"/>
          </a:xfrm>
          <a:prstGeom prst="rect">
            <a:avLst/>
          </a:prstGeom>
        </p:spPr>
      </p:pic>
      <p:sp>
        <p:nvSpPr>
          <p:cNvPr id="3" name="四角形: 角を丸くする 2">
            <a:extLst>
              <a:ext uri="{FF2B5EF4-FFF2-40B4-BE49-F238E27FC236}">
                <a16:creationId xmlns:a16="http://schemas.microsoft.com/office/drawing/2014/main" id="{AB702C9E-C45C-4A8B-92E5-7DA79C93585A}"/>
              </a:ext>
            </a:extLst>
          </p:cNvPr>
          <p:cNvSpPr/>
          <p:nvPr/>
        </p:nvSpPr>
        <p:spPr>
          <a:xfrm>
            <a:off x="1014079" y="561772"/>
            <a:ext cx="4528109" cy="34057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E1CF642-FE0D-4E44-AE61-0BF7BA02C76D}"/>
              </a:ext>
            </a:extLst>
          </p:cNvPr>
          <p:cNvSpPr txBox="1"/>
          <p:nvPr/>
        </p:nvSpPr>
        <p:spPr>
          <a:xfrm>
            <a:off x="1166119" y="575774"/>
            <a:ext cx="4376069" cy="307777"/>
          </a:xfrm>
          <a:prstGeom prst="rect">
            <a:avLst/>
          </a:prstGeom>
          <a:noFill/>
        </p:spPr>
        <p:txBody>
          <a:bodyPr wrap="square">
            <a:spAutoFit/>
          </a:bodyPr>
          <a:lstStyle/>
          <a:p>
            <a:r>
              <a:rPr lang="ja-JP" altLang="en-US" sz="1400" b="1" dirty="0"/>
              <a:t>受光面と反対側に電荷の吐き出し</a:t>
            </a:r>
            <a:r>
              <a:rPr lang="en-US" altLang="ja-JP" sz="1400" b="1" dirty="0"/>
              <a:t>Drain</a:t>
            </a:r>
            <a:r>
              <a:rPr lang="ja-JP" altLang="en-US" sz="1400" b="1" dirty="0"/>
              <a:t>領域がある。</a:t>
            </a:r>
            <a:endParaRPr kumimoji="1" lang="ja-JP" altLang="en-US" sz="1400" b="1" dirty="0"/>
          </a:p>
        </p:txBody>
      </p:sp>
    </p:spTree>
    <p:extLst>
      <p:ext uri="{BB962C8B-B14F-4D97-AF65-F5344CB8AC3E}">
        <p14:creationId xmlns:p14="http://schemas.microsoft.com/office/powerpoint/2010/main" val="749250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07F7B8-2461-4A08-B3B7-11A4886F3F1B}"/>
              </a:ext>
            </a:extLst>
          </p:cNvPr>
          <p:cNvPicPr>
            <a:picLocks noChangeAspect="1"/>
          </p:cNvPicPr>
          <p:nvPr/>
        </p:nvPicPr>
        <p:blipFill rotWithShape="1">
          <a:blip r:embed="rId2"/>
          <a:srcRect l="28290" t="22995" r="33026" b="20687"/>
          <a:stretch/>
        </p:blipFill>
        <p:spPr>
          <a:xfrm>
            <a:off x="5694947" y="1735930"/>
            <a:ext cx="6240379" cy="4779487"/>
          </a:xfrm>
          <a:prstGeom prst="rect">
            <a:avLst/>
          </a:prstGeom>
        </p:spPr>
      </p:pic>
      <p:pic>
        <p:nvPicPr>
          <p:cNvPr id="5" name="図 4">
            <a:extLst>
              <a:ext uri="{FF2B5EF4-FFF2-40B4-BE49-F238E27FC236}">
                <a16:creationId xmlns:a16="http://schemas.microsoft.com/office/drawing/2014/main" id="{DD0C6FF3-2608-43AC-A99F-7861D96ECF13}"/>
              </a:ext>
            </a:extLst>
          </p:cNvPr>
          <p:cNvPicPr>
            <a:picLocks noChangeAspect="1"/>
          </p:cNvPicPr>
          <p:nvPr/>
        </p:nvPicPr>
        <p:blipFill rotWithShape="1">
          <a:blip r:embed="rId3"/>
          <a:srcRect l="48158" t="41399" r="32632" b="27475"/>
          <a:stretch/>
        </p:blipFill>
        <p:spPr>
          <a:xfrm>
            <a:off x="1235244" y="2231467"/>
            <a:ext cx="4235114" cy="3858014"/>
          </a:xfrm>
          <a:prstGeom prst="rect">
            <a:avLst/>
          </a:prstGeom>
        </p:spPr>
      </p:pic>
      <p:pic>
        <p:nvPicPr>
          <p:cNvPr id="7" name="図 6">
            <a:extLst>
              <a:ext uri="{FF2B5EF4-FFF2-40B4-BE49-F238E27FC236}">
                <a16:creationId xmlns:a16="http://schemas.microsoft.com/office/drawing/2014/main" id="{3F4C5B79-009D-4FCB-A34D-E9FCCCAAEBD4}"/>
              </a:ext>
            </a:extLst>
          </p:cNvPr>
          <p:cNvPicPr>
            <a:picLocks noChangeAspect="1"/>
          </p:cNvPicPr>
          <p:nvPr/>
        </p:nvPicPr>
        <p:blipFill rotWithShape="1">
          <a:blip r:embed="rId4"/>
          <a:srcRect l="24342" t="28293" r="30658" b="57197"/>
          <a:stretch/>
        </p:blipFill>
        <p:spPr>
          <a:xfrm>
            <a:off x="1010654" y="1363739"/>
            <a:ext cx="5085346" cy="921905"/>
          </a:xfrm>
          <a:prstGeom prst="rect">
            <a:avLst/>
          </a:prstGeom>
        </p:spPr>
      </p:pic>
      <p:sp>
        <p:nvSpPr>
          <p:cNvPr id="12" name="テキスト ボックス 11">
            <a:extLst>
              <a:ext uri="{FF2B5EF4-FFF2-40B4-BE49-F238E27FC236}">
                <a16:creationId xmlns:a16="http://schemas.microsoft.com/office/drawing/2014/main" id="{6CD7A7AC-53E4-4D61-A8D2-619E4E743DF0}"/>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13" name="テキスト ボックス 12">
            <a:extLst>
              <a:ext uri="{FF2B5EF4-FFF2-40B4-BE49-F238E27FC236}">
                <a16:creationId xmlns:a16="http://schemas.microsoft.com/office/drawing/2014/main" id="{DCB1FAC7-FF7A-4CF1-9155-F63731AF30C3}"/>
              </a:ext>
            </a:extLst>
          </p:cNvPr>
          <p:cNvSpPr txBox="1"/>
          <p:nvPr/>
        </p:nvSpPr>
        <p:spPr>
          <a:xfrm>
            <a:off x="524603" y="702801"/>
            <a:ext cx="11557972" cy="646331"/>
          </a:xfrm>
          <a:prstGeom prst="rect">
            <a:avLst/>
          </a:prstGeom>
          <a:noFill/>
        </p:spPr>
        <p:txBody>
          <a:bodyPr wrap="none" rtlCol="0">
            <a:spAutoFit/>
          </a:bodyPr>
          <a:lstStyle/>
          <a:p>
            <a:r>
              <a:rPr kumimoji="1" lang="ja-JP" altLang="en-US" b="1" dirty="0">
                <a:solidFill>
                  <a:srgbClr val="FF0000"/>
                </a:solidFill>
              </a:rPr>
              <a:t>　萩原は１９７５年の　</a:t>
            </a:r>
            <a:r>
              <a:rPr kumimoji="1" lang="en-US" altLang="ja-JP" b="1" dirty="0">
                <a:solidFill>
                  <a:srgbClr val="FF0000"/>
                </a:solidFill>
              </a:rPr>
              <a:t>JPA1975-134985</a:t>
            </a:r>
            <a:r>
              <a:rPr kumimoji="1" lang="ja-JP" altLang="en-US" b="1" dirty="0">
                <a:solidFill>
                  <a:srgbClr val="FF0000"/>
                </a:solidFill>
              </a:rPr>
              <a:t>特許で、世界で初めて、垂直</a:t>
            </a:r>
            <a:r>
              <a:rPr kumimoji="1" lang="en-US" altLang="ja-JP" b="1" dirty="0">
                <a:solidFill>
                  <a:srgbClr val="FF0000"/>
                </a:solidFill>
              </a:rPr>
              <a:t>(Vertical)</a:t>
            </a:r>
            <a:r>
              <a:rPr kumimoji="1" lang="ja-JP" altLang="en-US" b="1" dirty="0">
                <a:solidFill>
                  <a:srgbClr val="FF0000"/>
                </a:solidFill>
              </a:rPr>
              <a:t>型過剰</a:t>
            </a:r>
            <a:r>
              <a:rPr kumimoji="1" lang="en-US" altLang="ja-JP" b="1" dirty="0">
                <a:solidFill>
                  <a:srgbClr val="FF0000"/>
                </a:solidFill>
              </a:rPr>
              <a:t>Overflow</a:t>
            </a:r>
            <a:r>
              <a:rPr kumimoji="1" lang="ja-JP" altLang="en-US" b="1" dirty="0">
                <a:solidFill>
                  <a:srgbClr val="FF0000"/>
                </a:solidFill>
              </a:rPr>
              <a:t>信号電荷の</a:t>
            </a:r>
            <a:endParaRPr kumimoji="1" lang="en-US" altLang="ja-JP" b="1" dirty="0">
              <a:solidFill>
                <a:srgbClr val="FF0000"/>
              </a:solidFill>
            </a:endParaRPr>
          </a:p>
          <a:p>
            <a:r>
              <a:rPr lang="ja-JP" altLang="en-US" b="1" dirty="0">
                <a:solidFill>
                  <a:srgbClr val="FF0000"/>
                </a:solidFill>
              </a:rPr>
              <a:t>　</a:t>
            </a:r>
            <a:r>
              <a:rPr kumimoji="1" lang="ja-JP" altLang="en-US" b="1" dirty="0">
                <a:solidFill>
                  <a:srgbClr val="FF0000"/>
                </a:solidFill>
              </a:rPr>
              <a:t>掃き出し機能を持つ</a:t>
            </a:r>
            <a:r>
              <a:rPr kumimoji="1" lang="en-US" altLang="ja-JP" b="1" dirty="0">
                <a:solidFill>
                  <a:srgbClr val="FF0000"/>
                </a:solidFill>
              </a:rPr>
              <a:t>Drain</a:t>
            </a:r>
            <a:r>
              <a:rPr kumimoji="1" lang="ja-JP" altLang="en-US" b="1" dirty="0">
                <a:solidFill>
                  <a:srgbClr val="FF0000"/>
                </a:solidFill>
              </a:rPr>
              <a:t>（</a:t>
            </a:r>
            <a:r>
              <a:rPr kumimoji="1" lang="en-US" altLang="ja-JP" b="1" dirty="0">
                <a:solidFill>
                  <a:srgbClr val="FF0000"/>
                </a:solidFill>
              </a:rPr>
              <a:t>VOD)</a:t>
            </a:r>
            <a:r>
              <a:rPr kumimoji="1" lang="ja-JP" altLang="en-US" b="1" dirty="0">
                <a:solidFill>
                  <a:srgbClr val="FF0000"/>
                </a:solidFill>
              </a:rPr>
              <a:t>機能を考案して（ＳＯＮＹのＨＡＤセンサーの）特許出願しています。</a:t>
            </a:r>
          </a:p>
        </p:txBody>
      </p:sp>
      <p:sp>
        <p:nvSpPr>
          <p:cNvPr id="8" name="四角形: 角を丸くする 7">
            <a:extLst>
              <a:ext uri="{FF2B5EF4-FFF2-40B4-BE49-F238E27FC236}">
                <a16:creationId xmlns:a16="http://schemas.microsoft.com/office/drawing/2014/main" id="{280BD8ED-BF6C-4421-B7AA-2EFB82A8E701}"/>
              </a:ext>
            </a:extLst>
          </p:cNvPr>
          <p:cNvSpPr/>
          <p:nvPr/>
        </p:nvSpPr>
        <p:spPr>
          <a:xfrm>
            <a:off x="1088746" y="6193638"/>
            <a:ext cx="4528109" cy="34057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C5B01AD-B081-4853-9CA6-A5757BD6488B}"/>
              </a:ext>
            </a:extLst>
          </p:cNvPr>
          <p:cNvSpPr txBox="1"/>
          <p:nvPr/>
        </p:nvSpPr>
        <p:spPr>
          <a:xfrm>
            <a:off x="1240786" y="6207640"/>
            <a:ext cx="4376069" cy="307777"/>
          </a:xfrm>
          <a:prstGeom prst="rect">
            <a:avLst/>
          </a:prstGeom>
          <a:noFill/>
        </p:spPr>
        <p:txBody>
          <a:bodyPr wrap="square">
            <a:spAutoFit/>
          </a:bodyPr>
          <a:lstStyle/>
          <a:p>
            <a:r>
              <a:rPr lang="ja-JP" altLang="en-US" sz="1400" b="1" dirty="0"/>
              <a:t>受光面と反対側に電荷の吐き出し</a:t>
            </a:r>
            <a:r>
              <a:rPr lang="en-US" altLang="ja-JP" sz="1400" b="1" dirty="0"/>
              <a:t>Drain</a:t>
            </a:r>
            <a:r>
              <a:rPr lang="ja-JP" altLang="en-US" sz="1400" b="1" dirty="0"/>
              <a:t>領域がある。</a:t>
            </a:r>
            <a:endParaRPr kumimoji="1" lang="ja-JP" altLang="en-US" sz="1400" b="1" dirty="0"/>
          </a:p>
        </p:txBody>
      </p:sp>
    </p:spTree>
    <p:extLst>
      <p:ext uri="{BB962C8B-B14F-4D97-AF65-F5344CB8AC3E}">
        <p14:creationId xmlns:p14="http://schemas.microsoft.com/office/powerpoint/2010/main" val="377333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E171E08-5ACD-411E-AA85-8A31CDEACE1F}"/>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851648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7DBB2FA-717E-46D1-B2A0-AE6A6A69B141}"/>
              </a:ext>
            </a:extLst>
          </p:cNvPr>
          <p:cNvPicPr>
            <a:picLocks noChangeAspect="1"/>
          </p:cNvPicPr>
          <p:nvPr/>
        </p:nvPicPr>
        <p:blipFill rotWithShape="1">
          <a:blip r:embed="rId2">
            <a:extLst>
              <a:ext uri="{28A0092B-C50C-407E-A947-70E740481C1C}">
                <a14:useLocalDpi xmlns:a14="http://schemas.microsoft.com/office/drawing/2010/main" val="0"/>
              </a:ext>
            </a:extLst>
          </a:blip>
          <a:srcRect l="2763" t="3610" r="3295" b="1288"/>
          <a:stretch/>
        </p:blipFill>
        <p:spPr>
          <a:xfrm>
            <a:off x="425116" y="399371"/>
            <a:ext cx="11341768" cy="6458629"/>
          </a:xfrm>
          <a:prstGeom prst="rect">
            <a:avLst/>
          </a:prstGeom>
        </p:spPr>
      </p:pic>
    </p:spTree>
    <p:extLst>
      <p:ext uri="{BB962C8B-B14F-4D97-AF65-F5344CB8AC3E}">
        <p14:creationId xmlns:p14="http://schemas.microsoft.com/office/powerpoint/2010/main" val="2117177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DDB4ADC3-1AD5-46C4-B431-390A8C06BA02}"/>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5" name="図 4">
            <a:extLst>
              <a:ext uri="{FF2B5EF4-FFF2-40B4-BE49-F238E27FC236}">
                <a16:creationId xmlns:a16="http://schemas.microsoft.com/office/drawing/2014/main" id="{DD0C6FF3-2608-43AC-A99F-7861D96ECF13}"/>
              </a:ext>
            </a:extLst>
          </p:cNvPr>
          <p:cNvPicPr>
            <a:picLocks noChangeAspect="1"/>
          </p:cNvPicPr>
          <p:nvPr/>
        </p:nvPicPr>
        <p:blipFill rotWithShape="1">
          <a:blip r:embed="rId2"/>
          <a:srcRect l="48158" t="41399" r="32632" b="27475"/>
          <a:stretch/>
        </p:blipFill>
        <p:spPr>
          <a:xfrm>
            <a:off x="102263" y="2507513"/>
            <a:ext cx="4375299" cy="3985717"/>
          </a:xfrm>
          <a:prstGeom prst="rect">
            <a:avLst/>
          </a:prstGeom>
        </p:spPr>
      </p:pic>
      <p:pic>
        <p:nvPicPr>
          <p:cNvPr id="7" name="図 6">
            <a:extLst>
              <a:ext uri="{FF2B5EF4-FFF2-40B4-BE49-F238E27FC236}">
                <a16:creationId xmlns:a16="http://schemas.microsoft.com/office/drawing/2014/main" id="{3F4C5B79-009D-4FCB-A34D-E9FCCCAAEBD4}"/>
              </a:ext>
            </a:extLst>
          </p:cNvPr>
          <p:cNvPicPr>
            <a:picLocks noChangeAspect="1"/>
          </p:cNvPicPr>
          <p:nvPr/>
        </p:nvPicPr>
        <p:blipFill rotWithShape="1">
          <a:blip r:embed="rId3"/>
          <a:srcRect l="24342" t="28293" r="30658" b="57197"/>
          <a:stretch/>
        </p:blipFill>
        <p:spPr>
          <a:xfrm>
            <a:off x="441626" y="1463547"/>
            <a:ext cx="5758651" cy="1043966"/>
          </a:xfrm>
          <a:prstGeom prst="rect">
            <a:avLst/>
          </a:prstGeom>
        </p:spPr>
      </p:pic>
      <p:pic>
        <p:nvPicPr>
          <p:cNvPr id="4" name="図 3">
            <a:extLst>
              <a:ext uri="{FF2B5EF4-FFF2-40B4-BE49-F238E27FC236}">
                <a16:creationId xmlns:a16="http://schemas.microsoft.com/office/drawing/2014/main" id="{3708048F-149B-48A2-83FA-67E55C768270}"/>
              </a:ext>
            </a:extLst>
          </p:cNvPr>
          <p:cNvPicPr>
            <a:picLocks noChangeAspect="1"/>
          </p:cNvPicPr>
          <p:nvPr/>
        </p:nvPicPr>
        <p:blipFill rotWithShape="1">
          <a:blip r:embed="rId4"/>
          <a:srcRect l="22369" t="31829" r="49605" b="16240"/>
          <a:stretch/>
        </p:blipFill>
        <p:spPr>
          <a:xfrm>
            <a:off x="7088295" y="1878262"/>
            <a:ext cx="4702652" cy="4899013"/>
          </a:xfrm>
          <a:prstGeom prst="rect">
            <a:avLst/>
          </a:prstGeom>
        </p:spPr>
      </p:pic>
      <p:sp>
        <p:nvSpPr>
          <p:cNvPr id="10" name="テキスト ボックス 9">
            <a:extLst>
              <a:ext uri="{FF2B5EF4-FFF2-40B4-BE49-F238E27FC236}">
                <a16:creationId xmlns:a16="http://schemas.microsoft.com/office/drawing/2014/main" id="{B6827EB5-680E-443D-A4CC-A00A109C94F5}"/>
              </a:ext>
            </a:extLst>
          </p:cNvPr>
          <p:cNvSpPr txBox="1"/>
          <p:nvPr/>
        </p:nvSpPr>
        <p:spPr>
          <a:xfrm>
            <a:off x="8467456" y="1577918"/>
            <a:ext cx="1569660" cy="369332"/>
          </a:xfrm>
          <a:prstGeom prst="rect">
            <a:avLst/>
          </a:prstGeom>
          <a:noFill/>
        </p:spPr>
        <p:txBody>
          <a:bodyPr wrap="none" rtlCol="0">
            <a:spAutoFit/>
          </a:bodyPr>
          <a:lstStyle/>
          <a:p>
            <a:r>
              <a:rPr kumimoji="1" lang="ja-JP" altLang="en-US" b="1" dirty="0"/>
              <a:t>特許請求範囲</a:t>
            </a:r>
          </a:p>
        </p:txBody>
      </p:sp>
      <p:sp>
        <p:nvSpPr>
          <p:cNvPr id="11" name="テキスト ボックス 10">
            <a:extLst>
              <a:ext uri="{FF2B5EF4-FFF2-40B4-BE49-F238E27FC236}">
                <a16:creationId xmlns:a16="http://schemas.microsoft.com/office/drawing/2014/main" id="{D46CC506-E3AF-457A-991A-3BC79CA0A497}"/>
              </a:ext>
            </a:extLst>
          </p:cNvPr>
          <p:cNvSpPr txBox="1"/>
          <p:nvPr/>
        </p:nvSpPr>
        <p:spPr>
          <a:xfrm>
            <a:off x="6670307" y="6346035"/>
            <a:ext cx="5633988" cy="523220"/>
          </a:xfrm>
          <a:prstGeom prst="rect">
            <a:avLst/>
          </a:prstGeom>
          <a:noFill/>
        </p:spPr>
        <p:txBody>
          <a:bodyPr wrap="square" rtlCol="0">
            <a:spAutoFit/>
          </a:bodyPr>
          <a:lstStyle/>
          <a:p>
            <a:r>
              <a:rPr kumimoji="1" lang="ja-JP" altLang="en-US" sz="1400" b="1" dirty="0">
                <a:solidFill>
                  <a:srgbClr val="FF0000"/>
                </a:solidFill>
              </a:rPr>
              <a:t>特許請求範囲には受光面が </a:t>
            </a:r>
            <a:r>
              <a:rPr kumimoji="1" lang="en-US" altLang="ja-JP" sz="1400" b="1" dirty="0">
                <a:solidFill>
                  <a:srgbClr val="FF0000"/>
                </a:solidFill>
              </a:rPr>
              <a:t>Emitter </a:t>
            </a:r>
            <a:r>
              <a:rPr kumimoji="1" lang="ja-JP" altLang="en-US" sz="1400" b="1" dirty="0">
                <a:solidFill>
                  <a:srgbClr val="FF0000"/>
                </a:solidFill>
              </a:rPr>
              <a:t>接合とは記載されていない。</a:t>
            </a:r>
            <a:endParaRPr kumimoji="1" lang="en-US" altLang="ja-JP" sz="1400" b="1" dirty="0">
              <a:solidFill>
                <a:srgbClr val="FF0000"/>
              </a:solidFill>
            </a:endParaRPr>
          </a:p>
          <a:p>
            <a:r>
              <a:rPr lang="ja-JP" altLang="en-US" sz="1400" b="1" dirty="0">
                <a:solidFill>
                  <a:srgbClr val="FF0000"/>
                </a:solidFill>
              </a:rPr>
              <a:t>　　　　表面照射型でも裏面照射型でもこの特許は有効です。</a:t>
            </a:r>
            <a:endParaRPr kumimoji="1" lang="en-US" altLang="ja-JP" sz="1400" b="1" dirty="0">
              <a:solidFill>
                <a:srgbClr val="FF0000"/>
              </a:solidFill>
            </a:endParaRPr>
          </a:p>
        </p:txBody>
      </p:sp>
      <p:sp>
        <p:nvSpPr>
          <p:cNvPr id="13" name="テキスト ボックス 12">
            <a:extLst>
              <a:ext uri="{FF2B5EF4-FFF2-40B4-BE49-F238E27FC236}">
                <a16:creationId xmlns:a16="http://schemas.microsoft.com/office/drawing/2014/main" id="{34C4D31B-82B7-4144-B7B5-C70FFB90BADE}"/>
              </a:ext>
            </a:extLst>
          </p:cNvPr>
          <p:cNvSpPr txBox="1"/>
          <p:nvPr/>
        </p:nvSpPr>
        <p:spPr>
          <a:xfrm>
            <a:off x="524603" y="702801"/>
            <a:ext cx="11557972" cy="646331"/>
          </a:xfrm>
          <a:prstGeom prst="rect">
            <a:avLst/>
          </a:prstGeom>
          <a:noFill/>
        </p:spPr>
        <p:txBody>
          <a:bodyPr wrap="none" rtlCol="0">
            <a:spAutoFit/>
          </a:bodyPr>
          <a:lstStyle/>
          <a:p>
            <a:r>
              <a:rPr kumimoji="1" lang="ja-JP" altLang="en-US" b="1" dirty="0">
                <a:solidFill>
                  <a:srgbClr val="FF0000"/>
                </a:solidFill>
              </a:rPr>
              <a:t>　萩原は１９７５年の　</a:t>
            </a:r>
            <a:r>
              <a:rPr kumimoji="1" lang="en-US" altLang="ja-JP" b="1" dirty="0">
                <a:solidFill>
                  <a:srgbClr val="FF0000"/>
                </a:solidFill>
              </a:rPr>
              <a:t>JPA1975-134985</a:t>
            </a:r>
            <a:r>
              <a:rPr kumimoji="1" lang="ja-JP" altLang="en-US" b="1" dirty="0">
                <a:solidFill>
                  <a:srgbClr val="FF0000"/>
                </a:solidFill>
              </a:rPr>
              <a:t>特許で、世界で初めて、垂直</a:t>
            </a:r>
            <a:r>
              <a:rPr kumimoji="1" lang="en-US" altLang="ja-JP" b="1" dirty="0">
                <a:solidFill>
                  <a:srgbClr val="FF0000"/>
                </a:solidFill>
              </a:rPr>
              <a:t>(Vertical)</a:t>
            </a:r>
            <a:r>
              <a:rPr kumimoji="1" lang="ja-JP" altLang="en-US" b="1" dirty="0">
                <a:solidFill>
                  <a:srgbClr val="FF0000"/>
                </a:solidFill>
              </a:rPr>
              <a:t>型過剰</a:t>
            </a:r>
            <a:r>
              <a:rPr kumimoji="1" lang="en-US" altLang="ja-JP" b="1" dirty="0">
                <a:solidFill>
                  <a:srgbClr val="FF0000"/>
                </a:solidFill>
              </a:rPr>
              <a:t>Overflow</a:t>
            </a:r>
            <a:r>
              <a:rPr kumimoji="1" lang="ja-JP" altLang="en-US" b="1" dirty="0">
                <a:solidFill>
                  <a:srgbClr val="FF0000"/>
                </a:solidFill>
              </a:rPr>
              <a:t>信号電荷の</a:t>
            </a:r>
            <a:endParaRPr kumimoji="1" lang="en-US" altLang="ja-JP" b="1" dirty="0">
              <a:solidFill>
                <a:srgbClr val="FF0000"/>
              </a:solidFill>
            </a:endParaRPr>
          </a:p>
          <a:p>
            <a:r>
              <a:rPr lang="ja-JP" altLang="en-US" b="1" dirty="0">
                <a:solidFill>
                  <a:srgbClr val="FF0000"/>
                </a:solidFill>
              </a:rPr>
              <a:t>　</a:t>
            </a:r>
            <a:r>
              <a:rPr kumimoji="1" lang="ja-JP" altLang="en-US" b="1" dirty="0">
                <a:solidFill>
                  <a:srgbClr val="FF0000"/>
                </a:solidFill>
              </a:rPr>
              <a:t>掃き出し機能を持つ</a:t>
            </a:r>
            <a:r>
              <a:rPr kumimoji="1" lang="en-US" altLang="ja-JP" b="1" dirty="0">
                <a:solidFill>
                  <a:srgbClr val="FF0000"/>
                </a:solidFill>
              </a:rPr>
              <a:t>Drain</a:t>
            </a:r>
            <a:r>
              <a:rPr kumimoji="1" lang="ja-JP" altLang="en-US" b="1" dirty="0">
                <a:solidFill>
                  <a:srgbClr val="FF0000"/>
                </a:solidFill>
              </a:rPr>
              <a:t>（</a:t>
            </a:r>
            <a:r>
              <a:rPr kumimoji="1" lang="en-US" altLang="ja-JP" b="1" dirty="0">
                <a:solidFill>
                  <a:srgbClr val="FF0000"/>
                </a:solidFill>
              </a:rPr>
              <a:t>VOD)</a:t>
            </a:r>
            <a:r>
              <a:rPr kumimoji="1" lang="ja-JP" altLang="en-US" b="1" dirty="0">
                <a:solidFill>
                  <a:srgbClr val="FF0000"/>
                </a:solidFill>
              </a:rPr>
              <a:t>機能を考案して（ＳＯＮＹのＨＡＤセンサーの）特許出願しています。</a:t>
            </a:r>
          </a:p>
        </p:txBody>
      </p:sp>
      <p:sp>
        <p:nvSpPr>
          <p:cNvPr id="8" name="四角形: 角を丸くする 7">
            <a:extLst>
              <a:ext uri="{FF2B5EF4-FFF2-40B4-BE49-F238E27FC236}">
                <a16:creationId xmlns:a16="http://schemas.microsoft.com/office/drawing/2014/main" id="{426EC3D0-7D51-4C6F-837B-AC536B768C20}"/>
              </a:ext>
            </a:extLst>
          </p:cNvPr>
          <p:cNvSpPr/>
          <p:nvPr/>
        </p:nvSpPr>
        <p:spPr>
          <a:xfrm>
            <a:off x="4513631" y="2698419"/>
            <a:ext cx="2574664" cy="1087518"/>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89C8E23-8F0C-45E5-B525-417C6231A646}"/>
              </a:ext>
            </a:extLst>
          </p:cNvPr>
          <p:cNvSpPr txBox="1"/>
          <p:nvPr/>
        </p:nvSpPr>
        <p:spPr>
          <a:xfrm>
            <a:off x="4492319" y="2807857"/>
            <a:ext cx="6296526" cy="1200329"/>
          </a:xfrm>
          <a:prstGeom prst="rect">
            <a:avLst/>
          </a:prstGeom>
          <a:noFill/>
        </p:spPr>
        <p:txBody>
          <a:bodyPr wrap="square">
            <a:spAutoFit/>
          </a:bodyPr>
          <a:lstStyle/>
          <a:p>
            <a:r>
              <a:rPr kumimoji="1" lang="ja-JP" altLang="en-US" b="1" dirty="0">
                <a:solidFill>
                  <a:srgbClr val="FF0000"/>
                </a:solidFill>
              </a:rPr>
              <a:t> </a:t>
            </a:r>
            <a:r>
              <a:rPr kumimoji="1" lang="ja-JP" altLang="en-US" b="1" dirty="0"/>
              <a:t>構造体は上下を反対に</a:t>
            </a:r>
            <a:endParaRPr kumimoji="1" lang="en-US" altLang="ja-JP" b="1" dirty="0"/>
          </a:p>
          <a:p>
            <a:r>
              <a:rPr kumimoji="1" lang="ja-JP" altLang="en-US" b="1" dirty="0"/>
              <a:t>　　逆さまに</a:t>
            </a:r>
            <a:r>
              <a:rPr lang="ja-JP" altLang="en-US" b="1" dirty="0"/>
              <a:t>しても</a:t>
            </a:r>
            <a:endParaRPr lang="en-US" altLang="ja-JP" b="1" dirty="0"/>
          </a:p>
          <a:p>
            <a:r>
              <a:rPr lang="ja-JP" altLang="en-US" b="1" dirty="0"/>
              <a:t>　同一の</a:t>
            </a:r>
            <a:r>
              <a:rPr kumimoji="1" lang="ja-JP" altLang="en-US" b="1" dirty="0"/>
              <a:t>同じ構造です。</a:t>
            </a:r>
            <a:endParaRPr kumimoji="1" lang="en-US" altLang="ja-JP" b="1" dirty="0"/>
          </a:p>
          <a:p>
            <a:endParaRPr lang="en-US" altLang="ja-JP" b="1" dirty="0">
              <a:solidFill>
                <a:srgbClr val="FF0000"/>
              </a:solidFill>
            </a:endParaRPr>
          </a:p>
        </p:txBody>
      </p:sp>
      <p:sp>
        <p:nvSpPr>
          <p:cNvPr id="34" name="正方形/長方形 33">
            <a:extLst>
              <a:ext uri="{FF2B5EF4-FFF2-40B4-BE49-F238E27FC236}">
                <a16:creationId xmlns:a16="http://schemas.microsoft.com/office/drawing/2014/main" id="{F1C64866-5221-4218-A254-5B3288B13351}"/>
              </a:ext>
            </a:extLst>
          </p:cNvPr>
          <p:cNvSpPr/>
          <p:nvPr/>
        </p:nvSpPr>
        <p:spPr>
          <a:xfrm>
            <a:off x="4501623" y="3867873"/>
            <a:ext cx="2574664" cy="235770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0B51F68-ABF8-4B9E-8047-15BBDA6FAAAA}"/>
              </a:ext>
            </a:extLst>
          </p:cNvPr>
          <p:cNvSpPr/>
          <p:nvPr/>
        </p:nvSpPr>
        <p:spPr>
          <a:xfrm>
            <a:off x="11590421" y="4879556"/>
            <a:ext cx="401053"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7DEE1D3-41B4-42B1-B741-A4F5CDE5A57C}"/>
              </a:ext>
            </a:extLst>
          </p:cNvPr>
          <p:cNvSpPr/>
          <p:nvPr/>
        </p:nvSpPr>
        <p:spPr>
          <a:xfrm>
            <a:off x="4948061" y="4139538"/>
            <a:ext cx="648671" cy="155608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6BB8BB71-C23A-45C3-A4D7-BEE99E840E76}"/>
              </a:ext>
            </a:extLst>
          </p:cNvPr>
          <p:cNvCxnSpPr/>
          <p:nvPr/>
        </p:nvCxnSpPr>
        <p:spPr>
          <a:xfrm>
            <a:off x="4948061" y="4622811"/>
            <a:ext cx="64867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CDF224A-32AE-497F-B5BB-2D93D0445496}"/>
              </a:ext>
            </a:extLst>
          </p:cNvPr>
          <p:cNvCxnSpPr/>
          <p:nvPr/>
        </p:nvCxnSpPr>
        <p:spPr>
          <a:xfrm>
            <a:off x="4948061" y="5128137"/>
            <a:ext cx="64867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C3B62B84-3A76-4879-97C6-A168F7A6549E}"/>
              </a:ext>
            </a:extLst>
          </p:cNvPr>
          <p:cNvSpPr/>
          <p:nvPr/>
        </p:nvSpPr>
        <p:spPr>
          <a:xfrm>
            <a:off x="6162485" y="4122821"/>
            <a:ext cx="648671" cy="155608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EFCC9FDB-8882-4574-95CA-3FBB52A2E458}"/>
              </a:ext>
            </a:extLst>
          </p:cNvPr>
          <p:cNvCxnSpPr/>
          <p:nvPr/>
        </p:nvCxnSpPr>
        <p:spPr>
          <a:xfrm>
            <a:off x="6162485" y="4606094"/>
            <a:ext cx="64867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77B52BE-4E9C-4D70-A601-12A20CBEB371}"/>
              </a:ext>
            </a:extLst>
          </p:cNvPr>
          <p:cNvCxnSpPr/>
          <p:nvPr/>
        </p:nvCxnSpPr>
        <p:spPr>
          <a:xfrm>
            <a:off x="6162485" y="5111420"/>
            <a:ext cx="64867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E2FE0E5E-4A6E-44D1-839C-2BCD6E678A35}"/>
              </a:ext>
            </a:extLst>
          </p:cNvPr>
          <p:cNvSpPr txBox="1"/>
          <p:nvPr/>
        </p:nvSpPr>
        <p:spPr>
          <a:xfrm>
            <a:off x="4477562" y="4395370"/>
            <a:ext cx="6296526" cy="1200329"/>
          </a:xfrm>
          <a:prstGeom prst="rect">
            <a:avLst/>
          </a:prstGeom>
          <a:noFill/>
        </p:spPr>
        <p:txBody>
          <a:bodyPr wrap="square">
            <a:spAutoFit/>
          </a:bodyPr>
          <a:lstStyle/>
          <a:p>
            <a:r>
              <a:rPr kumimoji="1" lang="ja-JP" altLang="en-US" b="1" dirty="0">
                <a:solidFill>
                  <a:srgbClr val="FF0000"/>
                </a:solidFill>
              </a:rPr>
              <a:t> </a:t>
            </a:r>
            <a:r>
              <a:rPr kumimoji="1" lang="en-US" altLang="ja-JP" b="1" dirty="0">
                <a:solidFill>
                  <a:srgbClr val="FF0000"/>
                </a:solidFill>
              </a:rPr>
              <a:t>je</a:t>
            </a:r>
          </a:p>
          <a:p>
            <a:endParaRPr lang="en-US" altLang="ja-JP" b="1" dirty="0">
              <a:solidFill>
                <a:srgbClr val="FF0000"/>
              </a:solidFill>
            </a:endParaRPr>
          </a:p>
          <a:p>
            <a:r>
              <a:rPr kumimoji="1" lang="en-US" altLang="ja-JP" b="1" dirty="0"/>
              <a:t> </a:t>
            </a:r>
            <a:r>
              <a:rPr kumimoji="1" lang="en-US" altLang="ja-JP" b="1" dirty="0" err="1">
                <a:solidFill>
                  <a:srgbClr val="FF0000"/>
                </a:solidFill>
              </a:rPr>
              <a:t>Jc</a:t>
            </a:r>
            <a:endParaRPr kumimoji="1" lang="en-US" altLang="ja-JP" b="1" dirty="0">
              <a:solidFill>
                <a:srgbClr val="FF0000"/>
              </a:solidFill>
            </a:endParaRPr>
          </a:p>
          <a:p>
            <a:endParaRPr lang="en-US" altLang="ja-JP" b="1" dirty="0">
              <a:solidFill>
                <a:srgbClr val="FF0000"/>
              </a:solidFill>
            </a:endParaRPr>
          </a:p>
        </p:txBody>
      </p:sp>
      <p:sp>
        <p:nvSpPr>
          <p:cNvPr id="43" name="テキスト ボックス 42">
            <a:extLst>
              <a:ext uri="{FF2B5EF4-FFF2-40B4-BE49-F238E27FC236}">
                <a16:creationId xmlns:a16="http://schemas.microsoft.com/office/drawing/2014/main" id="{2B400CD3-1CD1-434C-9846-DACF445609DB}"/>
              </a:ext>
            </a:extLst>
          </p:cNvPr>
          <p:cNvSpPr txBox="1"/>
          <p:nvPr/>
        </p:nvSpPr>
        <p:spPr>
          <a:xfrm>
            <a:off x="5694948" y="4436973"/>
            <a:ext cx="6296526" cy="1200329"/>
          </a:xfrm>
          <a:prstGeom prst="rect">
            <a:avLst/>
          </a:prstGeom>
          <a:noFill/>
        </p:spPr>
        <p:txBody>
          <a:bodyPr wrap="square">
            <a:spAutoFit/>
          </a:bodyPr>
          <a:lstStyle/>
          <a:p>
            <a:r>
              <a:rPr kumimoji="1" lang="ja-JP" altLang="en-US" b="1" dirty="0">
                <a:solidFill>
                  <a:srgbClr val="FF0000"/>
                </a:solidFill>
              </a:rPr>
              <a:t> </a:t>
            </a:r>
            <a:r>
              <a:rPr kumimoji="1" lang="en-US" altLang="ja-JP" b="1" dirty="0" err="1">
                <a:solidFill>
                  <a:srgbClr val="FF0000"/>
                </a:solidFill>
              </a:rPr>
              <a:t>jc</a:t>
            </a:r>
            <a:endParaRPr kumimoji="1" lang="en-US" altLang="ja-JP" b="1" dirty="0">
              <a:solidFill>
                <a:srgbClr val="FF0000"/>
              </a:solidFill>
            </a:endParaRPr>
          </a:p>
          <a:p>
            <a:endParaRPr lang="en-US" altLang="ja-JP" b="1" dirty="0">
              <a:solidFill>
                <a:srgbClr val="FF0000"/>
              </a:solidFill>
            </a:endParaRPr>
          </a:p>
          <a:p>
            <a:r>
              <a:rPr kumimoji="1" lang="en-US" altLang="ja-JP" b="1" dirty="0"/>
              <a:t> </a:t>
            </a:r>
            <a:r>
              <a:rPr kumimoji="1" lang="en-US" altLang="ja-JP" b="1" dirty="0">
                <a:solidFill>
                  <a:srgbClr val="FF0000"/>
                </a:solidFill>
              </a:rPr>
              <a:t>Je</a:t>
            </a:r>
          </a:p>
          <a:p>
            <a:endParaRPr lang="en-US" altLang="ja-JP" b="1" dirty="0">
              <a:solidFill>
                <a:srgbClr val="FF0000"/>
              </a:solidFill>
            </a:endParaRPr>
          </a:p>
        </p:txBody>
      </p:sp>
      <p:sp>
        <p:nvSpPr>
          <p:cNvPr id="44" name="テキスト ボックス 43">
            <a:extLst>
              <a:ext uri="{FF2B5EF4-FFF2-40B4-BE49-F238E27FC236}">
                <a16:creationId xmlns:a16="http://schemas.microsoft.com/office/drawing/2014/main" id="{B3F7469C-D4A2-4A6B-9F93-8B8F27410896}"/>
              </a:ext>
            </a:extLst>
          </p:cNvPr>
          <p:cNvSpPr txBox="1"/>
          <p:nvPr/>
        </p:nvSpPr>
        <p:spPr>
          <a:xfrm>
            <a:off x="4948061" y="5272357"/>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a:t>P1</a:t>
            </a:r>
            <a:endParaRPr lang="ja-JP" altLang="en-US" dirty="0"/>
          </a:p>
        </p:txBody>
      </p:sp>
      <p:sp>
        <p:nvSpPr>
          <p:cNvPr id="45" name="テキスト ボックス 44">
            <a:extLst>
              <a:ext uri="{FF2B5EF4-FFF2-40B4-BE49-F238E27FC236}">
                <a16:creationId xmlns:a16="http://schemas.microsoft.com/office/drawing/2014/main" id="{F2B2A36B-B8C8-45D1-B1BC-D4B4B2652B2A}"/>
              </a:ext>
            </a:extLst>
          </p:cNvPr>
          <p:cNvSpPr txBox="1"/>
          <p:nvPr/>
        </p:nvSpPr>
        <p:spPr>
          <a:xfrm>
            <a:off x="4948061" y="4700485"/>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a:t>N2</a:t>
            </a:r>
            <a:endParaRPr lang="ja-JP" altLang="en-US" dirty="0"/>
          </a:p>
        </p:txBody>
      </p:sp>
      <p:sp>
        <p:nvSpPr>
          <p:cNvPr id="46" name="テキスト ボックス 45">
            <a:extLst>
              <a:ext uri="{FF2B5EF4-FFF2-40B4-BE49-F238E27FC236}">
                <a16:creationId xmlns:a16="http://schemas.microsoft.com/office/drawing/2014/main" id="{6D8F3CF5-C9B8-4A56-BECE-3DAA00DB01B2}"/>
              </a:ext>
            </a:extLst>
          </p:cNvPr>
          <p:cNvSpPr txBox="1"/>
          <p:nvPr/>
        </p:nvSpPr>
        <p:spPr>
          <a:xfrm>
            <a:off x="4948061" y="4224635"/>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a:t>P3</a:t>
            </a:r>
            <a:endParaRPr lang="ja-JP" altLang="en-US" dirty="0"/>
          </a:p>
        </p:txBody>
      </p:sp>
      <p:sp>
        <p:nvSpPr>
          <p:cNvPr id="47" name="テキスト ボックス 46">
            <a:extLst>
              <a:ext uri="{FF2B5EF4-FFF2-40B4-BE49-F238E27FC236}">
                <a16:creationId xmlns:a16="http://schemas.microsoft.com/office/drawing/2014/main" id="{9050421B-0AF4-4745-8F4D-B01B992D3830}"/>
              </a:ext>
            </a:extLst>
          </p:cNvPr>
          <p:cNvSpPr txBox="1"/>
          <p:nvPr/>
        </p:nvSpPr>
        <p:spPr>
          <a:xfrm>
            <a:off x="6185697" y="4205249"/>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a:t>P1</a:t>
            </a:r>
            <a:endParaRPr lang="ja-JP" altLang="en-US" dirty="0"/>
          </a:p>
        </p:txBody>
      </p:sp>
      <p:sp>
        <p:nvSpPr>
          <p:cNvPr id="48" name="テキスト ボックス 47">
            <a:extLst>
              <a:ext uri="{FF2B5EF4-FFF2-40B4-BE49-F238E27FC236}">
                <a16:creationId xmlns:a16="http://schemas.microsoft.com/office/drawing/2014/main" id="{519EC400-582B-4B8B-A91C-6C940011F6B3}"/>
              </a:ext>
            </a:extLst>
          </p:cNvPr>
          <p:cNvSpPr txBox="1"/>
          <p:nvPr/>
        </p:nvSpPr>
        <p:spPr>
          <a:xfrm>
            <a:off x="6188014" y="4725324"/>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a:t>N2</a:t>
            </a:r>
            <a:endParaRPr lang="ja-JP" altLang="en-US" dirty="0"/>
          </a:p>
        </p:txBody>
      </p:sp>
      <p:sp>
        <p:nvSpPr>
          <p:cNvPr id="49" name="テキスト ボックス 48">
            <a:extLst>
              <a:ext uri="{FF2B5EF4-FFF2-40B4-BE49-F238E27FC236}">
                <a16:creationId xmlns:a16="http://schemas.microsoft.com/office/drawing/2014/main" id="{572DCD52-A3D6-4B5F-8384-F3D77C3099AA}"/>
              </a:ext>
            </a:extLst>
          </p:cNvPr>
          <p:cNvSpPr txBox="1"/>
          <p:nvPr/>
        </p:nvSpPr>
        <p:spPr>
          <a:xfrm>
            <a:off x="6203592" y="5291316"/>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a:t>P3</a:t>
            </a:r>
            <a:endParaRPr lang="ja-JP" altLang="en-US" dirty="0"/>
          </a:p>
        </p:txBody>
      </p:sp>
      <p:sp>
        <p:nvSpPr>
          <p:cNvPr id="50" name="テキスト ボックス 49">
            <a:extLst>
              <a:ext uri="{FF2B5EF4-FFF2-40B4-BE49-F238E27FC236}">
                <a16:creationId xmlns:a16="http://schemas.microsoft.com/office/drawing/2014/main" id="{DBB4C106-74CA-4C3C-AFA8-8E55000B8E5A}"/>
              </a:ext>
            </a:extLst>
          </p:cNvPr>
          <p:cNvSpPr txBox="1"/>
          <p:nvPr/>
        </p:nvSpPr>
        <p:spPr>
          <a:xfrm>
            <a:off x="5365580" y="5856242"/>
            <a:ext cx="6296526" cy="369332"/>
          </a:xfrm>
          <a:prstGeom prst="rect">
            <a:avLst/>
          </a:prstGeom>
          <a:noFill/>
        </p:spPr>
        <p:txBody>
          <a:bodyPr wrap="square">
            <a:spAutoFit/>
          </a:bodyPr>
          <a:lstStyle/>
          <a:p>
            <a:r>
              <a:rPr kumimoji="1" lang="ja-JP" altLang="en-US" b="1" dirty="0">
                <a:solidFill>
                  <a:srgbClr val="FF0000"/>
                </a:solidFill>
              </a:rPr>
              <a:t> </a:t>
            </a:r>
            <a:r>
              <a:rPr kumimoji="1" lang="en-US" altLang="ja-JP" b="1" dirty="0" err="1"/>
              <a:t>Nsub</a:t>
            </a:r>
            <a:endParaRPr lang="ja-JP" altLang="en-US" dirty="0"/>
          </a:p>
        </p:txBody>
      </p:sp>
    </p:spTree>
    <p:extLst>
      <p:ext uri="{BB962C8B-B14F-4D97-AF65-F5344CB8AC3E}">
        <p14:creationId xmlns:p14="http://schemas.microsoft.com/office/powerpoint/2010/main" val="1401625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CDA6674-177F-4CDB-BE4C-20E997BB2826}"/>
              </a:ext>
            </a:extLst>
          </p:cNvPr>
          <p:cNvPicPr>
            <a:picLocks noChangeAspect="1"/>
          </p:cNvPicPr>
          <p:nvPr/>
        </p:nvPicPr>
        <p:blipFill rotWithShape="1">
          <a:blip r:embed="rId2"/>
          <a:srcRect l="19474" t="24783" r="26300" b="61002"/>
          <a:stretch/>
        </p:blipFill>
        <p:spPr>
          <a:xfrm>
            <a:off x="336885" y="1703430"/>
            <a:ext cx="11518230" cy="1697620"/>
          </a:xfrm>
          <a:prstGeom prst="rect">
            <a:avLst/>
          </a:prstGeom>
        </p:spPr>
      </p:pic>
      <p:sp>
        <p:nvSpPr>
          <p:cNvPr id="12" name="テキスト ボックス 11">
            <a:extLst>
              <a:ext uri="{FF2B5EF4-FFF2-40B4-BE49-F238E27FC236}">
                <a16:creationId xmlns:a16="http://schemas.microsoft.com/office/drawing/2014/main" id="{70FC947F-77D1-45B6-9F7B-83E1B564FF93}"/>
              </a:ext>
            </a:extLst>
          </p:cNvPr>
          <p:cNvSpPr txBox="1"/>
          <p:nvPr/>
        </p:nvSpPr>
        <p:spPr>
          <a:xfrm>
            <a:off x="492709" y="3328079"/>
            <a:ext cx="11362406" cy="369332"/>
          </a:xfrm>
          <a:prstGeom prst="rect">
            <a:avLst/>
          </a:prstGeom>
          <a:noFill/>
        </p:spPr>
        <p:txBody>
          <a:bodyPr wrap="none" rtlCol="0">
            <a:spAutoFit/>
          </a:bodyPr>
          <a:lstStyle/>
          <a:p>
            <a:r>
              <a:rPr kumimoji="1" lang="en-US" altLang="ja-JP" b="1" dirty="0">
                <a:solidFill>
                  <a:srgbClr val="FF0000"/>
                </a:solidFill>
              </a:rPr>
              <a:t>charge collecting storage (base) with the complete charge transfer mode with no image lag feature. </a:t>
            </a:r>
            <a:endParaRPr kumimoji="1" lang="ja-JP" altLang="en-US" b="1" dirty="0">
              <a:solidFill>
                <a:srgbClr val="FF0000"/>
              </a:solidFill>
            </a:endParaRPr>
          </a:p>
        </p:txBody>
      </p:sp>
      <p:cxnSp>
        <p:nvCxnSpPr>
          <p:cNvPr id="15" name="直線コネクタ 14">
            <a:extLst>
              <a:ext uri="{FF2B5EF4-FFF2-40B4-BE49-F238E27FC236}">
                <a16:creationId xmlns:a16="http://schemas.microsoft.com/office/drawing/2014/main" id="{7DC39BAD-16C4-4294-B824-545A0A898D56}"/>
              </a:ext>
            </a:extLst>
          </p:cNvPr>
          <p:cNvCxnSpPr>
            <a:cxnSpLocks/>
          </p:cNvCxnSpPr>
          <p:nvPr/>
        </p:nvCxnSpPr>
        <p:spPr>
          <a:xfrm>
            <a:off x="545431" y="2542674"/>
            <a:ext cx="1010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7D2F5C9-B056-4FE7-8744-605D57971AD2}"/>
              </a:ext>
            </a:extLst>
          </p:cNvPr>
          <p:cNvSpPr txBox="1"/>
          <p:nvPr/>
        </p:nvSpPr>
        <p:spPr>
          <a:xfrm>
            <a:off x="10311063" y="2958747"/>
            <a:ext cx="6152146" cy="369332"/>
          </a:xfrm>
          <a:prstGeom prst="rect">
            <a:avLst/>
          </a:prstGeom>
          <a:noFill/>
        </p:spPr>
        <p:txBody>
          <a:bodyPr wrap="square">
            <a:spAutoFit/>
          </a:bodyPr>
          <a:lstStyle/>
          <a:p>
            <a:r>
              <a:rPr kumimoji="1" lang="en-US" altLang="ja-JP" b="1" dirty="0">
                <a:solidFill>
                  <a:srgbClr val="FF0000"/>
                </a:solidFill>
              </a:rPr>
              <a:t>with the buried </a:t>
            </a:r>
            <a:endParaRPr lang="ja-JP" altLang="en-US" dirty="0"/>
          </a:p>
        </p:txBody>
      </p:sp>
      <p:cxnSp>
        <p:nvCxnSpPr>
          <p:cNvPr id="28" name="直線矢印コネクタ 27">
            <a:extLst>
              <a:ext uri="{FF2B5EF4-FFF2-40B4-BE49-F238E27FC236}">
                <a16:creationId xmlns:a16="http://schemas.microsoft.com/office/drawing/2014/main" id="{1A768EF9-5A88-4B4F-8D3B-6F1F55063548}"/>
              </a:ext>
            </a:extLst>
          </p:cNvPr>
          <p:cNvCxnSpPr>
            <a:cxnSpLocks/>
          </p:cNvCxnSpPr>
          <p:nvPr/>
        </p:nvCxnSpPr>
        <p:spPr>
          <a:xfrm flipH="1">
            <a:off x="899182" y="1697045"/>
            <a:ext cx="887113" cy="622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7BDCC04C-7669-4175-9FF6-8064B8AA8EA0}"/>
              </a:ext>
            </a:extLst>
          </p:cNvPr>
          <p:cNvSpPr txBox="1"/>
          <p:nvPr/>
        </p:nvSpPr>
        <p:spPr>
          <a:xfrm>
            <a:off x="1892968" y="1523749"/>
            <a:ext cx="2098651" cy="523220"/>
          </a:xfrm>
          <a:prstGeom prst="rect">
            <a:avLst/>
          </a:prstGeom>
          <a:noFill/>
        </p:spPr>
        <p:txBody>
          <a:bodyPr wrap="none" rtlCol="0">
            <a:spAutoFit/>
          </a:bodyPr>
          <a:lstStyle/>
          <a:p>
            <a:r>
              <a:rPr kumimoji="1" lang="en-US" altLang="ja-JP" sz="2800" b="1" dirty="0">
                <a:solidFill>
                  <a:srgbClr val="FF0000"/>
                </a:solidFill>
              </a:rPr>
              <a:t>(1)Wrong ?</a:t>
            </a:r>
            <a:endParaRPr kumimoji="1" lang="ja-JP" altLang="en-US" sz="2800" b="1" dirty="0">
              <a:solidFill>
                <a:srgbClr val="FF0000"/>
              </a:solidFill>
            </a:endParaRPr>
          </a:p>
        </p:txBody>
      </p:sp>
      <p:pic>
        <p:nvPicPr>
          <p:cNvPr id="42" name="図 41">
            <a:extLst>
              <a:ext uri="{FF2B5EF4-FFF2-40B4-BE49-F238E27FC236}">
                <a16:creationId xmlns:a16="http://schemas.microsoft.com/office/drawing/2014/main" id="{22DD89EE-C151-4496-A3A4-54D844AD3BC6}"/>
              </a:ext>
            </a:extLst>
          </p:cNvPr>
          <p:cNvPicPr>
            <a:picLocks noChangeAspect="1"/>
          </p:cNvPicPr>
          <p:nvPr/>
        </p:nvPicPr>
        <p:blipFill rotWithShape="1">
          <a:blip r:embed="rId3"/>
          <a:srcRect t="21620" r="243"/>
          <a:stretch/>
        </p:blipFill>
        <p:spPr>
          <a:xfrm>
            <a:off x="0" y="3770381"/>
            <a:ext cx="6593305" cy="2912554"/>
          </a:xfrm>
          <a:prstGeom prst="rect">
            <a:avLst/>
          </a:prstGeom>
        </p:spPr>
      </p:pic>
      <p:pic>
        <p:nvPicPr>
          <p:cNvPr id="8" name="図 7">
            <a:extLst>
              <a:ext uri="{FF2B5EF4-FFF2-40B4-BE49-F238E27FC236}">
                <a16:creationId xmlns:a16="http://schemas.microsoft.com/office/drawing/2014/main" id="{3E11515F-5541-404C-9E71-E6F7231CEB3A}"/>
              </a:ext>
            </a:extLst>
          </p:cNvPr>
          <p:cNvPicPr>
            <a:picLocks noChangeAspect="1"/>
          </p:cNvPicPr>
          <p:nvPr/>
        </p:nvPicPr>
        <p:blipFill rotWithShape="1">
          <a:blip r:embed="rId4"/>
          <a:srcRect l="36186" t="55810" r="41775" b="7123"/>
          <a:stretch/>
        </p:blipFill>
        <p:spPr>
          <a:xfrm>
            <a:off x="6713621" y="4066743"/>
            <a:ext cx="2687053" cy="2540902"/>
          </a:xfrm>
          <a:prstGeom prst="rect">
            <a:avLst/>
          </a:prstGeom>
        </p:spPr>
      </p:pic>
      <p:pic>
        <p:nvPicPr>
          <p:cNvPr id="25" name="図 24">
            <a:extLst>
              <a:ext uri="{FF2B5EF4-FFF2-40B4-BE49-F238E27FC236}">
                <a16:creationId xmlns:a16="http://schemas.microsoft.com/office/drawing/2014/main" id="{6147E744-6870-41C4-972B-AE81AD168C96}"/>
              </a:ext>
            </a:extLst>
          </p:cNvPr>
          <p:cNvPicPr>
            <a:picLocks noChangeAspect="1"/>
          </p:cNvPicPr>
          <p:nvPr/>
        </p:nvPicPr>
        <p:blipFill rotWithShape="1">
          <a:blip r:embed="rId4"/>
          <a:srcRect l="36185" t="38825" r="40789" b="44352"/>
          <a:stretch/>
        </p:blipFill>
        <p:spPr>
          <a:xfrm>
            <a:off x="9400674" y="4650074"/>
            <a:ext cx="2807369" cy="1153169"/>
          </a:xfrm>
          <a:prstGeom prst="rect">
            <a:avLst/>
          </a:prstGeom>
        </p:spPr>
      </p:pic>
      <p:sp>
        <p:nvSpPr>
          <p:cNvPr id="29" name="テキスト ボックス 28">
            <a:extLst>
              <a:ext uri="{FF2B5EF4-FFF2-40B4-BE49-F238E27FC236}">
                <a16:creationId xmlns:a16="http://schemas.microsoft.com/office/drawing/2014/main" id="{20887D10-208A-4A74-B80A-18909A0ACFD2}"/>
              </a:ext>
            </a:extLst>
          </p:cNvPr>
          <p:cNvSpPr txBox="1"/>
          <p:nvPr/>
        </p:nvSpPr>
        <p:spPr>
          <a:xfrm>
            <a:off x="492709" y="840915"/>
            <a:ext cx="11557972" cy="646331"/>
          </a:xfrm>
          <a:prstGeom prst="rect">
            <a:avLst/>
          </a:prstGeom>
          <a:noFill/>
        </p:spPr>
        <p:txBody>
          <a:bodyPr wrap="none" rtlCol="0">
            <a:spAutoFit/>
          </a:bodyPr>
          <a:lstStyle/>
          <a:p>
            <a:r>
              <a:rPr kumimoji="1" lang="ja-JP" altLang="en-US" b="1" dirty="0">
                <a:solidFill>
                  <a:srgbClr val="FF0000"/>
                </a:solidFill>
              </a:rPr>
              <a:t>　萩原は１９７５年の　</a:t>
            </a:r>
            <a:r>
              <a:rPr kumimoji="1" lang="en-US" altLang="ja-JP" b="1" dirty="0">
                <a:solidFill>
                  <a:srgbClr val="FF0000"/>
                </a:solidFill>
              </a:rPr>
              <a:t>JPA1975-134985</a:t>
            </a:r>
            <a:r>
              <a:rPr kumimoji="1" lang="ja-JP" altLang="en-US" b="1" dirty="0">
                <a:solidFill>
                  <a:srgbClr val="FF0000"/>
                </a:solidFill>
              </a:rPr>
              <a:t>特許で、世界で初めて、垂直</a:t>
            </a:r>
            <a:r>
              <a:rPr kumimoji="1" lang="en-US" altLang="ja-JP" b="1" dirty="0">
                <a:solidFill>
                  <a:srgbClr val="FF0000"/>
                </a:solidFill>
              </a:rPr>
              <a:t>(Vertical)</a:t>
            </a:r>
            <a:r>
              <a:rPr kumimoji="1" lang="ja-JP" altLang="en-US" b="1" dirty="0">
                <a:solidFill>
                  <a:srgbClr val="FF0000"/>
                </a:solidFill>
              </a:rPr>
              <a:t>型過剰</a:t>
            </a:r>
            <a:r>
              <a:rPr kumimoji="1" lang="en-US" altLang="ja-JP" b="1" dirty="0">
                <a:solidFill>
                  <a:srgbClr val="FF0000"/>
                </a:solidFill>
              </a:rPr>
              <a:t>Overflow</a:t>
            </a:r>
            <a:r>
              <a:rPr kumimoji="1" lang="ja-JP" altLang="en-US" b="1" dirty="0">
                <a:solidFill>
                  <a:srgbClr val="FF0000"/>
                </a:solidFill>
              </a:rPr>
              <a:t>信号電荷の</a:t>
            </a:r>
            <a:endParaRPr kumimoji="1" lang="en-US" altLang="ja-JP" b="1" dirty="0">
              <a:solidFill>
                <a:srgbClr val="FF0000"/>
              </a:solidFill>
            </a:endParaRPr>
          </a:p>
          <a:p>
            <a:r>
              <a:rPr lang="ja-JP" altLang="en-US" b="1" dirty="0">
                <a:solidFill>
                  <a:srgbClr val="FF0000"/>
                </a:solidFill>
              </a:rPr>
              <a:t>　</a:t>
            </a:r>
            <a:r>
              <a:rPr kumimoji="1" lang="ja-JP" altLang="en-US" b="1" dirty="0">
                <a:solidFill>
                  <a:srgbClr val="FF0000"/>
                </a:solidFill>
              </a:rPr>
              <a:t>掃き出し機能を持つ</a:t>
            </a:r>
            <a:r>
              <a:rPr kumimoji="1" lang="en-US" altLang="ja-JP" b="1" dirty="0">
                <a:solidFill>
                  <a:srgbClr val="FF0000"/>
                </a:solidFill>
              </a:rPr>
              <a:t>Drain</a:t>
            </a:r>
            <a:r>
              <a:rPr kumimoji="1" lang="ja-JP" altLang="en-US" b="1" dirty="0">
                <a:solidFill>
                  <a:srgbClr val="FF0000"/>
                </a:solidFill>
              </a:rPr>
              <a:t>（</a:t>
            </a:r>
            <a:r>
              <a:rPr kumimoji="1" lang="en-US" altLang="ja-JP" b="1" dirty="0">
                <a:solidFill>
                  <a:srgbClr val="FF0000"/>
                </a:solidFill>
              </a:rPr>
              <a:t>VOD)</a:t>
            </a:r>
            <a:r>
              <a:rPr kumimoji="1" lang="ja-JP" altLang="en-US" b="1" dirty="0">
                <a:solidFill>
                  <a:srgbClr val="FF0000"/>
                </a:solidFill>
              </a:rPr>
              <a:t>機能を考案して（ＳＯＮＹのＨＡＤセンサーの）特許出願しています。</a:t>
            </a:r>
          </a:p>
        </p:txBody>
      </p:sp>
      <p:sp>
        <p:nvSpPr>
          <p:cNvPr id="30" name="テキスト ボックス 29">
            <a:extLst>
              <a:ext uri="{FF2B5EF4-FFF2-40B4-BE49-F238E27FC236}">
                <a16:creationId xmlns:a16="http://schemas.microsoft.com/office/drawing/2014/main" id="{67859E7F-9D92-41C8-AC63-64CC8C1FD46B}"/>
              </a:ext>
            </a:extLst>
          </p:cNvPr>
          <p:cNvSpPr txBox="1"/>
          <p:nvPr/>
        </p:nvSpPr>
        <p:spPr>
          <a:xfrm>
            <a:off x="492709" y="238257"/>
            <a:ext cx="11264622" cy="923330"/>
          </a:xfrm>
          <a:prstGeom prst="rect">
            <a:avLst/>
          </a:prstGeom>
          <a:noFill/>
        </p:spPr>
        <p:txBody>
          <a:bodyPr wrap="none" rtlCol="0">
            <a:spAutoFit/>
          </a:bodyPr>
          <a:lstStyle/>
          <a:p>
            <a:r>
              <a:rPr kumimoji="1" lang="ja-JP" altLang="en-US" b="1" dirty="0">
                <a:solidFill>
                  <a:srgbClr val="FF0000"/>
                </a:solidFill>
              </a:rPr>
              <a:t>　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a:p>
            <a:endParaRPr kumimoji="1" lang="ja-JP" altLang="en-US" b="1" dirty="0">
              <a:solidFill>
                <a:srgbClr val="FF0000"/>
              </a:solidFill>
            </a:endParaRPr>
          </a:p>
        </p:txBody>
      </p:sp>
    </p:spTree>
    <p:extLst>
      <p:ext uri="{BB962C8B-B14F-4D97-AF65-F5344CB8AC3E}">
        <p14:creationId xmlns:p14="http://schemas.microsoft.com/office/powerpoint/2010/main" val="2189751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68810DB4-3F1B-409D-ABB2-8C9E35BD3C33}"/>
              </a:ext>
            </a:extLst>
          </p:cNvPr>
          <p:cNvSpPr txBox="1"/>
          <p:nvPr/>
        </p:nvSpPr>
        <p:spPr>
          <a:xfrm>
            <a:off x="1513822" y="2087108"/>
            <a:ext cx="9847568" cy="584775"/>
          </a:xfrm>
          <a:prstGeom prst="rect">
            <a:avLst/>
          </a:prstGeom>
          <a:noFill/>
        </p:spPr>
        <p:txBody>
          <a:bodyPr wrap="none" rtlCol="0">
            <a:spAutoFit/>
          </a:bodyPr>
          <a:lstStyle/>
          <a:p>
            <a:r>
              <a:rPr lang="ja-JP" altLang="en-US" sz="1600" b="1" dirty="0">
                <a:solidFill>
                  <a:schemeClr val="tx2"/>
                </a:solidFill>
              </a:rPr>
              <a:t>世界をリードする</a:t>
            </a:r>
            <a:r>
              <a:rPr lang="en-US" altLang="ja-JP" sz="1600" b="1" dirty="0">
                <a:solidFill>
                  <a:schemeClr val="tx2"/>
                </a:solidFill>
              </a:rPr>
              <a:t>SONY</a:t>
            </a:r>
            <a:r>
              <a:rPr lang="ja-JP" altLang="en-US" sz="1600" b="1" dirty="0">
                <a:solidFill>
                  <a:schemeClr val="tx2"/>
                </a:solidFill>
              </a:rPr>
              <a:t>では、残像問題は　</a:t>
            </a:r>
            <a:r>
              <a:rPr lang="en-US" altLang="ja-JP" sz="1600" b="1" dirty="0">
                <a:solidFill>
                  <a:schemeClr val="tx2"/>
                </a:solidFill>
              </a:rPr>
              <a:t>MOS</a:t>
            </a:r>
            <a:r>
              <a:rPr lang="ja-JP" altLang="en-US" sz="1600" b="1" dirty="0">
                <a:solidFill>
                  <a:schemeClr val="tx2"/>
                </a:solidFill>
              </a:rPr>
              <a:t>・</a:t>
            </a:r>
            <a:r>
              <a:rPr lang="en-US" altLang="ja-JP" sz="1600" b="1" dirty="0">
                <a:solidFill>
                  <a:schemeClr val="tx2"/>
                </a:solidFill>
              </a:rPr>
              <a:t>CCD</a:t>
            </a:r>
            <a:r>
              <a:rPr lang="ja-JP" altLang="en-US" sz="1600" b="1" dirty="0">
                <a:solidFill>
                  <a:schemeClr val="tx2"/>
                </a:solidFill>
              </a:rPr>
              <a:t>容量型受光素子と萩原の１９７５年の発明で</a:t>
            </a:r>
            <a:endParaRPr kumimoji="1" lang="ja-JP" altLang="en-US" sz="1600" b="1" dirty="0">
              <a:solidFill>
                <a:schemeClr val="tx2"/>
              </a:solidFill>
            </a:endParaRPr>
          </a:p>
          <a:p>
            <a:r>
              <a:rPr kumimoji="1" lang="ja-JP" altLang="en-US" sz="1600" b="1" dirty="0">
                <a:solidFill>
                  <a:schemeClr val="tx2"/>
                </a:solidFill>
              </a:rPr>
              <a:t>解決ずみでした。</a:t>
            </a:r>
            <a:r>
              <a:rPr kumimoji="1" lang="en-US" altLang="ja-JP" sz="1600" b="1" dirty="0">
                <a:solidFill>
                  <a:schemeClr val="tx2"/>
                </a:solidFill>
              </a:rPr>
              <a:t>SON</a:t>
            </a:r>
            <a:r>
              <a:rPr kumimoji="1" lang="ja-JP" altLang="en-US" sz="1600" b="1" dirty="0">
                <a:solidFill>
                  <a:schemeClr val="tx2"/>
                </a:solidFill>
              </a:rPr>
              <a:t>Ｙは</a:t>
            </a:r>
            <a:r>
              <a:rPr lang="ja-JP" altLang="en-US" sz="1600" b="1" dirty="0">
                <a:solidFill>
                  <a:schemeClr val="tx2"/>
                </a:solidFill>
              </a:rPr>
              <a:t>残像のない高性能ビデオカメラの実現と商品化は</a:t>
            </a:r>
            <a:r>
              <a:rPr lang="en-US" altLang="ja-JP" sz="1600" b="1" dirty="0">
                <a:solidFill>
                  <a:schemeClr val="tx2"/>
                </a:solidFill>
              </a:rPr>
              <a:t>SONY</a:t>
            </a:r>
            <a:r>
              <a:rPr lang="ja-JP" altLang="en-US" sz="1600" b="1" dirty="0">
                <a:solidFill>
                  <a:schemeClr val="tx2"/>
                </a:solidFill>
              </a:rPr>
              <a:t>の重点課題でした。</a:t>
            </a:r>
            <a:endParaRPr kumimoji="1" lang="en-US" altLang="ja-JP" sz="1600" b="1" dirty="0">
              <a:solidFill>
                <a:schemeClr val="tx2"/>
              </a:solidFill>
            </a:endParaRPr>
          </a:p>
        </p:txBody>
      </p:sp>
      <p:pic>
        <p:nvPicPr>
          <p:cNvPr id="11" name="図 10">
            <a:extLst>
              <a:ext uri="{FF2B5EF4-FFF2-40B4-BE49-F238E27FC236}">
                <a16:creationId xmlns:a16="http://schemas.microsoft.com/office/drawing/2014/main" id="{6762D893-BD28-4B69-9F3F-6EB93BA7D05E}"/>
              </a:ext>
            </a:extLst>
          </p:cNvPr>
          <p:cNvPicPr>
            <a:picLocks noChangeAspect="1"/>
          </p:cNvPicPr>
          <p:nvPr/>
        </p:nvPicPr>
        <p:blipFill rotWithShape="1">
          <a:blip r:embed="rId2">
            <a:extLst>
              <a:ext uri="{28A0092B-C50C-407E-A947-70E740481C1C}">
                <a14:useLocalDpi xmlns:a14="http://schemas.microsoft.com/office/drawing/2010/main" val="0"/>
              </a:ext>
            </a:extLst>
          </a:blip>
          <a:srcRect l="4041" t="13584" r="6076" b="7653"/>
          <a:stretch/>
        </p:blipFill>
        <p:spPr>
          <a:xfrm>
            <a:off x="1991555" y="2653226"/>
            <a:ext cx="7794129" cy="3841787"/>
          </a:xfrm>
          <a:prstGeom prst="rect">
            <a:avLst/>
          </a:prstGeom>
        </p:spPr>
      </p:pic>
      <p:sp>
        <p:nvSpPr>
          <p:cNvPr id="12" name="正方形/長方形 11">
            <a:extLst>
              <a:ext uri="{FF2B5EF4-FFF2-40B4-BE49-F238E27FC236}">
                <a16:creationId xmlns:a16="http://schemas.microsoft.com/office/drawing/2014/main" id="{5CE45928-AFBF-489A-8A5B-ED4329F14082}"/>
              </a:ext>
            </a:extLst>
          </p:cNvPr>
          <p:cNvSpPr/>
          <p:nvPr/>
        </p:nvSpPr>
        <p:spPr>
          <a:xfrm>
            <a:off x="681644" y="2136215"/>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B4CFBAE-58E3-439F-A7EE-DF7F9402D045}"/>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20" name="テキスト ボックス 19">
            <a:extLst>
              <a:ext uri="{FF2B5EF4-FFF2-40B4-BE49-F238E27FC236}">
                <a16:creationId xmlns:a16="http://schemas.microsoft.com/office/drawing/2014/main" id="{A4CA57A3-9AB0-4807-92BD-AEEFCD3C723D}"/>
              </a:ext>
            </a:extLst>
          </p:cNvPr>
          <p:cNvSpPr txBox="1"/>
          <p:nvPr/>
        </p:nvSpPr>
        <p:spPr>
          <a:xfrm>
            <a:off x="492709" y="1390235"/>
            <a:ext cx="11557972" cy="646331"/>
          </a:xfrm>
          <a:prstGeom prst="rect">
            <a:avLst/>
          </a:prstGeom>
          <a:noFill/>
        </p:spPr>
        <p:txBody>
          <a:bodyPr wrap="none" rtlCol="0">
            <a:spAutoFit/>
          </a:bodyPr>
          <a:lstStyle/>
          <a:p>
            <a:r>
              <a:rPr kumimoji="1" lang="ja-JP" altLang="en-US" b="1" dirty="0">
                <a:solidFill>
                  <a:srgbClr val="FF0000"/>
                </a:solidFill>
              </a:rPr>
              <a:t>　萩原は１９７５年の　</a:t>
            </a:r>
            <a:r>
              <a:rPr kumimoji="1" lang="en-US" altLang="ja-JP" b="1" dirty="0">
                <a:solidFill>
                  <a:srgbClr val="FF0000"/>
                </a:solidFill>
              </a:rPr>
              <a:t>JPA1975-134985</a:t>
            </a:r>
            <a:r>
              <a:rPr kumimoji="1" lang="ja-JP" altLang="en-US" b="1" dirty="0">
                <a:solidFill>
                  <a:srgbClr val="FF0000"/>
                </a:solidFill>
              </a:rPr>
              <a:t>特許で、世界で初めて、垂直</a:t>
            </a:r>
            <a:r>
              <a:rPr kumimoji="1" lang="en-US" altLang="ja-JP" b="1" dirty="0">
                <a:solidFill>
                  <a:srgbClr val="FF0000"/>
                </a:solidFill>
              </a:rPr>
              <a:t>(Vertical)</a:t>
            </a:r>
            <a:r>
              <a:rPr kumimoji="1" lang="ja-JP" altLang="en-US" b="1" dirty="0">
                <a:solidFill>
                  <a:srgbClr val="FF0000"/>
                </a:solidFill>
              </a:rPr>
              <a:t>型過剰</a:t>
            </a:r>
            <a:r>
              <a:rPr kumimoji="1" lang="en-US" altLang="ja-JP" b="1" dirty="0">
                <a:solidFill>
                  <a:srgbClr val="FF0000"/>
                </a:solidFill>
              </a:rPr>
              <a:t>Overflow</a:t>
            </a:r>
            <a:r>
              <a:rPr kumimoji="1" lang="ja-JP" altLang="en-US" b="1" dirty="0">
                <a:solidFill>
                  <a:srgbClr val="FF0000"/>
                </a:solidFill>
              </a:rPr>
              <a:t>信号電荷の</a:t>
            </a:r>
            <a:endParaRPr kumimoji="1" lang="en-US" altLang="ja-JP" b="1" dirty="0">
              <a:solidFill>
                <a:srgbClr val="FF0000"/>
              </a:solidFill>
            </a:endParaRPr>
          </a:p>
          <a:p>
            <a:r>
              <a:rPr lang="ja-JP" altLang="en-US" b="1" dirty="0">
                <a:solidFill>
                  <a:srgbClr val="FF0000"/>
                </a:solidFill>
              </a:rPr>
              <a:t>　</a:t>
            </a:r>
            <a:r>
              <a:rPr kumimoji="1" lang="ja-JP" altLang="en-US" b="1" dirty="0">
                <a:solidFill>
                  <a:srgbClr val="FF0000"/>
                </a:solidFill>
              </a:rPr>
              <a:t>掃き出し機能を持つ</a:t>
            </a:r>
            <a:r>
              <a:rPr kumimoji="1" lang="en-US" altLang="ja-JP" b="1" dirty="0">
                <a:solidFill>
                  <a:srgbClr val="FF0000"/>
                </a:solidFill>
              </a:rPr>
              <a:t>Drain</a:t>
            </a:r>
            <a:r>
              <a:rPr kumimoji="1" lang="ja-JP" altLang="en-US" b="1" dirty="0">
                <a:solidFill>
                  <a:srgbClr val="FF0000"/>
                </a:solidFill>
              </a:rPr>
              <a:t>（</a:t>
            </a:r>
            <a:r>
              <a:rPr kumimoji="1" lang="en-US" altLang="ja-JP" b="1" dirty="0">
                <a:solidFill>
                  <a:srgbClr val="FF0000"/>
                </a:solidFill>
              </a:rPr>
              <a:t>VOD)</a:t>
            </a:r>
            <a:r>
              <a:rPr kumimoji="1" lang="ja-JP" altLang="en-US" b="1" dirty="0">
                <a:solidFill>
                  <a:srgbClr val="FF0000"/>
                </a:solidFill>
              </a:rPr>
              <a:t>機能を考案して（ＳＯＮＹのＨＡＤセンサーの）特許出願しています。</a:t>
            </a:r>
          </a:p>
        </p:txBody>
      </p:sp>
      <p:sp>
        <p:nvSpPr>
          <p:cNvPr id="22" name="テキスト ボックス 21">
            <a:extLst>
              <a:ext uri="{FF2B5EF4-FFF2-40B4-BE49-F238E27FC236}">
                <a16:creationId xmlns:a16="http://schemas.microsoft.com/office/drawing/2014/main" id="{FC94AA6D-3BB7-4E0F-92EE-93F9763F067E}"/>
              </a:ext>
            </a:extLst>
          </p:cNvPr>
          <p:cNvSpPr txBox="1"/>
          <p:nvPr/>
        </p:nvSpPr>
        <p:spPr>
          <a:xfrm>
            <a:off x="492709" y="787577"/>
            <a:ext cx="11264622" cy="923330"/>
          </a:xfrm>
          <a:prstGeom prst="rect">
            <a:avLst/>
          </a:prstGeom>
          <a:noFill/>
        </p:spPr>
        <p:txBody>
          <a:bodyPr wrap="none" rtlCol="0">
            <a:spAutoFit/>
          </a:bodyPr>
          <a:lstStyle/>
          <a:p>
            <a:r>
              <a:rPr kumimoji="1" lang="ja-JP" altLang="en-US" b="1" dirty="0">
                <a:solidFill>
                  <a:srgbClr val="FF0000"/>
                </a:solidFill>
              </a:rPr>
              <a:t>　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a:p>
            <a:endParaRPr kumimoji="1" lang="ja-JP" altLang="en-US" b="1" dirty="0">
              <a:solidFill>
                <a:srgbClr val="FF0000"/>
              </a:solidFill>
            </a:endParaRPr>
          </a:p>
        </p:txBody>
      </p:sp>
      <p:sp>
        <p:nvSpPr>
          <p:cNvPr id="14" name="正方形/長方形 13">
            <a:extLst>
              <a:ext uri="{FF2B5EF4-FFF2-40B4-BE49-F238E27FC236}">
                <a16:creationId xmlns:a16="http://schemas.microsoft.com/office/drawing/2014/main" id="{B3917534-290A-458C-96DA-A0930C6FE39F}"/>
              </a:ext>
            </a:extLst>
          </p:cNvPr>
          <p:cNvSpPr/>
          <p:nvPr/>
        </p:nvSpPr>
        <p:spPr>
          <a:xfrm>
            <a:off x="2101516" y="2653226"/>
            <a:ext cx="433137" cy="228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矢印コネクタ 2">
            <a:extLst>
              <a:ext uri="{FF2B5EF4-FFF2-40B4-BE49-F238E27FC236}">
                <a16:creationId xmlns:a16="http://schemas.microsoft.com/office/drawing/2014/main" id="{B219D9B9-4853-4B34-993A-176613ADE949}"/>
              </a:ext>
            </a:extLst>
          </p:cNvPr>
          <p:cNvCxnSpPr>
            <a:cxnSpLocks/>
          </p:cNvCxnSpPr>
          <p:nvPr/>
        </p:nvCxnSpPr>
        <p:spPr>
          <a:xfrm flipH="1">
            <a:off x="8598569" y="3913402"/>
            <a:ext cx="721895" cy="2727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9B69D83-8A61-4161-8068-3CBBA1AEFE38}"/>
              </a:ext>
            </a:extLst>
          </p:cNvPr>
          <p:cNvSpPr txBox="1"/>
          <p:nvPr/>
        </p:nvSpPr>
        <p:spPr>
          <a:xfrm>
            <a:off x="9327042" y="3503889"/>
            <a:ext cx="2492990" cy="1477328"/>
          </a:xfrm>
          <a:prstGeom prst="rect">
            <a:avLst/>
          </a:prstGeom>
          <a:noFill/>
        </p:spPr>
        <p:txBody>
          <a:bodyPr wrap="none" rtlCol="0">
            <a:spAutoFit/>
          </a:bodyPr>
          <a:lstStyle/>
          <a:p>
            <a:r>
              <a:rPr kumimoji="1" lang="ja-JP" altLang="en-US" b="1" dirty="0">
                <a:solidFill>
                  <a:srgbClr val="FF0000"/>
                </a:solidFill>
              </a:rPr>
              <a:t>発明協会の</a:t>
            </a:r>
            <a:r>
              <a:rPr kumimoji="1" lang="en-US" altLang="ja-JP" b="1" dirty="0">
                <a:solidFill>
                  <a:srgbClr val="FF0000"/>
                </a:solidFill>
              </a:rPr>
              <a:t>WEB</a:t>
            </a:r>
            <a:r>
              <a:rPr kumimoji="1" lang="ja-JP" altLang="en-US" b="1" dirty="0">
                <a:solidFill>
                  <a:srgbClr val="FF0000"/>
                </a:solidFill>
              </a:rPr>
              <a:t>でも</a:t>
            </a:r>
            <a:endParaRPr kumimoji="1" lang="en-US" altLang="ja-JP" b="1" dirty="0">
              <a:solidFill>
                <a:srgbClr val="FF0000"/>
              </a:solidFill>
            </a:endParaRPr>
          </a:p>
          <a:p>
            <a:r>
              <a:rPr lang="ja-JP" altLang="en-US" b="1" dirty="0">
                <a:solidFill>
                  <a:srgbClr val="FF0000"/>
                </a:solidFill>
              </a:rPr>
              <a:t>引用掲示されいます。</a:t>
            </a:r>
            <a:endParaRPr lang="en-US" altLang="ja-JP" b="1" dirty="0">
              <a:solidFill>
                <a:srgbClr val="FF0000"/>
              </a:solidFill>
            </a:endParaRPr>
          </a:p>
          <a:p>
            <a:r>
              <a:rPr lang="ja-JP" altLang="en-US" b="1" dirty="0">
                <a:solidFill>
                  <a:srgbClr val="FF0000"/>
                </a:solidFill>
              </a:rPr>
              <a:t>歴史的に重要な業績</a:t>
            </a:r>
            <a:endParaRPr lang="en-US" altLang="ja-JP" b="1" dirty="0">
              <a:solidFill>
                <a:srgbClr val="FF0000"/>
              </a:solidFill>
            </a:endParaRPr>
          </a:p>
          <a:p>
            <a:r>
              <a:rPr kumimoji="1" lang="ja-JP" altLang="en-US" b="1" dirty="0">
                <a:solidFill>
                  <a:srgbClr val="FF0000"/>
                </a:solidFill>
              </a:rPr>
              <a:t>です。歴史館で是非</a:t>
            </a:r>
            <a:endParaRPr kumimoji="1" lang="en-US" altLang="ja-JP" b="1" dirty="0">
              <a:solidFill>
                <a:srgbClr val="FF0000"/>
              </a:solidFill>
            </a:endParaRPr>
          </a:p>
          <a:p>
            <a:r>
              <a:rPr kumimoji="1" lang="ja-JP" altLang="en-US" b="1" dirty="0">
                <a:solidFill>
                  <a:srgbClr val="FF0000"/>
                </a:solidFill>
              </a:rPr>
              <a:t>引用をお願いします。</a:t>
            </a:r>
            <a:endParaRPr kumimoji="1" lang="en-US" altLang="ja-JP" b="1" dirty="0">
              <a:solidFill>
                <a:srgbClr val="FF0000"/>
              </a:solidFill>
            </a:endParaRPr>
          </a:p>
        </p:txBody>
      </p:sp>
    </p:spTree>
    <p:extLst>
      <p:ext uri="{BB962C8B-B14F-4D97-AF65-F5344CB8AC3E}">
        <p14:creationId xmlns:p14="http://schemas.microsoft.com/office/powerpoint/2010/main" val="1013971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CE45928-AFBF-489A-8A5B-ED4329F14082}"/>
              </a:ext>
            </a:extLst>
          </p:cNvPr>
          <p:cNvSpPr/>
          <p:nvPr/>
        </p:nvSpPr>
        <p:spPr>
          <a:xfrm>
            <a:off x="1479652" y="2632956"/>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528E92F-A73C-4375-8FC5-A3BC2F396A22}"/>
              </a:ext>
            </a:extLst>
          </p:cNvPr>
          <p:cNvPicPr>
            <a:picLocks noChangeAspect="1"/>
          </p:cNvPicPr>
          <p:nvPr/>
        </p:nvPicPr>
        <p:blipFill rotWithShape="1">
          <a:blip r:embed="rId2">
            <a:extLst>
              <a:ext uri="{28A0092B-C50C-407E-A947-70E740481C1C}">
                <a14:useLocalDpi xmlns:a14="http://schemas.microsoft.com/office/drawing/2010/main" val="0"/>
              </a:ext>
            </a:extLst>
          </a:blip>
          <a:srcRect l="2906" t="15758" r="1545" b="6182"/>
          <a:stretch/>
        </p:blipFill>
        <p:spPr>
          <a:xfrm>
            <a:off x="492709" y="2918778"/>
            <a:ext cx="8354159" cy="3839111"/>
          </a:xfrm>
          <a:prstGeom prst="rect">
            <a:avLst/>
          </a:prstGeom>
        </p:spPr>
      </p:pic>
      <p:sp>
        <p:nvSpPr>
          <p:cNvPr id="14" name="テキスト ボックス 13">
            <a:extLst>
              <a:ext uri="{FF2B5EF4-FFF2-40B4-BE49-F238E27FC236}">
                <a16:creationId xmlns:a16="http://schemas.microsoft.com/office/drawing/2014/main" id="{9E027FC6-5327-464B-AFB9-68A9902F68BB}"/>
              </a:ext>
            </a:extLst>
          </p:cNvPr>
          <p:cNvSpPr txBox="1"/>
          <p:nvPr/>
        </p:nvSpPr>
        <p:spPr>
          <a:xfrm>
            <a:off x="1513822" y="2087108"/>
            <a:ext cx="9847568" cy="584775"/>
          </a:xfrm>
          <a:prstGeom prst="rect">
            <a:avLst/>
          </a:prstGeom>
          <a:noFill/>
        </p:spPr>
        <p:txBody>
          <a:bodyPr wrap="none" rtlCol="0">
            <a:spAutoFit/>
          </a:bodyPr>
          <a:lstStyle/>
          <a:p>
            <a:r>
              <a:rPr lang="ja-JP" altLang="en-US" sz="1600" b="1" dirty="0">
                <a:solidFill>
                  <a:schemeClr val="tx2"/>
                </a:solidFill>
              </a:rPr>
              <a:t>世界をリードする</a:t>
            </a:r>
            <a:r>
              <a:rPr lang="en-US" altLang="ja-JP" sz="1600" b="1" dirty="0">
                <a:solidFill>
                  <a:schemeClr val="tx2"/>
                </a:solidFill>
              </a:rPr>
              <a:t>SONY</a:t>
            </a:r>
            <a:r>
              <a:rPr lang="ja-JP" altLang="en-US" sz="1600" b="1" dirty="0">
                <a:solidFill>
                  <a:schemeClr val="tx2"/>
                </a:solidFill>
              </a:rPr>
              <a:t>では、残像問題は　</a:t>
            </a:r>
            <a:r>
              <a:rPr lang="en-US" altLang="ja-JP" sz="1600" b="1" dirty="0">
                <a:solidFill>
                  <a:schemeClr val="tx2"/>
                </a:solidFill>
              </a:rPr>
              <a:t>MOS</a:t>
            </a:r>
            <a:r>
              <a:rPr lang="ja-JP" altLang="en-US" sz="1600" b="1" dirty="0">
                <a:solidFill>
                  <a:schemeClr val="tx2"/>
                </a:solidFill>
              </a:rPr>
              <a:t>・</a:t>
            </a:r>
            <a:r>
              <a:rPr lang="en-US" altLang="ja-JP" sz="1600" b="1" dirty="0">
                <a:solidFill>
                  <a:schemeClr val="tx2"/>
                </a:solidFill>
              </a:rPr>
              <a:t>CCD</a:t>
            </a:r>
            <a:r>
              <a:rPr lang="ja-JP" altLang="en-US" sz="1600" b="1" dirty="0">
                <a:solidFill>
                  <a:schemeClr val="tx2"/>
                </a:solidFill>
              </a:rPr>
              <a:t>容量型受光素子と萩原の１９７５年の発明で</a:t>
            </a:r>
            <a:endParaRPr kumimoji="1" lang="ja-JP" altLang="en-US" sz="1600" b="1" dirty="0">
              <a:solidFill>
                <a:schemeClr val="tx2"/>
              </a:solidFill>
            </a:endParaRPr>
          </a:p>
          <a:p>
            <a:r>
              <a:rPr kumimoji="1" lang="ja-JP" altLang="en-US" sz="1600" b="1" dirty="0">
                <a:solidFill>
                  <a:schemeClr val="tx2"/>
                </a:solidFill>
              </a:rPr>
              <a:t>解決ずみでした。</a:t>
            </a:r>
            <a:r>
              <a:rPr kumimoji="1" lang="en-US" altLang="ja-JP" sz="1600" b="1" dirty="0">
                <a:solidFill>
                  <a:schemeClr val="tx2"/>
                </a:solidFill>
              </a:rPr>
              <a:t>SON</a:t>
            </a:r>
            <a:r>
              <a:rPr kumimoji="1" lang="ja-JP" altLang="en-US" sz="1600" b="1" dirty="0">
                <a:solidFill>
                  <a:schemeClr val="tx2"/>
                </a:solidFill>
              </a:rPr>
              <a:t>Ｙは</a:t>
            </a:r>
            <a:r>
              <a:rPr lang="ja-JP" altLang="en-US" sz="1600" b="1" dirty="0">
                <a:solidFill>
                  <a:schemeClr val="tx2"/>
                </a:solidFill>
              </a:rPr>
              <a:t>残像のない高性能ビデオカメラの実現と商品化は</a:t>
            </a:r>
            <a:r>
              <a:rPr lang="en-US" altLang="ja-JP" sz="1600" b="1" dirty="0">
                <a:solidFill>
                  <a:schemeClr val="tx2"/>
                </a:solidFill>
              </a:rPr>
              <a:t>SONY</a:t>
            </a:r>
            <a:r>
              <a:rPr lang="ja-JP" altLang="en-US" sz="1600" b="1" dirty="0">
                <a:solidFill>
                  <a:schemeClr val="tx2"/>
                </a:solidFill>
              </a:rPr>
              <a:t>の重点課題でした。</a:t>
            </a:r>
            <a:endParaRPr kumimoji="1" lang="en-US" altLang="ja-JP" sz="1600" b="1" dirty="0">
              <a:solidFill>
                <a:schemeClr val="tx2"/>
              </a:solidFill>
            </a:endParaRPr>
          </a:p>
        </p:txBody>
      </p:sp>
      <p:sp>
        <p:nvSpPr>
          <p:cNvPr id="15" name="正方形/長方形 14">
            <a:extLst>
              <a:ext uri="{FF2B5EF4-FFF2-40B4-BE49-F238E27FC236}">
                <a16:creationId xmlns:a16="http://schemas.microsoft.com/office/drawing/2014/main" id="{F3A49859-01A7-41BC-BD97-8387D6C01F4A}"/>
              </a:ext>
            </a:extLst>
          </p:cNvPr>
          <p:cNvSpPr/>
          <p:nvPr/>
        </p:nvSpPr>
        <p:spPr>
          <a:xfrm>
            <a:off x="232094" y="2652833"/>
            <a:ext cx="598516" cy="495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8BDE867-B918-498E-A1FC-03F2167901F0}"/>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17" name="テキスト ボックス 16">
            <a:extLst>
              <a:ext uri="{FF2B5EF4-FFF2-40B4-BE49-F238E27FC236}">
                <a16:creationId xmlns:a16="http://schemas.microsoft.com/office/drawing/2014/main" id="{6FB06CBA-267F-4E86-B384-20359BC08075}"/>
              </a:ext>
            </a:extLst>
          </p:cNvPr>
          <p:cNvSpPr txBox="1"/>
          <p:nvPr/>
        </p:nvSpPr>
        <p:spPr>
          <a:xfrm>
            <a:off x="492709" y="1390235"/>
            <a:ext cx="11557972" cy="646331"/>
          </a:xfrm>
          <a:prstGeom prst="rect">
            <a:avLst/>
          </a:prstGeom>
          <a:noFill/>
        </p:spPr>
        <p:txBody>
          <a:bodyPr wrap="none" rtlCol="0">
            <a:spAutoFit/>
          </a:bodyPr>
          <a:lstStyle/>
          <a:p>
            <a:r>
              <a:rPr kumimoji="1" lang="ja-JP" altLang="en-US" b="1" dirty="0">
                <a:solidFill>
                  <a:srgbClr val="FF0000"/>
                </a:solidFill>
              </a:rPr>
              <a:t>　萩原は１９７５年の　</a:t>
            </a:r>
            <a:r>
              <a:rPr kumimoji="1" lang="en-US" altLang="ja-JP" b="1" dirty="0">
                <a:solidFill>
                  <a:srgbClr val="FF0000"/>
                </a:solidFill>
              </a:rPr>
              <a:t>JPA1975-134985</a:t>
            </a:r>
            <a:r>
              <a:rPr kumimoji="1" lang="ja-JP" altLang="en-US" b="1" dirty="0">
                <a:solidFill>
                  <a:srgbClr val="FF0000"/>
                </a:solidFill>
              </a:rPr>
              <a:t>特許で、世界で初めて、垂直</a:t>
            </a:r>
            <a:r>
              <a:rPr kumimoji="1" lang="en-US" altLang="ja-JP" b="1" dirty="0">
                <a:solidFill>
                  <a:srgbClr val="FF0000"/>
                </a:solidFill>
              </a:rPr>
              <a:t>(Vertical)</a:t>
            </a:r>
            <a:r>
              <a:rPr kumimoji="1" lang="ja-JP" altLang="en-US" b="1" dirty="0">
                <a:solidFill>
                  <a:srgbClr val="FF0000"/>
                </a:solidFill>
              </a:rPr>
              <a:t>型過剰</a:t>
            </a:r>
            <a:r>
              <a:rPr kumimoji="1" lang="en-US" altLang="ja-JP" b="1" dirty="0">
                <a:solidFill>
                  <a:srgbClr val="FF0000"/>
                </a:solidFill>
              </a:rPr>
              <a:t>Overflow</a:t>
            </a:r>
            <a:r>
              <a:rPr kumimoji="1" lang="ja-JP" altLang="en-US" b="1" dirty="0">
                <a:solidFill>
                  <a:srgbClr val="FF0000"/>
                </a:solidFill>
              </a:rPr>
              <a:t>信号電荷の</a:t>
            </a:r>
            <a:endParaRPr kumimoji="1" lang="en-US" altLang="ja-JP" b="1" dirty="0">
              <a:solidFill>
                <a:srgbClr val="FF0000"/>
              </a:solidFill>
            </a:endParaRPr>
          </a:p>
          <a:p>
            <a:r>
              <a:rPr lang="ja-JP" altLang="en-US" b="1" dirty="0">
                <a:solidFill>
                  <a:srgbClr val="FF0000"/>
                </a:solidFill>
              </a:rPr>
              <a:t>　</a:t>
            </a:r>
            <a:r>
              <a:rPr kumimoji="1" lang="ja-JP" altLang="en-US" b="1" dirty="0">
                <a:solidFill>
                  <a:srgbClr val="FF0000"/>
                </a:solidFill>
              </a:rPr>
              <a:t>掃き出し機能を持つ</a:t>
            </a:r>
            <a:r>
              <a:rPr kumimoji="1" lang="en-US" altLang="ja-JP" b="1" dirty="0">
                <a:solidFill>
                  <a:srgbClr val="FF0000"/>
                </a:solidFill>
              </a:rPr>
              <a:t>Drain</a:t>
            </a:r>
            <a:r>
              <a:rPr kumimoji="1" lang="ja-JP" altLang="en-US" b="1" dirty="0">
                <a:solidFill>
                  <a:srgbClr val="FF0000"/>
                </a:solidFill>
              </a:rPr>
              <a:t>（</a:t>
            </a:r>
            <a:r>
              <a:rPr kumimoji="1" lang="en-US" altLang="ja-JP" b="1" dirty="0">
                <a:solidFill>
                  <a:srgbClr val="FF0000"/>
                </a:solidFill>
              </a:rPr>
              <a:t>VOD)</a:t>
            </a:r>
            <a:r>
              <a:rPr kumimoji="1" lang="ja-JP" altLang="en-US" b="1" dirty="0">
                <a:solidFill>
                  <a:srgbClr val="FF0000"/>
                </a:solidFill>
              </a:rPr>
              <a:t>機能を考案して（ＳＯＮＹのＨＡＤセンサーの）特許出願しています。</a:t>
            </a:r>
          </a:p>
        </p:txBody>
      </p:sp>
      <p:sp>
        <p:nvSpPr>
          <p:cNvPr id="18" name="テキスト ボックス 17">
            <a:extLst>
              <a:ext uri="{FF2B5EF4-FFF2-40B4-BE49-F238E27FC236}">
                <a16:creationId xmlns:a16="http://schemas.microsoft.com/office/drawing/2014/main" id="{9B396C84-6E16-47A2-BDE2-75D5ACC5FC24}"/>
              </a:ext>
            </a:extLst>
          </p:cNvPr>
          <p:cNvSpPr txBox="1"/>
          <p:nvPr/>
        </p:nvSpPr>
        <p:spPr>
          <a:xfrm>
            <a:off x="492709" y="787577"/>
            <a:ext cx="11264622" cy="923330"/>
          </a:xfrm>
          <a:prstGeom prst="rect">
            <a:avLst/>
          </a:prstGeom>
          <a:noFill/>
        </p:spPr>
        <p:txBody>
          <a:bodyPr wrap="none" rtlCol="0">
            <a:spAutoFit/>
          </a:bodyPr>
          <a:lstStyle/>
          <a:p>
            <a:r>
              <a:rPr kumimoji="1" lang="ja-JP" altLang="en-US" b="1" dirty="0">
                <a:solidFill>
                  <a:srgbClr val="FF0000"/>
                </a:solidFill>
              </a:rPr>
              <a:t>　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a:p>
            <a:endParaRPr kumimoji="1" lang="ja-JP" altLang="en-US" b="1" dirty="0">
              <a:solidFill>
                <a:srgbClr val="FF0000"/>
              </a:solidFill>
            </a:endParaRPr>
          </a:p>
        </p:txBody>
      </p:sp>
      <p:sp>
        <p:nvSpPr>
          <p:cNvPr id="19" name="正方形/長方形 18">
            <a:extLst>
              <a:ext uri="{FF2B5EF4-FFF2-40B4-BE49-F238E27FC236}">
                <a16:creationId xmlns:a16="http://schemas.microsoft.com/office/drawing/2014/main" id="{C3C74CEA-A86B-442E-AEB3-04A2520C97AE}"/>
              </a:ext>
            </a:extLst>
          </p:cNvPr>
          <p:cNvSpPr/>
          <p:nvPr/>
        </p:nvSpPr>
        <p:spPr>
          <a:xfrm>
            <a:off x="2101516" y="2653226"/>
            <a:ext cx="433137" cy="228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E490BFD8-D97E-4E0B-A552-66B3038FD4A6}"/>
              </a:ext>
            </a:extLst>
          </p:cNvPr>
          <p:cNvCxnSpPr>
            <a:cxnSpLocks/>
          </p:cNvCxnSpPr>
          <p:nvPr/>
        </p:nvCxnSpPr>
        <p:spPr>
          <a:xfrm flipH="1">
            <a:off x="8377215" y="4186118"/>
            <a:ext cx="469653" cy="1927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8E4C8AA8-BF9C-4D73-BF86-515D9A79E069}"/>
              </a:ext>
            </a:extLst>
          </p:cNvPr>
          <p:cNvSpPr txBox="1"/>
          <p:nvPr/>
        </p:nvSpPr>
        <p:spPr>
          <a:xfrm>
            <a:off x="8865194" y="3104386"/>
            <a:ext cx="3185487" cy="2585323"/>
          </a:xfrm>
          <a:prstGeom prst="rect">
            <a:avLst/>
          </a:prstGeom>
          <a:noFill/>
        </p:spPr>
        <p:txBody>
          <a:bodyPr wrap="none" rtlCol="0">
            <a:spAutoFit/>
          </a:bodyPr>
          <a:lstStyle/>
          <a:p>
            <a:r>
              <a:rPr kumimoji="1" lang="ja-JP" altLang="en-US" b="1" dirty="0">
                <a:solidFill>
                  <a:srgbClr val="FF0000"/>
                </a:solidFill>
              </a:rPr>
              <a:t>世界発の</a:t>
            </a:r>
            <a:r>
              <a:rPr kumimoji="1" lang="en-US" altLang="ja-JP" b="1" dirty="0">
                <a:solidFill>
                  <a:srgbClr val="FF0000"/>
                </a:solidFill>
              </a:rPr>
              <a:t>Pinned Buried</a:t>
            </a:r>
          </a:p>
          <a:p>
            <a:r>
              <a:rPr lang="en-US" altLang="ja-JP" b="1" dirty="0">
                <a:solidFill>
                  <a:srgbClr val="FF0000"/>
                </a:solidFill>
              </a:rPr>
              <a:t>Photodiode</a:t>
            </a:r>
            <a:r>
              <a:rPr lang="ja-JP" altLang="en-US" b="1" dirty="0">
                <a:solidFill>
                  <a:srgbClr val="FF0000"/>
                </a:solidFill>
              </a:rPr>
              <a:t>搭載の</a:t>
            </a:r>
            <a:r>
              <a:rPr kumimoji="1" lang="ja-JP" altLang="en-US" b="1" dirty="0">
                <a:solidFill>
                  <a:srgbClr val="FF0000"/>
                </a:solidFill>
              </a:rPr>
              <a:t>ビデオ</a:t>
            </a:r>
            <a:endParaRPr kumimoji="1" lang="en-US" altLang="ja-JP" b="1" dirty="0">
              <a:solidFill>
                <a:srgbClr val="FF0000"/>
              </a:solidFill>
            </a:endParaRPr>
          </a:p>
          <a:p>
            <a:r>
              <a:rPr kumimoji="1" lang="ja-JP" altLang="en-US" b="1" dirty="0">
                <a:solidFill>
                  <a:srgbClr val="FF0000"/>
                </a:solidFill>
              </a:rPr>
              <a:t>カメラと</a:t>
            </a:r>
            <a:r>
              <a:rPr lang="ja-JP" altLang="en-US" b="1" dirty="0">
                <a:solidFill>
                  <a:srgbClr val="FF0000"/>
                </a:solidFill>
              </a:rPr>
              <a:t>ＶＴＲの一体化の</a:t>
            </a:r>
            <a:endParaRPr lang="en-US" altLang="ja-JP" b="1" dirty="0">
              <a:solidFill>
                <a:srgbClr val="FF0000"/>
              </a:solidFill>
            </a:endParaRPr>
          </a:p>
          <a:p>
            <a:r>
              <a:rPr lang="ja-JP" altLang="en-US" b="1" dirty="0">
                <a:solidFill>
                  <a:srgbClr val="FF0000"/>
                </a:solidFill>
              </a:rPr>
              <a:t>ビデオムービーカメラです。</a:t>
            </a:r>
            <a:endParaRPr lang="en-US" altLang="ja-JP" b="1" dirty="0">
              <a:solidFill>
                <a:srgbClr val="FF0000"/>
              </a:solidFill>
            </a:endParaRPr>
          </a:p>
          <a:p>
            <a:r>
              <a:rPr lang="ja-JP" altLang="en-US" b="1" dirty="0">
                <a:solidFill>
                  <a:srgbClr val="FF0000"/>
                </a:solidFill>
              </a:rPr>
              <a:t>１９８０年７月１日に新聞</a:t>
            </a:r>
            <a:endParaRPr lang="en-US" altLang="ja-JP" b="1" dirty="0">
              <a:solidFill>
                <a:srgbClr val="FF0000"/>
              </a:solidFill>
            </a:endParaRPr>
          </a:p>
          <a:p>
            <a:r>
              <a:rPr lang="ja-JP" altLang="en-US" b="1" dirty="0">
                <a:solidFill>
                  <a:srgbClr val="FF0000"/>
                </a:solidFill>
              </a:rPr>
              <a:t>発表しています。歴史的に</a:t>
            </a:r>
            <a:endParaRPr lang="en-US" altLang="ja-JP" b="1" dirty="0">
              <a:solidFill>
                <a:srgbClr val="FF0000"/>
              </a:solidFill>
            </a:endParaRPr>
          </a:p>
          <a:p>
            <a:r>
              <a:rPr lang="ja-JP" altLang="en-US" b="1" dirty="0">
                <a:solidFill>
                  <a:srgbClr val="FF0000"/>
                </a:solidFill>
              </a:rPr>
              <a:t>重要な業績</a:t>
            </a:r>
            <a:r>
              <a:rPr kumimoji="1" lang="ja-JP" altLang="en-US" b="1" dirty="0">
                <a:solidFill>
                  <a:srgbClr val="FF0000"/>
                </a:solidFill>
              </a:rPr>
              <a:t>です。歴史館で</a:t>
            </a:r>
            <a:endParaRPr lang="en-US" altLang="ja-JP" b="1" dirty="0">
              <a:solidFill>
                <a:srgbClr val="FF0000"/>
              </a:solidFill>
            </a:endParaRPr>
          </a:p>
          <a:p>
            <a:r>
              <a:rPr kumimoji="1" lang="ja-JP" altLang="en-US" b="1" dirty="0">
                <a:solidFill>
                  <a:srgbClr val="FF0000"/>
                </a:solidFill>
              </a:rPr>
              <a:t>是非引用をお願いします。</a:t>
            </a:r>
            <a:endParaRPr kumimoji="1" lang="en-US" altLang="ja-JP" b="1" dirty="0">
              <a:solidFill>
                <a:srgbClr val="FF0000"/>
              </a:solidFill>
            </a:endParaRPr>
          </a:p>
          <a:p>
            <a:endParaRPr kumimoji="1" lang="en-US" altLang="ja-JP" b="1" dirty="0">
              <a:solidFill>
                <a:srgbClr val="FF0000"/>
              </a:solidFill>
            </a:endParaRPr>
          </a:p>
        </p:txBody>
      </p:sp>
    </p:spTree>
    <p:extLst>
      <p:ext uri="{BB962C8B-B14F-4D97-AF65-F5344CB8AC3E}">
        <p14:creationId xmlns:p14="http://schemas.microsoft.com/office/powerpoint/2010/main" val="2833691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DDB4ADC3-1AD5-46C4-B431-390A8C06BA02}"/>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30" name="テキスト ボックス 29">
            <a:extLst>
              <a:ext uri="{FF2B5EF4-FFF2-40B4-BE49-F238E27FC236}">
                <a16:creationId xmlns:a16="http://schemas.microsoft.com/office/drawing/2014/main" id="{5A30BCDB-7D0A-4FDF-AACF-51D0811705AC}"/>
              </a:ext>
            </a:extLst>
          </p:cNvPr>
          <p:cNvSpPr txBox="1"/>
          <p:nvPr/>
        </p:nvSpPr>
        <p:spPr>
          <a:xfrm>
            <a:off x="492709" y="931587"/>
            <a:ext cx="11649343" cy="646331"/>
          </a:xfrm>
          <a:prstGeom prst="rect">
            <a:avLst/>
          </a:prstGeom>
          <a:noFill/>
        </p:spPr>
        <p:txBody>
          <a:bodyPr wrap="none" rtlCol="0">
            <a:spAutoFit/>
          </a:bodyPr>
          <a:lstStyle/>
          <a:p>
            <a:r>
              <a:rPr kumimoji="1" lang="en-US" altLang="ja-JP" b="1" dirty="0">
                <a:solidFill>
                  <a:srgbClr val="FF0000"/>
                </a:solidFill>
              </a:rPr>
              <a:t>(1) </a:t>
            </a:r>
            <a:r>
              <a:rPr kumimoji="1" lang="ja-JP" altLang="en-US" b="1" dirty="0">
                <a:solidFill>
                  <a:srgbClr val="FF0000"/>
                </a:solidFill>
              </a:rPr>
              <a:t>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p:txBody>
      </p:sp>
      <p:sp>
        <p:nvSpPr>
          <p:cNvPr id="13" name="テキスト ボックス 12">
            <a:extLst>
              <a:ext uri="{FF2B5EF4-FFF2-40B4-BE49-F238E27FC236}">
                <a16:creationId xmlns:a16="http://schemas.microsoft.com/office/drawing/2014/main" id="{68810DB4-3F1B-409D-ABB2-8C9E35BD3C33}"/>
              </a:ext>
            </a:extLst>
          </p:cNvPr>
          <p:cNvSpPr txBox="1"/>
          <p:nvPr/>
        </p:nvSpPr>
        <p:spPr>
          <a:xfrm>
            <a:off x="1479652" y="1551440"/>
            <a:ext cx="9310562" cy="584775"/>
          </a:xfrm>
          <a:prstGeom prst="rect">
            <a:avLst/>
          </a:prstGeom>
          <a:noFill/>
        </p:spPr>
        <p:txBody>
          <a:bodyPr wrap="none" rtlCol="0">
            <a:spAutoFit/>
          </a:bodyPr>
          <a:lstStyle/>
          <a:p>
            <a:r>
              <a:rPr lang="ja-JP" altLang="en-US" sz="1600" b="1" dirty="0">
                <a:solidFill>
                  <a:schemeClr val="tx2"/>
                </a:solidFill>
              </a:rPr>
              <a:t>世界をリードする</a:t>
            </a:r>
            <a:r>
              <a:rPr lang="en-US" altLang="ja-JP" sz="1600" b="1" dirty="0">
                <a:solidFill>
                  <a:schemeClr val="tx2"/>
                </a:solidFill>
              </a:rPr>
              <a:t>SONY</a:t>
            </a:r>
            <a:r>
              <a:rPr lang="ja-JP" altLang="en-US" sz="1600" b="1" dirty="0">
                <a:solidFill>
                  <a:schemeClr val="tx2"/>
                </a:solidFill>
              </a:rPr>
              <a:t>では、残像問題は</a:t>
            </a:r>
            <a:r>
              <a:rPr lang="en-US" altLang="ja-JP" sz="1600" b="1" dirty="0">
                <a:solidFill>
                  <a:schemeClr val="tx2"/>
                </a:solidFill>
              </a:rPr>
              <a:t>MOS</a:t>
            </a:r>
            <a:r>
              <a:rPr lang="ja-JP" altLang="en-US" sz="1600" b="1" dirty="0">
                <a:solidFill>
                  <a:schemeClr val="tx2"/>
                </a:solidFill>
              </a:rPr>
              <a:t>・</a:t>
            </a:r>
            <a:r>
              <a:rPr lang="en-US" altLang="ja-JP" sz="1600" b="1" dirty="0">
                <a:solidFill>
                  <a:schemeClr val="tx2"/>
                </a:solidFill>
              </a:rPr>
              <a:t>CCD</a:t>
            </a:r>
            <a:r>
              <a:rPr lang="ja-JP" altLang="en-US" sz="1600" b="1" dirty="0">
                <a:solidFill>
                  <a:schemeClr val="tx2"/>
                </a:solidFill>
              </a:rPr>
              <a:t>容量型受光素子と萩原の１９７５年の発明で</a:t>
            </a:r>
            <a:endParaRPr kumimoji="1" lang="ja-JP" altLang="en-US" sz="1600" b="1" dirty="0">
              <a:solidFill>
                <a:schemeClr val="tx2"/>
              </a:solidFill>
            </a:endParaRPr>
          </a:p>
          <a:p>
            <a:r>
              <a:rPr kumimoji="1" lang="ja-JP" altLang="en-US" sz="1600" b="1" dirty="0">
                <a:solidFill>
                  <a:schemeClr val="tx2"/>
                </a:solidFill>
              </a:rPr>
              <a:t>解決ずみでしたが</a:t>
            </a:r>
            <a:r>
              <a:rPr kumimoji="1" lang="en-US" altLang="ja-JP" sz="1600" b="1" dirty="0">
                <a:solidFill>
                  <a:schemeClr val="tx2"/>
                </a:solidFill>
              </a:rPr>
              <a:t>SON</a:t>
            </a:r>
            <a:r>
              <a:rPr kumimoji="1" lang="ja-JP" altLang="en-US" sz="1600" b="1" dirty="0">
                <a:solidFill>
                  <a:schemeClr val="tx2"/>
                </a:solidFill>
              </a:rPr>
              <a:t>Ｙはライバル会社の追従を恐れて沈黙を続けていました。</a:t>
            </a:r>
            <a:endParaRPr kumimoji="1" lang="en-US" altLang="ja-JP" sz="1600" b="1" dirty="0">
              <a:solidFill>
                <a:schemeClr val="tx2"/>
              </a:solidFill>
            </a:endParaRPr>
          </a:p>
        </p:txBody>
      </p:sp>
      <p:sp>
        <p:nvSpPr>
          <p:cNvPr id="12" name="正方形/長方形 11">
            <a:extLst>
              <a:ext uri="{FF2B5EF4-FFF2-40B4-BE49-F238E27FC236}">
                <a16:creationId xmlns:a16="http://schemas.microsoft.com/office/drawing/2014/main" id="{5CE45928-AFBF-489A-8A5B-ED4329F14082}"/>
              </a:ext>
            </a:extLst>
          </p:cNvPr>
          <p:cNvSpPr/>
          <p:nvPr/>
        </p:nvSpPr>
        <p:spPr>
          <a:xfrm>
            <a:off x="947247" y="2074659"/>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BF0EAA8-15B3-47BE-8D60-909BE4FABADC}"/>
              </a:ext>
            </a:extLst>
          </p:cNvPr>
          <p:cNvSpPr/>
          <p:nvPr/>
        </p:nvSpPr>
        <p:spPr>
          <a:xfrm>
            <a:off x="803270" y="1777081"/>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335CE0CD-180F-4838-B3D7-A1799921C914}"/>
              </a:ext>
            </a:extLst>
          </p:cNvPr>
          <p:cNvPicPr>
            <a:picLocks noChangeAspect="1"/>
          </p:cNvPicPr>
          <p:nvPr/>
        </p:nvPicPr>
        <p:blipFill rotWithShape="1">
          <a:blip r:embed="rId2"/>
          <a:srcRect l="48158" t="41399" r="32632" b="27475"/>
          <a:stretch/>
        </p:blipFill>
        <p:spPr>
          <a:xfrm>
            <a:off x="803270" y="2335378"/>
            <a:ext cx="3877333" cy="3532091"/>
          </a:xfrm>
          <a:prstGeom prst="rect">
            <a:avLst/>
          </a:prstGeom>
        </p:spPr>
      </p:pic>
      <p:sp>
        <p:nvSpPr>
          <p:cNvPr id="11" name="テキスト ボックス 10">
            <a:extLst>
              <a:ext uri="{FF2B5EF4-FFF2-40B4-BE49-F238E27FC236}">
                <a16:creationId xmlns:a16="http://schemas.microsoft.com/office/drawing/2014/main" id="{430FE920-341E-4849-A726-77A8A72046EE}"/>
              </a:ext>
            </a:extLst>
          </p:cNvPr>
          <p:cNvSpPr txBox="1"/>
          <p:nvPr/>
        </p:nvSpPr>
        <p:spPr>
          <a:xfrm>
            <a:off x="492709" y="6120253"/>
            <a:ext cx="11794959" cy="646331"/>
          </a:xfrm>
          <a:prstGeom prst="rect">
            <a:avLst/>
          </a:prstGeom>
          <a:noFill/>
        </p:spPr>
        <p:txBody>
          <a:bodyPr wrap="square">
            <a:spAutoFit/>
          </a:bodyPr>
          <a:lstStyle/>
          <a:p>
            <a:r>
              <a:rPr kumimoji="1" lang="ja-JP" altLang="en-US" b="1" dirty="0"/>
              <a:t>メカ・フリーでかつ、</a:t>
            </a:r>
            <a:r>
              <a:rPr kumimoji="1" lang="en-US" altLang="ja-JP" b="1" dirty="0"/>
              <a:t>Filmless </a:t>
            </a:r>
            <a:r>
              <a:rPr kumimoji="1" lang="ja-JP" altLang="en-US" b="1" dirty="0"/>
              <a:t>で　残像のない高速アクション撮影が可能な電子</a:t>
            </a:r>
            <a:r>
              <a:rPr kumimoji="1" lang="en-US" altLang="ja-JP" b="1" dirty="0"/>
              <a:t>shutter</a:t>
            </a:r>
            <a:r>
              <a:rPr kumimoji="1" lang="ja-JP" altLang="en-US" b="1" dirty="0"/>
              <a:t>機能を実現する事は</a:t>
            </a:r>
            <a:endParaRPr kumimoji="1" lang="en-US" altLang="ja-JP" b="1" dirty="0"/>
          </a:p>
          <a:p>
            <a:r>
              <a:rPr lang="ja-JP" altLang="en-US" b="1" dirty="0"/>
              <a:t>　　　盛田会長と岩間社長が打ち出した、１９７０年の</a:t>
            </a:r>
            <a:r>
              <a:rPr lang="en-US" altLang="ja-JP" b="1" dirty="0"/>
              <a:t>CCD</a:t>
            </a:r>
            <a:r>
              <a:rPr lang="ja-JP" altLang="en-US" b="1" dirty="0"/>
              <a:t>の発明以来の</a:t>
            </a:r>
            <a:r>
              <a:rPr lang="en-US" altLang="ja-JP" b="1" dirty="0"/>
              <a:t>SONY</a:t>
            </a:r>
            <a:r>
              <a:rPr lang="ja-JP" altLang="en-US" b="1" dirty="0"/>
              <a:t>の極秘商品目標でした。</a:t>
            </a:r>
            <a:endParaRPr lang="ja-JP" altLang="en-US" dirty="0"/>
          </a:p>
        </p:txBody>
      </p:sp>
      <p:pic>
        <p:nvPicPr>
          <p:cNvPr id="14" name="図 13">
            <a:extLst>
              <a:ext uri="{FF2B5EF4-FFF2-40B4-BE49-F238E27FC236}">
                <a16:creationId xmlns:a16="http://schemas.microsoft.com/office/drawing/2014/main" id="{67CC582E-6294-40E7-9335-AB24D4931AAB}"/>
              </a:ext>
            </a:extLst>
          </p:cNvPr>
          <p:cNvPicPr>
            <a:picLocks noChangeAspect="1"/>
          </p:cNvPicPr>
          <p:nvPr/>
        </p:nvPicPr>
        <p:blipFill rotWithShape="1">
          <a:blip r:embed="rId3">
            <a:extLst>
              <a:ext uri="{28A0092B-C50C-407E-A947-70E740481C1C}">
                <a14:useLocalDpi xmlns:a14="http://schemas.microsoft.com/office/drawing/2010/main" val="0"/>
              </a:ext>
            </a:extLst>
          </a:blip>
          <a:srcRect l="2763" t="3610" r="3295" b="1288"/>
          <a:stretch/>
        </p:blipFill>
        <p:spPr>
          <a:xfrm>
            <a:off x="5168699" y="2350755"/>
            <a:ext cx="6220031" cy="3542029"/>
          </a:xfrm>
          <a:prstGeom prst="rect">
            <a:avLst/>
          </a:prstGeom>
        </p:spPr>
      </p:pic>
    </p:spTree>
    <p:extLst>
      <p:ext uri="{BB962C8B-B14F-4D97-AF65-F5344CB8AC3E}">
        <p14:creationId xmlns:p14="http://schemas.microsoft.com/office/powerpoint/2010/main" val="339797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DDB4ADC3-1AD5-46C4-B431-390A8C06BA02}"/>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30" name="テキスト ボックス 29">
            <a:extLst>
              <a:ext uri="{FF2B5EF4-FFF2-40B4-BE49-F238E27FC236}">
                <a16:creationId xmlns:a16="http://schemas.microsoft.com/office/drawing/2014/main" id="{5A30BCDB-7D0A-4FDF-AACF-51D0811705AC}"/>
              </a:ext>
            </a:extLst>
          </p:cNvPr>
          <p:cNvSpPr txBox="1"/>
          <p:nvPr/>
        </p:nvSpPr>
        <p:spPr>
          <a:xfrm>
            <a:off x="492709" y="931587"/>
            <a:ext cx="11649343" cy="646331"/>
          </a:xfrm>
          <a:prstGeom prst="rect">
            <a:avLst/>
          </a:prstGeom>
          <a:noFill/>
        </p:spPr>
        <p:txBody>
          <a:bodyPr wrap="none" rtlCol="0">
            <a:spAutoFit/>
          </a:bodyPr>
          <a:lstStyle/>
          <a:p>
            <a:r>
              <a:rPr kumimoji="1" lang="en-US" altLang="ja-JP" b="1" dirty="0">
                <a:solidFill>
                  <a:srgbClr val="FF0000"/>
                </a:solidFill>
              </a:rPr>
              <a:t>(1) </a:t>
            </a:r>
            <a:r>
              <a:rPr kumimoji="1" lang="ja-JP" altLang="en-US" b="1" dirty="0">
                <a:solidFill>
                  <a:srgbClr val="FF0000"/>
                </a:solidFill>
              </a:rPr>
              <a:t>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p:txBody>
      </p:sp>
      <p:sp>
        <p:nvSpPr>
          <p:cNvPr id="13" name="テキスト ボックス 12">
            <a:extLst>
              <a:ext uri="{FF2B5EF4-FFF2-40B4-BE49-F238E27FC236}">
                <a16:creationId xmlns:a16="http://schemas.microsoft.com/office/drawing/2014/main" id="{68810DB4-3F1B-409D-ABB2-8C9E35BD3C33}"/>
              </a:ext>
            </a:extLst>
          </p:cNvPr>
          <p:cNvSpPr txBox="1"/>
          <p:nvPr/>
        </p:nvSpPr>
        <p:spPr>
          <a:xfrm>
            <a:off x="1479652" y="1551440"/>
            <a:ext cx="9310562" cy="584775"/>
          </a:xfrm>
          <a:prstGeom prst="rect">
            <a:avLst/>
          </a:prstGeom>
          <a:noFill/>
        </p:spPr>
        <p:txBody>
          <a:bodyPr wrap="none" rtlCol="0">
            <a:spAutoFit/>
          </a:bodyPr>
          <a:lstStyle/>
          <a:p>
            <a:r>
              <a:rPr lang="ja-JP" altLang="en-US" sz="1600" b="1" dirty="0">
                <a:solidFill>
                  <a:schemeClr val="tx2"/>
                </a:solidFill>
              </a:rPr>
              <a:t>世界をリードする</a:t>
            </a:r>
            <a:r>
              <a:rPr lang="en-US" altLang="ja-JP" sz="1600" b="1" dirty="0">
                <a:solidFill>
                  <a:schemeClr val="tx2"/>
                </a:solidFill>
              </a:rPr>
              <a:t>SONY</a:t>
            </a:r>
            <a:r>
              <a:rPr lang="ja-JP" altLang="en-US" sz="1600" b="1" dirty="0">
                <a:solidFill>
                  <a:schemeClr val="tx2"/>
                </a:solidFill>
              </a:rPr>
              <a:t>では、残像問題は</a:t>
            </a:r>
            <a:r>
              <a:rPr lang="en-US" altLang="ja-JP" sz="1600" b="1" dirty="0">
                <a:solidFill>
                  <a:schemeClr val="tx2"/>
                </a:solidFill>
              </a:rPr>
              <a:t>MOS</a:t>
            </a:r>
            <a:r>
              <a:rPr lang="ja-JP" altLang="en-US" sz="1600" b="1" dirty="0">
                <a:solidFill>
                  <a:schemeClr val="tx2"/>
                </a:solidFill>
              </a:rPr>
              <a:t>・</a:t>
            </a:r>
            <a:r>
              <a:rPr lang="en-US" altLang="ja-JP" sz="1600" b="1" dirty="0">
                <a:solidFill>
                  <a:schemeClr val="tx2"/>
                </a:solidFill>
              </a:rPr>
              <a:t>CCD</a:t>
            </a:r>
            <a:r>
              <a:rPr lang="ja-JP" altLang="en-US" sz="1600" b="1" dirty="0">
                <a:solidFill>
                  <a:schemeClr val="tx2"/>
                </a:solidFill>
              </a:rPr>
              <a:t>容量型受光素子と萩原の１９７５年の発明で</a:t>
            </a:r>
            <a:endParaRPr kumimoji="1" lang="ja-JP" altLang="en-US" sz="1600" b="1" dirty="0">
              <a:solidFill>
                <a:schemeClr val="tx2"/>
              </a:solidFill>
            </a:endParaRPr>
          </a:p>
          <a:p>
            <a:r>
              <a:rPr kumimoji="1" lang="ja-JP" altLang="en-US" sz="1600" b="1" dirty="0">
                <a:solidFill>
                  <a:schemeClr val="tx2"/>
                </a:solidFill>
              </a:rPr>
              <a:t>解決ずみでしたが</a:t>
            </a:r>
            <a:r>
              <a:rPr kumimoji="1" lang="en-US" altLang="ja-JP" sz="1600" b="1" dirty="0">
                <a:solidFill>
                  <a:schemeClr val="tx2"/>
                </a:solidFill>
              </a:rPr>
              <a:t>SON</a:t>
            </a:r>
            <a:r>
              <a:rPr kumimoji="1" lang="ja-JP" altLang="en-US" sz="1600" b="1" dirty="0">
                <a:solidFill>
                  <a:schemeClr val="tx2"/>
                </a:solidFill>
              </a:rPr>
              <a:t>Ｙはライバル会社の追従を恐れて沈黙を続けていました。</a:t>
            </a:r>
            <a:endParaRPr kumimoji="1" lang="en-US" altLang="ja-JP" sz="1600" b="1" dirty="0">
              <a:solidFill>
                <a:schemeClr val="tx2"/>
              </a:solidFill>
            </a:endParaRPr>
          </a:p>
        </p:txBody>
      </p:sp>
      <p:sp>
        <p:nvSpPr>
          <p:cNvPr id="12" name="正方形/長方形 11">
            <a:extLst>
              <a:ext uri="{FF2B5EF4-FFF2-40B4-BE49-F238E27FC236}">
                <a16:creationId xmlns:a16="http://schemas.microsoft.com/office/drawing/2014/main" id="{5CE45928-AFBF-489A-8A5B-ED4329F14082}"/>
              </a:ext>
            </a:extLst>
          </p:cNvPr>
          <p:cNvSpPr/>
          <p:nvPr/>
        </p:nvSpPr>
        <p:spPr>
          <a:xfrm>
            <a:off x="947247" y="2074659"/>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BF0EAA8-15B3-47BE-8D60-909BE4FABADC}"/>
              </a:ext>
            </a:extLst>
          </p:cNvPr>
          <p:cNvSpPr/>
          <p:nvPr/>
        </p:nvSpPr>
        <p:spPr>
          <a:xfrm>
            <a:off x="803270" y="1777081"/>
            <a:ext cx="59851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CC80669E-F83A-436C-9180-5B953CB5A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924" y="2340457"/>
            <a:ext cx="6375367" cy="3663592"/>
          </a:xfrm>
          <a:prstGeom prst="rect">
            <a:avLst/>
          </a:prstGeom>
        </p:spPr>
      </p:pic>
      <p:pic>
        <p:nvPicPr>
          <p:cNvPr id="10" name="図 9">
            <a:extLst>
              <a:ext uri="{FF2B5EF4-FFF2-40B4-BE49-F238E27FC236}">
                <a16:creationId xmlns:a16="http://schemas.microsoft.com/office/drawing/2014/main" id="{335CE0CD-180F-4838-B3D7-A1799921C914}"/>
              </a:ext>
            </a:extLst>
          </p:cNvPr>
          <p:cNvPicPr>
            <a:picLocks noChangeAspect="1"/>
          </p:cNvPicPr>
          <p:nvPr/>
        </p:nvPicPr>
        <p:blipFill rotWithShape="1">
          <a:blip r:embed="rId3"/>
          <a:srcRect l="48158" t="41399" r="32632" b="27475"/>
          <a:stretch/>
        </p:blipFill>
        <p:spPr>
          <a:xfrm>
            <a:off x="803270" y="2335378"/>
            <a:ext cx="3877333" cy="3532091"/>
          </a:xfrm>
          <a:prstGeom prst="rect">
            <a:avLst/>
          </a:prstGeom>
        </p:spPr>
      </p:pic>
      <p:sp>
        <p:nvSpPr>
          <p:cNvPr id="11" name="テキスト ボックス 10">
            <a:extLst>
              <a:ext uri="{FF2B5EF4-FFF2-40B4-BE49-F238E27FC236}">
                <a16:creationId xmlns:a16="http://schemas.microsoft.com/office/drawing/2014/main" id="{430FE920-341E-4849-A726-77A8A72046EE}"/>
              </a:ext>
            </a:extLst>
          </p:cNvPr>
          <p:cNvSpPr txBox="1"/>
          <p:nvPr/>
        </p:nvSpPr>
        <p:spPr>
          <a:xfrm>
            <a:off x="492709" y="6120253"/>
            <a:ext cx="11794959" cy="646331"/>
          </a:xfrm>
          <a:prstGeom prst="rect">
            <a:avLst/>
          </a:prstGeom>
          <a:noFill/>
        </p:spPr>
        <p:txBody>
          <a:bodyPr wrap="square">
            <a:spAutoFit/>
          </a:bodyPr>
          <a:lstStyle/>
          <a:p>
            <a:r>
              <a:rPr kumimoji="1" lang="ja-JP" altLang="en-US" b="1" dirty="0"/>
              <a:t>メカ・フリーでかつ、</a:t>
            </a:r>
            <a:r>
              <a:rPr kumimoji="1" lang="en-US" altLang="ja-JP" b="1" dirty="0"/>
              <a:t>Filmless </a:t>
            </a:r>
            <a:r>
              <a:rPr kumimoji="1" lang="ja-JP" altLang="en-US" b="1" dirty="0"/>
              <a:t>で　残像のない高速アクション撮影が可能な電子</a:t>
            </a:r>
            <a:r>
              <a:rPr kumimoji="1" lang="en-US" altLang="ja-JP" b="1" dirty="0"/>
              <a:t>shutter</a:t>
            </a:r>
            <a:r>
              <a:rPr kumimoji="1" lang="ja-JP" altLang="en-US" b="1" dirty="0"/>
              <a:t>機能を実現する事は</a:t>
            </a:r>
            <a:endParaRPr kumimoji="1" lang="en-US" altLang="ja-JP" b="1" dirty="0"/>
          </a:p>
          <a:p>
            <a:r>
              <a:rPr lang="ja-JP" altLang="en-US" b="1" dirty="0"/>
              <a:t>　　　盛田会長と岩間社長が打ち出した、１９７０年の</a:t>
            </a:r>
            <a:r>
              <a:rPr lang="en-US" altLang="ja-JP" b="1" dirty="0"/>
              <a:t>CCD</a:t>
            </a:r>
            <a:r>
              <a:rPr lang="ja-JP" altLang="en-US" b="1" dirty="0"/>
              <a:t>の発明以来の</a:t>
            </a:r>
            <a:r>
              <a:rPr lang="en-US" altLang="ja-JP" b="1" dirty="0"/>
              <a:t>SONY</a:t>
            </a:r>
            <a:r>
              <a:rPr lang="ja-JP" altLang="en-US" b="1" dirty="0"/>
              <a:t>の極秘商品目標でした。</a:t>
            </a:r>
            <a:endParaRPr lang="ja-JP" altLang="en-US" dirty="0"/>
          </a:p>
        </p:txBody>
      </p:sp>
    </p:spTree>
    <p:extLst>
      <p:ext uri="{BB962C8B-B14F-4D97-AF65-F5344CB8AC3E}">
        <p14:creationId xmlns:p14="http://schemas.microsoft.com/office/powerpoint/2010/main" val="1371823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3" name="図 2">
            <a:extLst>
              <a:ext uri="{FF2B5EF4-FFF2-40B4-BE49-F238E27FC236}">
                <a16:creationId xmlns:a16="http://schemas.microsoft.com/office/drawing/2014/main" id="{9550FEE8-EBC9-422C-902D-375C6EADA623}"/>
              </a:ext>
            </a:extLst>
          </p:cNvPr>
          <p:cNvPicPr>
            <a:picLocks noChangeAspect="1"/>
          </p:cNvPicPr>
          <p:nvPr/>
        </p:nvPicPr>
        <p:blipFill rotWithShape="1">
          <a:blip r:embed="rId2">
            <a:extLst>
              <a:ext uri="{28A0092B-C50C-407E-A947-70E740481C1C}">
                <a14:useLocalDpi xmlns:a14="http://schemas.microsoft.com/office/drawing/2010/main" val="0"/>
              </a:ext>
            </a:extLst>
          </a:blip>
          <a:srcRect l="-1" t="46202" r="43899" b="2131"/>
          <a:stretch/>
        </p:blipFill>
        <p:spPr>
          <a:xfrm>
            <a:off x="6553199" y="765981"/>
            <a:ext cx="4523875" cy="6017914"/>
          </a:xfrm>
          <a:prstGeom prst="rect">
            <a:avLst/>
          </a:prstGeom>
        </p:spPr>
      </p:pic>
      <p:pic>
        <p:nvPicPr>
          <p:cNvPr id="6" name="図 5">
            <a:extLst>
              <a:ext uri="{FF2B5EF4-FFF2-40B4-BE49-F238E27FC236}">
                <a16:creationId xmlns:a16="http://schemas.microsoft.com/office/drawing/2014/main" id="{E440651B-E9F8-4840-BA48-C2E936DF4E9A}"/>
              </a:ext>
            </a:extLst>
          </p:cNvPr>
          <p:cNvPicPr>
            <a:picLocks noChangeAspect="1"/>
          </p:cNvPicPr>
          <p:nvPr/>
        </p:nvPicPr>
        <p:blipFill rotWithShape="1">
          <a:blip r:embed="rId2">
            <a:extLst>
              <a:ext uri="{28A0092B-C50C-407E-A947-70E740481C1C}">
                <a14:useLocalDpi xmlns:a14="http://schemas.microsoft.com/office/drawing/2010/main" val="0"/>
              </a:ext>
            </a:extLst>
          </a:blip>
          <a:srcRect l="58819" t="74063" r="5644"/>
          <a:stretch/>
        </p:blipFill>
        <p:spPr>
          <a:xfrm>
            <a:off x="513347" y="898377"/>
            <a:ext cx="5582653" cy="5885518"/>
          </a:xfrm>
          <a:prstGeom prst="rect">
            <a:avLst/>
          </a:prstGeom>
        </p:spPr>
      </p:pic>
    </p:spTree>
    <p:extLst>
      <p:ext uri="{BB962C8B-B14F-4D97-AF65-F5344CB8AC3E}">
        <p14:creationId xmlns:p14="http://schemas.microsoft.com/office/powerpoint/2010/main" val="3990335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5" name="図 4">
            <a:extLst>
              <a:ext uri="{FF2B5EF4-FFF2-40B4-BE49-F238E27FC236}">
                <a16:creationId xmlns:a16="http://schemas.microsoft.com/office/drawing/2014/main" id="{6E35D066-1816-4C40-8969-1EE8FADB3803}"/>
              </a:ext>
            </a:extLst>
          </p:cNvPr>
          <p:cNvPicPr>
            <a:picLocks noChangeAspect="1"/>
          </p:cNvPicPr>
          <p:nvPr/>
        </p:nvPicPr>
        <p:blipFill rotWithShape="1">
          <a:blip r:embed="rId2">
            <a:extLst>
              <a:ext uri="{28A0092B-C50C-407E-A947-70E740481C1C}">
                <a14:useLocalDpi xmlns:a14="http://schemas.microsoft.com/office/drawing/2010/main" val="0"/>
              </a:ext>
            </a:extLst>
          </a:blip>
          <a:srcRect l="58037" t="47455" r="3821" b="39847"/>
          <a:stretch/>
        </p:blipFill>
        <p:spPr>
          <a:xfrm>
            <a:off x="1114926" y="1239621"/>
            <a:ext cx="4162925" cy="2001725"/>
          </a:xfrm>
          <a:prstGeom prst="rect">
            <a:avLst/>
          </a:prstGeom>
        </p:spPr>
      </p:pic>
      <p:pic>
        <p:nvPicPr>
          <p:cNvPr id="7" name="図 6">
            <a:extLst>
              <a:ext uri="{FF2B5EF4-FFF2-40B4-BE49-F238E27FC236}">
                <a16:creationId xmlns:a16="http://schemas.microsoft.com/office/drawing/2014/main" id="{7A7E0EDE-B9CD-4DFB-95BC-287077AE7FEA}"/>
              </a:ext>
            </a:extLst>
          </p:cNvPr>
          <p:cNvPicPr>
            <a:picLocks noChangeAspect="1"/>
          </p:cNvPicPr>
          <p:nvPr/>
        </p:nvPicPr>
        <p:blipFill rotWithShape="1">
          <a:blip r:embed="rId2">
            <a:extLst>
              <a:ext uri="{28A0092B-C50C-407E-A947-70E740481C1C}">
                <a14:useLocalDpi xmlns:a14="http://schemas.microsoft.com/office/drawing/2010/main" val="0"/>
              </a:ext>
            </a:extLst>
          </a:blip>
          <a:srcRect l="59506" t="61606" r="2720" b="26272"/>
          <a:stretch/>
        </p:blipFill>
        <p:spPr>
          <a:xfrm>
            <a:off x="149064" y="3616654"/>
            <a:ext cx="6452259" cy="2990991"/>
          </a:xfrm>
          <a:prstGeom prst="rect">
            <a:avLst/>
          </a:prstGeom>
        </p:spPr>
      </p:pic>
      <p:pic>
        <p:nvPicPr>
          <p:cNvPr id="4" name="図 3">
            <a:extLst>
              <a:ext uri="{FF2B5EF4-FFF2-40B4-BE49-F238E27FC236}">
                <a16:creationId xmlns:a16="http://schemas.microsoft.com/office/drawing/2014/main" id="{5BA41B7F-A294-4990-8A1D-1F33AB449997}"/>
              </a:ext>
            </a:extLst>
          </p:cNvPr>
          <p:cNvPicPr>
            <a:picLocks noChangeAspect="1"/>
          </p:cNvPicPr>
          <p:nvPr/>
        </p:nvPicPr>
        <p:blipFill rotWithShape="1">
          <a:blip r:embed="rId3">
            <a:extLst>
              <a:ext uri="{28A0092B-C50C-407E-A947-70E740481C1C}">
                <a14:useLocalDpi xmlns:a14="http://schemas.microsoft.com/office/drawing/2010/main" val="0"/>
              </a:ext>
            </a:extLst>
          </a:blip>
          <a:srcRect l="4828" r="11501"/>
          <a:stretch/>
        </p:blipFill>
        <p:spPr>
          <a:xfrm>
            <a:off x="6532471" y="1870975"/>
            <a:ext cx="5510465" cy="4540726"/>
          </a:xfrm>
          <a:prstGeom prst="rect">
            <a:avLst/>
          </a:prstGeom>
        </p:spPr>
      </p:pic>
    </p:spTree>
    <p:extLst>
      <p:ext uri="{BB962C8B-B14F-4D97-AF65-F5344CB8AC3E}">
        <p14:creationId xmlns:p14="http://schemas.microsoft.com/office/powerpoint/2010/main" val="3239347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3" name="図 2">
            <a:extLst>
              <a:ext uri="{FF2B5EF4-FFF2-40B4-BE49-F238E27FC236}">
                <a16:creationId xmlns:a16="http://schemas.microsoft.com/office/drawing/2014/main" id="{9550FEE8-EBC9-422C-902D-375C6EADA623}"/>
              </a:ext>
            </a:extLst>
          </p:cNvPr>
          <p:cNvPicPr>
            <a:picLocks noChangeAspect="1"/>
          </p:cNvPicPr>
          <p:nvPr/>
        </p:nvPicPr>
        <p:blipFill rotWithShape="1">
          <a:blip r:embed="rId2">
            <a:extLst>
              <a:ext uri="{28A0092B-C50C-407E-A947-70E740481C1C}">
                <a14:useLocalDpi xmlns:a14="http://schemas.microsoft.com/office/drawing/2010/main" val="0"/>
              </a:ext>
            </a:extLst>
          </a:blip>
          <a:srcRect t="46201" r="42356"/>
          <a:stretch/>
        </p:blipFill>
        <p:spPr>
          <a:xfrm>
            <a:off x="3978441" y="824275"/>
            <a:ext cx="4475747" cy="6033725"/>
          </a:xfrm>
          <a:prstGeom prst="rect">
            <a:avLst/>
          </a:prstGeom>
        </p:spPr>
      </p:pic>
      <p:pic>
        <p:nvPicPr>
          <p:cNvPr id="6" name="図 5">
            <a:extLst>
              <a:ext uri="{FF2B5EF4-FFF2-40B4-BE49-F238E27FC236}">
                <a16:creationId xmlns:a16="http://schemas.microsoft.com/office/drawing/2014/main" id="{E440651B-E9F8-4840-BA48-C2E936DF4E9A}"/>
              </a:ext>
            </a:extLst>
          </p:cNvPr>
          <p:cNvPicPr>
            <a:picLocks noChangeAspect="1"/>
          </p:cNvPicPr>
          <p:nvPr/>
        </p:nvPicPr>
        <p:blipFill rotWithShape="1">
          <a:blip r:embed="rId2">
            <a:extLst>
              <a:ext uri="{28A0092B-C50C-407E-A947-70E740481C1C}">
                <a14:useLocalDpi xmlns:a14="http://schemas.microsoft.com/office/drawing/2010/main" val="0"/>
              </a:ext>
            </a:extLst>
          </a:blip>
          <a:srcRect l="58819" t="74063" r="5644"/>
          <a:stretch/>
        </p:blipFill>
        <p:spPr>
          <a:xfrm>
            <a:off x="0" y="1670324"/>
            <a:ext cx="4138863" cy="4363401"/>
          </a:xfrm>
          <a:prstGeom prst="rect">
            <a:avLst/>
          </a:prstGeom>
        </p:spPr>
      </p:pic>
      <p:pic>
        <p:nvPicPr>
          <p:cNvPr id="7" name="図 6">
            <a:extLst>
              <a:ext uri="{FF2B5EF4-FFF2-40B4-BE49-F238E27FC236}">
                <a16:creationId xmlns:a16="http://schemas.microsoft.com/office/drawing/2014/main" id="{476AE64D-6145-46BD-AAE1-77881F6FCFF3}"/>
              </a:ext>
            </a:extLst>
          </p:cNvPr>
          <p:cNvPicPr>
            <a:picLocks noChangeAspect="1"/>
          </p:cNvPicPr>
          <p:nvPr/>
        </p:nvPicPr>
        <p:blipFill rotWithShape="1">
          <a:blip r:embed="rId2">
            <a:extLst>
              <a:ext uri="{28A0092B-C50C-407E-A947-70E740481C1C}">
                <a14:useLocalDpi xmlns:a14="http://schemas.microsoft.com/office/drawing/2010/main" val="0"/>
              </a:ext>
            </a:extLst>
          </a:blip>
          <a:srcRect l="58037" t="47455" r="2352" b="25936"/>
          <a:stretch/>
        </p:blipFill>
        <p:spPr>
          <a:xfrm>
            <a:off x="8293767" y="980462"/>
            <a:ext cx="3653832" cy="3545305"/>
          </a:xfrm>
          <a:prstGeom prst="rect">
            <a:avLst/>
          </a:prstGeom>
        </p:spPr>
      </p:pic>
      <p:pic>
        <p:nvPicPr>
          <p:cNvPr id="8" name="図 7">
            <a:extLst>
              <a:ext uri="{FF2B5EF4-FFF2-40B4-BE49-F238E27FC236}">
                <a16:creationId xmlns:a16="http://schemas.microsoft.com/office/drawing/2014/main" id="{BC1E5835-9B8E-4250-BF3C-4E02599F633C}"/>
              </a:ext>
            </a:extLst>
          </p:cNvPr>
          <p:cNvPicPr>
            <a:picLocks noChangeAspect="1"/>
          </p:cNvPicPr>
          <p:nvPr/>
        </p:nvPicPr>
        <p:blipFill rotWithShape="1">
          <a:blip r:embed="rId3">
            <a:extLst>
              <a:ext uri="{28A0092B-C50C-407E-A947-70E740481C1C}">
                <a14:useLocalDpi xmlns:a14="http://schemas.microsoft.com/office/drawing/2010/main" val="0"/>
              </a:ext>
            </a:extLst>
          </a:blip>
          <a:srcRect l="-423" r="11169"/>
          <a:stretch/>
        </p:blipFill>
        <p:spPr>
          <a:xfrm>
            <a:off x="8749082" y="4525767"/>
            <a:ext cx="2743201" cy="2081878"/>
          </a:xfrm>
          <a:prstGeom prst="rect">
            <a:avLst/>
          </a:prstGeom>
        </p:spPr>
      </p:pic>
    </p:spTree>
    <p:extLst>
      <p:ext uri="{BB962C8B-B14F-4D97-AF65-F5344CB8AC3E}">
        <p14:creationId xmlns:p14="http://schemas.microsoft.com/office/powerpoint/2010/main" val="395081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E854475-B2AB-4E41-842E-74FA9994726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929475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4" name="図 3">
            <a:extLst>
              <a:ext uri="{FF2B5EF4-FFF2-40B4-BE49-F238E27FC236}">
                <a16:creationId xmlns:a16="http://schemas.microsoft.com/office/drawing/2014/main" id="{CCC62FFE-26E5-4F7C-BD28-F59E09732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843" y="880179"/>
            <a:ext cx="9223903" cy="5977821"/>
          </a:xfrm>
          <a:prstGeom prst="rect">
            <a:avLst/>
          </a:prstGeom>
        </p:spPr>
      </p:pic>
    </p:spTree>
    <p:extLst>
      <p:ext uri="{BB962C8B-B14F-4D97-AF65-F5344CB8AC3E}">
        <p14:creationId xmlns:p14="http://schemas.microsoft.com/office/powerpoint/2010/main" val="1319656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3" name="図 2">
            <a:extLst>
              <a:ext uri="{FF2B5EF4-FFF2-40B4-BE49-F238E27FC236}">
                <a16:creationId xmlns:a16="http://schemas.microsoft.com/office/drawing/2014/main" id="{9550FEE8-EBC9-422C-902D-375C6EADA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87" y="773575"/>
            <a:ext cx="4090428" cy="5908396"/>
          </a:xfrm>
          <a:prstGeom prst="rect">
            <a:avLst/>
          </a:prstGeom>
        </p:spPr>
      </p:pic>
      <p:pic>
        <p:nvPicPr>
          <p:cNvPr id="11" name="図 10">
            <a:extLst>
              <a:ext uri="{FF2B5EF4-FFF2-40B4-BE49-F238E27FC236}">
                <a16:creationId xmlns:a16="http://schemas.microsoft.com/office/drawing/2014/main" id="{719D28C7-5D69-415A-95CC-90D7517A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115" y="773575"/>
            <a:ext cx="4090428" cy="5908396"/>
          </a:xfrm>
          <a:prstGeom prst="rect">
            <a:avLst/>
          </a:prstGeom>
        </p:spPr>
      </p:pic>
      <p:pic>
        <p:nvPicPr>
          <p:cNvPr id="15" name="図 14">
            <a:extLst>
              <a:ext uri="{FF2B5EF4-FFF2-40B4-BE49-F238E27FC236}">
                <a16:creationId xmlns:a16="http://schemas.microsoft.com/office/drawing/2014/main" id="{E55F418C-5012-4CBF-B11E-8CE328B9D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543" y="840508"/>
            <a:ext cx="3992633" cy="5767137"/>
          </a:xfrm>
          <a:prstGeom prst="rect">
            <a:avLst/>
          </a:prstGeom>
        </p:spPr>
      </p:pic>
    </p:spTree>
    <p:extLst>
      <p:ext uri="{BB962C8B-B14F-4D97-AF65-F5344CB8AC3E}">
        <p14:creationId xmlns:p14="http://schemas.microsoft.com/office/powerpoint/2010/main" val="1319962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F965496-8FD3-4601-94D1-A94881E4EC53}"/>
              </a:ext>
            </a:extLst>
          </p:cNvPr>
          <p:cNvPicPr>
            <a:picLocks noChangeAspect="1"/>
          </p:cNvPicPr>
          <p:nvPr/>
        </p:nvPicPr>
        <p:blipFill rotWithShape="1">
          <a:blip r:embed="rId2"/>
          <a:srcRect l="22763" t="15422" r="29079" b="34729"/>
          <a:stretch/>
        </p:blipFill>
        <p:spPr>
          <a:xfrm>
            <a:off x="304800" y="364958"/>
            <a:ext cx="11646568" cy="6128083"/>
          </a:xfrm>
          <a:prstGeom prst="rect">
            <a:avLst/>
          </a:prstGeom>
        </p:spPr>
      </p:pic>
    </p:spTree>
    <p:extLst>
      <p:ext uri="{BB962C8B-B14F-4D97-AF65-F5344CB8AC3E}">
        <p14:creationId xmlns:p14="http://schemas.microsoft.com/office/powerpoint/2010/main" val="4096265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876A8EF-47A5-4FF7-A3F4-DDB8F893ABA8}"/>
              </a:ext>
            </a:extLst>
          </p:cNvPr>
          <p:cNvPicPr>
            <a:picLocks noChangeAspect="1"/>
          </p:cNvPicPr>
          <p:nvPr/>
        </p:nvPicPr>
        <p:blipFill rotWithShape="1">
          <a:blip r:embed="rId2"/>
          <a:srcRect l="21712" t="19166" r="27368" b="10156"/>
          <a:stretch/>
        </p:blipFill>
        <p:spPr>
          <a:xfrm>
            <a:off x="256674" y="192931"/>
            <a:ext cx="11678652" cy="6472138"/>
          </a:xfrm>
          <a:prstGeom prst="rect">
            <a:avLst/>
          </a:prstGeom>
        </p:spPr>
      </p:pic>
    </p:spTree>
    <p:extLst>
      <p:ext uri="{BB962C8B-B14F-4D97-AF65-F5344CB8AC3E}">
        <p14:creationId xmlns:p14="http://schemas.microsoft.com/office/powerpoint/2010/main" val="2820808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5509649-3E12-499E-A060-19936A5D44A6}"/>
              </a:ext>
            </a:extLst>
          </p:cNvPr>
          <p:cNvPicPr>
            <a:picLocks noChangeAspect="1"/>
          </p:cNvPicPr>
          <p:nvPr/>
        </p:nvPicPr>
        <p:blipFill rotWithShape="1">
          <a:blip r:embed="rId2"/>
          <a:srcRect l="21052" t="10975" r="27763" b="6412"/>
          <a:stretch/>
        </p:blipFill>
        <p:spPr>
          <a:xfrm>
            <a:off x="1459831" y="233632"/>
            <a:ext cx="9111915" cy="6390736"/>
          </a:xfrm>
          <a:prstGeom prst="rect">
            <a:avLst/>
          </a:prstGeom>
        </p:spPr>
      </p:pic>
    </p:spTree>
    <p:extLst>
      <p:ext uri="{BB962C8B-B14F-4D97-AF65-F5344CB8AC3E}">
        <p14:creationId xmlns:p14="http://schemas.microsoft.com/office/powerpoint/2010/main" val="3964468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A3C5A9-C04C-4C79-9106-051886687172}"/>
              </a:ext>
            </a:extLst>
          </p:cNvPr>
          <p:cNvPicPr>
            <a:picLocks noChangeAspect="1"/>
          </p:cNvPicPr>
          <p:nvPr/>
        </p:nvPicPr>
        <p:blipFill rotWithShape="1">
          <a:blip r:embed="rId2">
            <a:extLst>
              <a:ext uri="{28A0092B-C50C-407E-A947-70E740481C1C}">
                <a14:useLocalDpi xmlns:a14="http://schemas.microsoft.com/office/drawing/2010/main" val="0"/>
              </a:ext>
            </a:extLst>
          </a:blip>
          <a:srcRect t="13475" r="1634" b="13662"/>
          <a:stretch/>
        </p:blipFill>
        <p:spPr>
          <a:xfrm>
            <a:off x="176463" y="265256"/>
            <a:ext cx="11582400" cy="6327488"/>
          </a:xfrm>
          <a:prstGeom prst="rect">
            <a:avLst/>
          </a:prstGeom>
        </p:spPr>
      </p:pic>
    </p:spTree>
    <p:extLst>
      <p:ext uri="{BB962C8B-B14F-4D97-AF65-F5344CB8AC3E}">
        <p14:creationId xmlns:p14="http://schemas.microsoft.com/office/powerpoint/2010/main" val="121181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DDB4ADC3-1AD5-46C4-B431-390A8C06BA02}"/>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7" name="図 6">
            <a:extLst>
              <a:ext uri="{FF2B5EF4-FFF2-40B4-BE49-F238E27FC236}">
                <a16:creationId xmlns:a16="http://schemas.microsoft.com/office/drawing/2014/main" id="{C9EFFF65-01A9-4401-BB93-1BB453C7DFEE}"/>
              </a:ext>
            </a:extLst>
          </p:cNvPr>
          <p:cNvPicPr>
            <a:picLocks noChangeAspect="1"/>
          </p:cNvPicPr>
          <p:nvPr/>
        </p:nvPicPr>
        <p:blipFill rotWithShape="1">
          <a:blip r:embed="rId2"/>
          <a:srcRect l="4606" t="47835" r="4041" b="30032"/>
          <a:stretch/>
        </p:blipFill>
        <p:spPr>
          <a:xfrm>
            <a:off x="472071" y="685936"/>
            <a:ext cx="11137817" cy="1517141"/>
          </a:xfrm>
          <a:prstGeom prst="rect">
            <a:avLst/>
          </a:prstGeom>
        </p:spPr>
      </p:pic>
      <p:pic>
        <p:nvPicPr>
          <p:cNvPr id="11" name="図 10">
            <a:extLst>
              <a:ext uri="{FF2B5EF4-FFF2-40B4-BE49-F238E27FC236}">
                <a16:creationId xmlns:a16="http://schemas.microsoft.com/office/drawing/2014/main" id="{EDD7B997-BF1F-4624-A246-96C46886EB90}"/>
              </a:ext>
            </a:extLst>
          </p:cNvPr>
          <p:cNvPicPr>
            <a:picLocks noChangeAspect="1"/>
          </p:cNvPicPr>
          <p:nvPr/>
        </p:nvPicPr>
        <p:blipFill rotWithShape="1">
          <a:blip r:embed="rId3"/>
          <a:srcRect l="50000" t="44910" r="30132" b="27474"/>
          <a:stretch/>
        </p:blipFill>
        <p:spPr>
          <a:xfrm>
            <a:off x="472071" y="2523963"/>
            <a:ext cx="4837866" cy="3780585"/>
          </a:xfrm>
          <a:prstGeom prst="rect">
            <a:avLst/>
          </a:prstGeom>
        </p:spPr>
      </p:pic>
      <p:pic>
        <p:nvPicPr>
          <p:cNvPr id="15" name="図 14">
            <a:extLst>
              <a:ext uri="{FF2B5EF4-FFF2-40B4-BE49-F238E27FC236}">
                <a16:creationId xmlns:a16="http://schemas.microsoft.com/office/drawing/2014/main" id="{233F55DD-D60F-4130-97E5-1F7F12010938}"/>
              </a:ext>
            </a:extLst>
          </p:cNvPr>
          <p:cNvPicPr>
            <a:picLocks noChangeAspect="1"/>
          </p:cNvPicPr>
          <p:nvPr/>
        </p:nvPicPr>
        <p:blipFill rotWithShape="1">
          <a:blip r:embed="rId4"/>
          <a:srcRect l="38816" t="27123" r="42237" b="50000"/>
          <a:stretch/>
        </p:blipFill>
        <p:spPr>
          <a:xfrm>
            <a:off x="5871415" y="2469570"/>
            <a:ext cx="5454314" cy="3702494"/>
          </a:xfrm>
          <a:prstGeom prst="rect">
            <a:avLst/>
          </a:prstGeom>
        </p:spPr>
      </p:pic>
      <p:cxnSp>
        <p:nvCxnSpPr>
          <p:cNvPr id="17" name="直線コネクタ 16">
            <a:extLst>
              <a:ext uri="{FF2B5EF4-FFF2-40B4-BE49-F238E27FC236}">
                <a16:creationId xmlns:a16="http://schemas.microsoft.com/office/drawing/2014/main" id="{33C3D877-E8C9-4CF6-882C-127A1C000810}"/>
              </a:ext>
            </a:extLst>
          </p:cNvPr>
          <p:cNvCxnSpPr>
            <a:cxnSpLocks/>
          </p:cNvCxnSpPr>
          <p:nvPr/>
        </p:nvCxnSpPr>
        <p:spPr>
          <a:xfrm>
            <a:off x="504156" y="3866148"/>
            <a:ext cx="1110573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34D007B-B778-416C-A6A8-5AE72F9849FF}"/>
              </a:ext>
            </a:extLst>
          </p:cNvPr>
          <p:cNvCxnSpPr>
            <a:cxnSpLocks/>
          </p:cNvCxnSpPr>
          <p:nvPr/>
        </p:nvCxnSpPr>
        <p:spPr>
          <a:xfrm>
            <a:off x="11609888" y="3887542"/>
            <a:ext cx="0" cy="526713"/>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DEE3A01-209C-418C-BB70-35014B3D3C24}"/>
              </a:ext>
            </a:extLst>
          </p:cNvPr>
          <p:cNvCxnSpPr>
            <a:cxnSpLocks/>
          </p:cNvCxnSpPr>
          <p:nvPr/>
        </p:nvCxnSpPr>
        <p:spPr>
          <a:xfrm>
            <a:off x="11391608" y="4414255"/>
            <a:ext cx="436559"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7CC8B18-C962-47C7-B26C-F0F3F5012458}"/>
              </a:ext>
            </a:extLst>
          </p:cNvPr>
          <p:cNvCxnSpPr>
            <a:cxnSpLocks/>
          </p:cNvCxnSpPr>
          <p:nvPr/>
        </p:nvCxnSpPr>
        <p:spPr>
          <a:xfrm>
            <a:off x="11391608" y="4414255"/>
            <a:ext cx="436559"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CA0DB1F-20AF-45B4-B0C8-EE2B0680FBAD}"/>
              </a:ext>
            </a:extLst>
          </p:cNvPr>
          <p:cNvCxnSpPr>
            <a:cxnSpLocks/>
          </p:cNvCxnSpPr>
          <p:nvPr/>
        </p:nvCxnSpPr>
        <p:spPr>
          <a:xfrm>
            <a:off x="11482095" y="4484815"/>
            <a:ext cx="240799"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94884708-C17D-46DF-81FC-C00750E988C3}"/>
              </a:ext>
            </a:extLst>
          </p:cNvPr>
          <p:cNvCxnSpPr>
            <a:cxnSpLocks/>
          </p:cNvCxnSpPr>
          <p:nvPr/>
        </p:nvCxnSpPr>
        <p:spPr>
          <a:xfrm flipV="1">
            <a:off x="406192" y="4496366"/>
            <a:ext cx="563190" cy="3926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2D4D6511-4D18-4A7A-8CC0-CB84C03BD32D}"/>
              </a:ext>
            </a:extLst>
          </p:cNvPr>
          <p:cNvSpPr txBox="1"/>
          <p:nvPr/>
        </p:nvSpPr>
        <p:spPr>
          <a:xfrm>
            <a:off x="66571" y="4889021"/>
            <a:ext cx="902811" cy="369332"/>
          </a:xfrm>
          <a:prstGeom prst="rect">
            <a:avLst/>
          </a:prstGeom>
          <a:noFill/>
        </p:spPr>
        <p:txBody>
          <a:bodyPr wrap="none" rtlCol="0">
            <a:spAutoFit/>
          </a:bodyPr>
          <a:lstStyle/>
          <a:p>
            <a:r>
              <a:rPr kumimoji="1" lang="en-US" altLang="ja-JP" b="1" dirty="0">
                <a:solidFill>
                  <a:srgbClr val="FF0000"/>
                </a:solidFill>
              </a:rPr>
              <a:t>Vs &gt; 0</a:t>
            </a:r>
            <a:endParaRPr kumimoji="1" lang="ja-JP" altLang="en-US" b="1" dirty="0">
              <a:solidFill>
                <a:srgbClr val="FF0000"/>
              </a:solidFill>
            </a:endParaRPr>
          </a:p>
        </p:txBody>
      </p:sp>
      <p:cxnSp>
        <p:nvCxnSpPr>
          <p:cNvPr id="41" name="直線矢印コネクタ 40">
            <a:extLst>
              <a:ext uri="{FF2B5EF4-FFF2-40B4-BE49-F238E27FC236}">
                <a16:creationId xmlns:a16="http://schemas.microsoft.com/office/drawing/2014/main" id="{EF8A197B-8BF3-4F0A-AAF8-99BED91EF9B5}"/>
              </a:ext>
            </a:extLst>
          </p:cNvPr>
          <p:cNvCxnSpPr>
            <a:cxnSpLocks/>
          </p:cNvCxnSpPr>
          <p:nvPr/>
        </p:nvCxnSpPr>
        <p:spPr>
          <a:xfrm>
            <a:off x="6043102" y="3438068"/>
            <a:ext cx="291915" cy="3279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E890098B-D90E-4CF9-85C4-478C26245F13}"/>
              </a:ext>
            </a:extLst>
          </p:cNvPr>
          <p:cNvSpPr txBox="1"/>
          <p:nvPr/>
        </p:nvSpPr>
        <p:spPr>
          <a:xfrm>
            <a:off x="5578070" y="3021114"/>
            <a:ext cx="837089" cy="369332"/>
          </a:xfrm>
          <a:prstGeom prst="rect">
            <a:avLst/>
          </a:prstGeom>
          <a:noFill/>
        </p:spPr>
        <p:txBody>
          <a:bodyPr wrap="none" rtlCol="0">
            <a:spAutoFit/>
          </a:bodyPr>
          <a:lstStyle/>
          <a:p>
            <a:r>
              <a:rPr kumimoji="1" lang="en-US" altLang="ja-JP" b="1" dirty="0">
                <a:solidFill>
                  <a:srgbClr val="FF0000"/>
                </a:solidFill>
              </a:rPr>
              <a:t>Vs&lt; 0</a:t>
            </a:r>
            <a:endParaRPr kumimoji="1" lang="ja-JP" altLang="en-US" b="1" dirty="0">
              <a:solidFill>
                <a:srgbClr val="FF0000"/>
              </a:solidFill>
            </a:endParaRPr>
          </a:p>
        </p:txBody>
      </p:sp>
      <p:sp>
        <p:nvSpPr>
          <p:cNvPr id="44" name="テキスト ボックス 43">
            <a:extLst>
              <a:ext uri="{FF2B5EF4-FFF2-40B4-BE49-F238E27FC236}">
                <a16:creationId xmlns:a16="http://schemas.microsoft.com/office/drawing/2014/main" id="{F8EDDCC9-6374-4BEE-8A18-7ECDCCD918E7}"/>
              </a:ext>
            </a:extLst>
          </p:cNvPr>
          <p:cNvSpPr txBox="1"/>
          <p:nvPr/>
        </p:nvSpPr>
        <p:spPr>
          <a:xfrm>
            <a:off x="2230198" y="2251980"/>
            <a:ext cx="7532831" cy="369332"/>
          </a:xfrm>
          <a:prstGeom prst="rect">
            <a:avLst/>
          </a:prstGeom>
          <a:noFill/>
        </p:spPr>
        <p:txBody>
          <a:bodyPr wrap="none" rtlCol="0">
            <a:spAutoFit/>
          </a:bodyPr>
          <a:lstStyle/>
          <a:p>
            <a:r>
              <a:rPr kumimoji="1" lang="en-US" altLang="ja-JP" b="1" dirty="0">
                <a:solidFill>
                  <a:srgbClr val="FF0000"/>
                </a:solidFill>
              </a:rPr>
              <a:t>NEC JPA 1980-1386026 </a:t>
            </a:r>
            <a:r>
              <a:rPr kumimoji="1" lang="ja-JP" altLang="en-US" b="1" dirty="0">
                <a:solidFill>
                  <a:srgbClr val="FF0000"/>
                </a:solidFill>
              </a:rPr>
              <a:t>出願特許は　</a:t>
            </a:r>
            <a:r>
              <a:rPr kumimoji="1" lang="en-US" altLang="ja-JP" b="1" dirty="0">
                <a:solidFill>
                  <a:srgbClr val="FF0000"/>
                </a:solidFill>
              </a:rPr>
              <a:t>Pinned Photodiode</a:t>
            </a:r>
            <a:r>
              <a:rPr kumimoji="1" lang="ja-JP" altLang="en-US" b="1" dirty="0">
                <a:solidFill>
                  <a:srgbClr val="FF0000"/>
                </a:solidFill>
              </a:rPr>
              <a:t>ではない。</a:t>
            </a:r>
          </a:p>
        </p:txBody>
      </p:sp>
    </p:spTree>
    <p:extLst>
      <p:ext uri="{BB962C8B-B14F-4D97-AF65-F5344CB8AC3E}">
        <p14:creationId xmlns:p14="http://schemas.microsoft.com/office/powerpoint/2010/main" val="1773255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DDB4ADC3-1AD5-46C4-B431-390A8C06BA02}"/>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pic>
        <p:nvPicPr>
          <p:cNvPr id="7" name="図 6">
            <a:extLst>
              <a:ext uri="{FF2B5EF4-FFF2-40B4-BE49-F238E27FC236}">
                <a16:creationId xmlns:a16="http://schemas.microsoft.com/office/drawing/2014/main" id="{C9EFFF65-01A9-4401-BB93-1BB453C7DFEE}"/>
              </a:ext>
            </a:extLst>
          </p:cNvPr>
          <p:cNvPicPr>
            <a:picLocks noChangeAspect="1"/>
          </p:cNvPicPr>
          <p:nvPr/>
        </p:nvPicPr>
        <p:blipFill rotWithShape="1">
          <a:blip r:embed="rId2"/>
          <a:srcRect l="4606" t="47835" r="4041" b="30032"/>
          <a:stretch/>
        </p:blipFill>
        <p:spPr>
          <a:xfrm>
            <a:off x="472071" y="685936"/>
            <a:ext cx="11137817" cy="1517141"/>
          </a:xfrm>
          <a:prstGeom prst="rect">
            <a:avLst/>
          </a:prstGeom>
        </p:spPr>
      </p:pic>
      <p:pic>
        <p:nvPicPr>
          <p:cNvPr id="11" name="図 10">
            <a:extLst>
              <a:ext uri="{FF2B5EF4-FFF2-40B4-BE49-F238E27FC236}">
                <a16:creationId xmlns:a16="http://schemas.microsoft.com/office/drawing/2014/main" id="{EDD7B997-BF1F-4624-A246-96C46886EB90}"/>
              </a:ext>
            </a:extLst>
          </p:cNvPr>
          <p:cNvPicPr>
            <a:picLocks noChangeAspect="1"/>
          </p:cNvPicPr>
          <p:nvPr/>
        </p:nvPicPr>
        <p:blipFill rotWithShape="1">
          <a:blip r:embed="rId3"/>
          <a:srcRect l="50000" t="44910" r="30132" b="27474"/>
          <a:stretch/>
        </p:blipFill>
        <p:spPr>
          <a:xfrm>
            <a:off x="472071" y="2523963"/>
            <a:ext cx="4837866" cy="3780585"/>
          </a:xfrm>
          <a:prstGeom prst="rect">
            <a:avLst/>
          </a:prstGeom>
        </p:spPr>
      </p:pic>
      <p:cxnSp>
        <p:nvCxnSpPr>
          <p:cNvPr id="17" name="直線コネクタ 16">
            <a:extLst>
              <a:ext uri="{FF2B5EF4-FFF2-40B4-BE49-F238E27FC236}">
                <a16:creationId xmlns:a16="http://schemas.microsoft.com/office/drawing/2014/main" id="{33C3D877-E8C9-4CF6-882C-127A1C000810}"/>
              </a:ext>
            </a:extLst>
          </p:cNvPr>
          <p:cNvCxnSpPr>
            <a:cxnSpLocks/>
          </p:cNvCxnSpPr>
          <p:nvPr/>
        </p:nvCxnSpPr>
        <p:spPr>
          <a:xfrm>
            <a:off x="504156" y="3866148"/>
            <a:ext cx="5238918" cy="2139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34D007B-B778-416C-A6A8-5AE72F9849FF}"/>
              </a:ext>
            </a:extLst>
          </p:cNvPr>
          <p:cNvCxnSpPr>
            <a:cxnSpLocks/>
          </p:cNvCxnSpPr>
          <p:nvPr/>
        </p:nvCxnSpPr>
        <p:spPr>
          <a:xfrm>
            <a:off x="5722436" y="3887542"/>
            <a:ext cx="0" cy="526713"/>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DEE3A01-209C-418C-BB70-35014B3D3C24}"/>
              </a:ext>
            </a:extLst>
          </p:cNvPr>
          <p:cNvCxnSpPr>
            <a:cxnSpLocks/>
          </p:cNvCxnSpPr>
          <p:nvPr/>
        </p:nvCxnSpPr>
        <p:spPr>
          <a:xfrm>
            <a:off x="5504156" y="4414255"/>
            <a:ext cx="436559"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7CC8B18-C962-47C7-B26C-F0F3F5012458}"/>
              </a:ext>
            </a:extLst>
          </p:cNvPr>
          <p:cNvCxnSpPr>
            <a:cxnSpLocks/>
          </p:cNvCxnSpPr>
          <p:nvPr/>
        </p:nvCxnSpPr>
        <p:spPr>
          <a:xfrm>
            <a:off x="5504156" y="4414255"/>
            <a:ext cx="436559"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CA0DB1F-20AF-45B4-B0C8-EE2B0680FBAD}"/>
              </a:ext>
            </a:extLst>
          </p:cNvPr>
          <p:cNvCxnSpPr>
            <a:cxnSpLocks/>
          </p:cNvCxnSpPr>
          <p:nvPr/>
        </p:nvCxnSpPr>
        <p:spPr>
          <a:xfrm>
            <a:off x="5594643" y="4484815"/>
            <a:ext cx="240799"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94884708-C17D-46DF-81FC-C00750E988C3}"/>
              </a:ext>
            </a:extLst>
          </p:cNvPr>
          <p:cNvCxnSpPr>
            <a:cxnSpLocks/>
          </p:cNvCxnSpPr>
          <p:nvPr/>
        </p:nvCxnSpPr>
        <p:spPr>
          <a:xfrm flipV="1">
            <a:off x="406192" y="4496366"/>
            <a:ext cx="563190" cy="3926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2D4D6511-4D18-4A7A-8CC0-CB84C03BD32D}"/>
              </a:ext>
            </a:extLst>
          </p:cNvPr>
          <p:cNvSpPr txBox="1"/>
          <p:nvPr/>
        </p:nvSpPr>
        <p:spPr>
          <a:xfrm>
            <a:off x="66571" y="4889021"/>
            <a:ext cx="902811" cy="369332"/>
          </a:xfrm>
          <a:prstGeom prst="rect">
            <a:avLst/>
          </a:prstGeom>
          <a:noFill/>
        </p:spPr>
        <p:txBody>
          <a:bodyPr wrap="none" rtlCol="0">
            <a:spAutoFit/>
          </a:bodyPr>
          <a:lstStyle/>
          <a:p>
            <a:r>
              <a:rPr kumimoji="1" lang="en-US" altLang="ja-JP" b="1" dirty="0">
                <a:solidFill>
                  <a:srgbClr val="FF0000"/>
                </a:solidFill>
              </a:rPr>
              <a:t>Vs &gt; 0</a:t>
            </a:r>
            <a:endParaRPr kumimoji="1" lang="ja-JP" altLang="en-US" b="1" dirty="0">
              <a:solidFill>
                <a:srgbClr val="FF0000"/>
              </a:solidFill>
            </a:endParaRPr>
          </a:p>
        </p:txBody>
      </p:sp>
      <p:sp>
        <p:nvSpPr>
          <p:cNvPr id="44" name="テキスト ボックス 43">
            <a:extLst>
              <a:ext uri="{FF2B5EF4-FFF2-40B4-BE49-F238E27FC236}">
                <a16:creationId xmlns:a16="http://schemas.microsoft.com/office/drawing/2014/main" id="{F8EDDCC9-6374-4BEE-8A18-7ECDCCD918E7}"/>
              </a:ext>
            </a:extLst>
          </p:cNvPr>
          <p:cNvSpPr txBox="1"/>
          <p:nvPr/>
        </p:nvSpPr>
        <p:spPr>
          <a:xfrm>
            <a:off x="2230198" y="2251980"/>
            <a:ext cx="7532831" cy="369332"/>
          </a:xfrm>
          <a:prstGeom prst="rect">
            <a:avLst/>
          </a:prstGeom>
          <a:noFill/>
        </p:spPr>
        <p:txBody>
          <a:bodyPr wrap="none" rtlCol="0">
            <a:spAutoFit/>
          </a:bodyPr>
          <a:lstStyle/>
          <a:p>
            <a:r>
              <a:rPr kumimoji="1" lang="en-US" altLang="ja-JP" b="1" dirty="0">
                <a:solidFill>
                  <a:srgbClr val="FF0000"/>
                </a:solidFill>
              </a:rPr>
              <a:t>NEC JPA 1980-1386026 </a:t>
            </a:r>
            <a:r>
              <a:rPr kumimoji="1" lang="ja-JP" altLang="en-US" b="1" dirty="0">
                <a:solidFill>
                  <a:srgbClr val="FF0000"/>
                </a:solidFill>
              </a:rPr>
              <a:t>出願特許は　</a:t>
            </a:r>
            <a:r>
              <a:rPr kumimoji="1" lang="en-US" altLang="ja-JP" b="1" dirty="0">
                <a:solidFill>
                  <a:srgbClr val="FF0000"/>
                </a:solidFill>
              </a:rPr>
              <a:t>Pinned Photodiode</a:t>
            </a:r>
            <a:r>
              <a:rPr kumimoji="1" lang="ja-JP" altLang="en-US" b="1" dirty="0">
                <a:solidFill>
                  <a:srgbClr val="FF0000"/>
                </a:solidFill>
              </a:rPr>
              <a:t>ではない。</a:t>
            </a:r>
          </a:p>
        </p:txBody>
      </p:sp>
      <p:sp>
        <p:nvSpPr>
          <p:cNvPr id="19" name="四角形: 角を丸くする 18">
            <a:extLst>
              <a:ext uri="{FF2B5EF4-FFF2-40B4-BE49-F238E27FC236}">
                <a16:creationId xmlns:a16="http://schemas.microsoft.com/office/drawing/2014/main" id="{AD95A7C2-3824-47CE-892A-7C7F4D72086C}"/>
              </a:ext>
            </a:extLst>
          </p:cNvPr>
          <p:cNvSpPr/>
          <p:nvPr/>
        </p:nvSpPr>
        <p:spPr>
          <a:xfrm>
            <a:off x="6225421" y="2689054"/>
            <a:ext cx="4837866" cy="3918587"/>
          </a:xfrm>
          <a:prstGeom prst="roundRect">
            <a:avLst>
              <a:gd name="adj" fmla="val 7661"/>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81FE0195-3BA4-4152-9F64-6A6088844D03}"/>
              </a:ext>
            </a:extLst>
          </p:cNvPr>
          <p:cNvPicPr>
            <a:picLocks noChangeAspect="1"/>
          </p:cNvPicPr>
          <p:nvPr/>
        </p:nvPicPr>
        <p:blipFill rotWithShape="1">
          <a:blip r:embed="rId4"/>
          <a:srcRect l="16579" t="35705" r="55907" b="9141"/>
          <a:stretch/>
        </p:blipFill>
        <p:spPr>
          <a:xfrm>
            <a:off x="6423062" y="2756244"/>
            <a:ext cx="4565861" cy="3851397"/>
          </a:xfrm>
          <a:prstGeom prst="rect">
            <a:avLst/>
          </a:prstGeom>
        </p:spPr>
      </p:pic>
      <p:cxnSp>
        <p:nvCxnSpPr>
          <p:cNvPr id="6" name="直線コネクタ 5">
            <a:extLst>
              <a:ext uri="{FF2B5EF4-FFF2-40B4-BE49-F238E27FC236}">
                <a16:creationId xmlns:a16="http://schemas.microsoft.com/office/drawing/2014/main" id="{61F6A763-F860-4B21-9CA8-14E0AB7F2F00}"/>
              </a:ext>
            </a:extLst>
          </p:cNvPr>
          <p:cNvCxnSpPr/>
          <p:nvPr/>
        </p:nvCxnSpPr>
        <p:spPr>
          <a:xfrm flipV="1">
            <a:off x="7170821" y="5258353"/>
            <a:ext cx="3657600" cy="233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EC5E241-F867-4595-9AB6-3B3C6BC07465}"/>
              </a:ext>
            </a:extLst>
          </p:cNvPr>
          <p:cNvCxnSpPr>
            <a:cxnSpLocks/>
          </p:cNvCxnSpPr>
          <p:nvPr/>
        </p:nvCxnSpPr>
        <p:spPr>
          <a:xfrm flipV="1">
            <a:off x="6649452" y="5506346"/>
            <a:ext cx="4178969" cy="5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C0AB5F7B-989D-4279-9710-09FF825950FD}"/>
              </a:ext>
            </a:extLst>
          </p:cNvPr>
          <p:cNvCxnSpPr>
            <a:cxnSpLocks/>
          </p:cNvCxnSpPr>
          <p:nvPr/>
        </p:nvCxnSpPr>
        <p:spPr>
          <a:xfrm flipV="1">
            <a:off x="6649452" y="6048391"/>
            <a:ext cx="4339471"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600863D-F8BF-4B90-B939-FC00A0AEC7AA}"/>
              </a:ext>
            </a:extLst>
          </p:cNvPr>
          <p:cNvCxnSpPr>
            <a:cxnSpLocks/>
          </p:cNvCxnSpPr>
          <p:nvPr/>
        </p:nvCxnSpPr>
        <p:spPr>
          <a:xfrm flipV="1">
            <a:off x="6809954" y="5805403"/>
            <a:ext cx="4178969" cy="366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67BB53C3-8A35-4493-A3FF-0455D5DDD8A3}"/>
              </a:ext>
            </a:extLst>
          </p:cNvPr>
          <p:cNvCxnSpPr/>
          <p:nvPr/>
        </p:nvCxnSpPr>
        <p:spPr>
          <a:xfrm flipV="1">
            <a:off x="5594643" y="5823721"/>
            <a:ext cx="828419" cy="2887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43DF6C22-23C8-4BCF-A851-FF5F1B8091DB}"/>
              </a:ext>
            </a:extLst>
          </p:cNvPr>
          <p:cNvSpPr txBox="1"/>
          <p:nvPr/>
        </p:nvSpPr>
        <p:spPr>
          <a:xfrm>
            <a:off x="3067184" y="5644575"/>
            <a:ext cx="3185487" cy="923330"/>
          </a:xfrm>
          <a:prstGeom prst="rect">
            <a:avLst/>
          </a:prstGeom>
          <a:noFill/>
        </p:spPr>
        <p:txBody>
          <a:bodyPr wrap="none" rtlCol="0">
            <a:spAutoFit/>
          </a:bodyPr>
          <a:lstStyle/>
          <a:p>
            <a:r>
              <a:rPr kumimoji="1" lang="en-US" altLang="ja-JP" b="1" dirty="0">
                <a:solidFill>
                  <a:srgbClr val="FF0000"/>
                </a:solidFill>
              </a:rPr>
              <a:t>SSDM1978</a:t>
            </a:r>
            <a:r>
              <a:rPr kumimoji="1" lang="ja-JP" altLang="en-US" b="1" dirty="0">
                <a:solidFill>
                  <a:srgbClr val="FF0000"/>
                </a:solidFill>
              </a:rPr>
              <a:t>では </a:t>
            </a:r>
            <a:r>
              <a:rPr kumimoji="1" lang="en-US" altLang="ja-JP" b="1" dirty="0">
                <a:solidFill>
                  <a:srgbClr val="FF0000"/>
                </a:solidFill>
              </a:rPr>
              <a:t>SON</a:t>
            </a:r>
            <a:r>
              <a:rPr kumimoji="1" lang="ja-JP" altLang="en-US" b="1" dirty="0">
                <a:solidFill>
                  <a:srgbClr val="FF0000"/>
                </a:solidFill>
              </a:rPr>
              <a:t>Ｙは</a:t>
            </a:r>
            <a:endParaRPr kumimoji="1" lang="en-US" altLang="ja-JP" b="1" dirty="0">
              <a:solidFill>
                <a:srgbClr val="FF0000"/>
              </a:solidFill>
            </a:endParaRPr>
          </a:p>
          <a:p>
            <a:r>
              <a:rPr lang="ja-JP" altLang="en-US" b="1" dirty="0">
                <a:solidFill>
                  <a:srgbClr val="FF0000"/>
                </a:solidFill>
              </a:rPr>
              <a:t>すでに１５</a:t>
            </a:r>
            <a:r>
              <a:rPr lang="en-US" altLang="ja-JP" b="1" dirty="0">
                <a:solidFill>
                  <a:srgbClr val="FF0000"/>
                </a:solidFill>
              </a:rPr>
              <a:t>volt </a:t>
            </a:r>
            <a:r>
              <a:rPr lang="ja-JP" altLang="en-US" b="1" dirty="0">
                <a:solidFill>
                  <a:srgbClr val="FF0000"/>
                </a:solidFill>
              </a:rPr>
              <a:t>以下で</a:t>
            </a:r>
            <a:endParaRPr lang="en-US" altLang="ja-JP" b="1" dirty="0">
              <a:solidFill>
                <a:srgbClr val="FF0000"/>
              </a:solidFill>
            </a:endParaRPr>
          </a:p>
          <a:p>
            <a:r>
              <a:rPr kumimoji="1" lang="ja-JP" altLang="en-US" b="1" dirty="0">
                <a:solidFill>
                  <a:srgbClr val="FF0000"/>
                </a:solidFill>
              </a:rPr>
              <a:t>実現し、学会報告している。</a:t>
            </a:r>
          </a:p>
        </p:txBody>
      </p:sp>
    </p:spTree>
    <p:extLst>
      <p:ext uri="{BB962C8B-B14F-4D97-AF65-F5344CB8AC3E}">
        <p14:creationId xmlns:p14="http://schemas.microsoft.com/office/powerpoint/2010/main" val="714894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3B2EC3-DCC2-4064-96C2-24C5302E5D92}"/>
              </a:ext>
            </a:extLst>
          </p:cNvPr>
          <p:cNvPicPr>
            <a:picLocks noChangeAspect="1"/>
          </p:cNvPicPr>
          <p:nvPr/>
        </p:nvPicPr>
        <p:blipFill rotWithShape="1">
          <a:blip r:embed="rId2"/>
          <a:srcRect l="19079" t="36016" r="26287" b="55047"/>
          <a:stretch/>
        </p:blipFill>
        <p:spPr>
          <a:xfrm>
            <a:off x="282965" y="1329266"/>
            <a:ext cx="11604236" cy="1067256"/>
          </a:xfrm>
          <a:prstGeom prst="rect">
            <a:avLst/>
          </a:prstGeom>
        </p:spPr>
      </p:pic>
      <p:cxnSp>
        <p:nvCxnSpPr>
          <p:cNvPr id="6" name="直線コネクタ 5">
            <a:extLst>
              <a:ext uri="{FF2B5EF4-FFF2-40B4-BE49-F238E27FC236}">
                <a16:creationId xmlns:a16="http://schemas.microsoft.com/office/drawing/2014/main" id="{5F22CA64-E30A-4225-BEA6-7675F4B22E29}"/>
              </a:ext>
            </a:extLst>
          </p:cNvPr>
          <p:cNvCxnSpPr/>
          <p:nvPr/>
        </p:nvCxnSpPr>
        <p:spPr>
          <a:xfrm>
            <a:off x="5881799" y="1989221"/>
            <a:ext cx="2470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559F7B76-87B4-4F05-B732-942E5D6F303B}"/>
              </a:ext>
            </a:extLst>
          </p:cNvPr>
          <p:cNvCxnSpPr>
            <a:cxnSpLocks/>
          </p:cNvCxnSpPr>
          <p:nvPr/>
        </p:nvCxnSpPr>
        <p:spPr>
          <a:xfrm flipH="1">
            <a:off x="7245378" y="1329265"/>
            <a:ext cx="385010" cy="5115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59FDAFC-3B64-4DC4-BFFB-6C2E6F113DF6}"/>
              </a:ext>
            </a:extLst>
          </p:cNvPr>
          <p:cNvSpPr txBox="1"/>
          <p:nvPr/>
        </p:nvSpPr>
        <p:spPr>
          <a:xfrm flipH="1">
            <a:off x="6563587" y="744490"/>
            <a:ext cx="3077717" cy="584775"/>
          </a:xfrm>
          <a:prstGeom prst="rect">
            <a:avLst/>
          </a:prstGeom>
          <a:noFill/>
        </p:spPr>
        <p:txBody>
          <a:bodyPr wrap="square" rtlCol="0">
            <a:spAutoFit/>
          </a:bodyPr>
          <a:lstStyle/>
          <a:p>
            <a:r>
              <a:rPr kumimoji="1" lang="en-US" altLang="ja-JP" sz="3200" b="1" dirty="0">
                <a:solidFill>
                  <a:srgbClr val="FF0000"/>
                </a:solidFill>
              </a:rPr>
              <a:t>(</a:t>
            </a:r>
            <a:r>
              <a:rPr kumimoji="1" lang="ja-JP" altLang="en-US" sz="3200" b="1" dirty="0">
                <a:solidFill>
                  <a:srgbClr val="FF0000"/>
                </a:solidFill>
              </a:rPr>
              <a:t>４</a:t>
            </a:r>
            <a:r>
              <a:rPr kumimoji="1" lang="en-US" altLang="ja-JP" sz="3200" b="1" dirty="0">
                <a:solidFill>
                  <a:srgbClr val="FF0000"/>
                </a:solidFill>
              </a:rPr>
              <a:t>)Wrong ?</a:t>
            </a:r>
            <a:endParaRPr kumimoji="1" lang="ja-JP" altLang="en-US" sz="3200" b="1" dirty="0">
              <a:solidFill>
                <a:srgbClr val="FF0000"/>
              </a:solidFill>
            </a:endParaRPr>
          </a:p>
        </p:txBody>
      </p:sp>
      <p:sp>
        <p:nvSpPr>
          <p:cNvPr id="12" name="テキスト ボックス 11">
            <a:extLst>
              <a:ext uri="{FF2B5EF4-FFF2-40B4-BE49-F238E27FC236}">
                <a16:creationId xmlns:a16="http://schemas.microsoft.com/office/drawing/2014/main" id="{B58AF51B-6B53-4E6F-B5FD-1938F02A8133}"/>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2" name="正方形/長方形 1">
            <a:extLst>
              <a:ext uri="{FF2B5EF4-FFF2-40B4-BE49-F238E27FC236}">
                <a16:creationId xmlns:a16="http://schemas.microsoft.com/office/drawing/2014/main" id="{3CE88D32-22CF-4E9B-9D43-29A748C10347}"/>
              </a:ext>
            </a:extLst>
          </p:cNvPr>
          <p:cNvSpPr/>
          <p:nvPr/>
        </p:nvSpPr>
        <p:spPr>
          <a:xfrm>
            <a:off x="3962400" y="2101516"/>
            <a:ext cx="7732295" cy="29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2F1677C5-7E0C-4928-B0AD-36A011642298}"/>
              </a:ext>
            </a:extLst>
          </p:cNvPr>
          <p:cNvPicPr>
            <a:picLocks noChangeAspect="1"/>
          </p:cNvPicPr>
          <p:nvPr/>
        </p:nvPicPr>
        <p:blipFill rotWithShape="1">
          <a:blip r:embed="rId3"/>
          <a:srcRect l="40787" t="27474" r="30923" b="18263"/>
          <a:stretch/>
        </p:blipFill>
        <p:spPr>
          <a:xfrm>
            <a:off x="786059" y="2508805"/>
            <a:ext cx="4876801" cy="4098840"/>
          </a:xfrm>
          <a:prstGeom prst="rect">
            <a:avLst/>
          </a:prstGeom>
        </p:spPr>
      </p:pic>
      <p:pic>
        <p:nvPicPr>
          <p:cNvPr id="21" name="図 20">
            <a:extLst>
              <a:ext uri="{FF2B5EF4-FFF2-40B4-BE49-F238E27FC236}">
                <a16:creationId xmlns:a16="http://schemas.microsoft.com/office/drawing/2014/main" id="{59D57554-479D-4F50-96F2-DBC8310D8A90}"/>
              </a:ext>
            </a:extLst>
          </p:cNvPr>
          <p:cNvPicPr>
            <a:picLocks noChangeAspect="1"/>
          </p:cNvPicPr>
          <p:nvPr/>
        </p:nvPicPr>
        <p:blipFill rotWithShape="1">
          <a:blip r:embed="rId3"/>
          <a:srcRect l="66840" t="27474" r="5264" b="19368"/>
          <a:stretch/>
        </p:blipFill>
        <p:spPr>
          <a:xfrm>
            <a:off x="6240377" y="2249012"/>
            <a:ext cx="4876801" cy="4400035"/>
          </a:xfrm>
          <a:prstGeom prst="rect">
            <a:avLst/>
          </a:prstGeom>
        </p:spPr>
      </p:pic>
      <p:sp>
        <p:nvSpPr>
          <p:cNvPr id="9" name="正方形/長方形 8">
            <a:extLst>
              <a:ext uri="{FF2B5EF4-FFF2-40B4-BE49-F238E27FC236}">
                <a16:creationId xmlns:a16="http://schemas.microsoft.com/office/drawing/2014/main" id="{B8CA120E-217B-45E1-811C-60DDD152AEF6}"/>
              </a:ext>
            </a:extLst>
          </p:cNvPr>
          <p:cNvSpPr/>
          <p:nvPr/>
        </p:nvSpPr>
        <p:spPr>
          <a:xfrm>
            <a:off x="5951624" y="4461479"/>
            <a:ext cx="1293754" cy="941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7AD915D-48FD-41A1-B795-5D67C900EE77}"/>
              </a:ext>
            </a:extLst>
          </p:cNvPr>
          <p:cNvSpPr/>
          <p:nvPr/>
        </p:nvSpPr>
        <p:spPr>
          <a:xfrm>
            <a:off x="5160365" y="2958441"/>
            <a:ext cx="1080012" cy="941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77154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414CFCE-9A95-44DE-8D1E-4D9FF2E94902}"/>
              </a:ext>
            </a:extLst>
          </p:cNvPr>
          <p:cNvPicPr>
            <a:picLocks noChangeAspect="1"/>
          </p:cNvPicPr>
          <p:nvPr/>
        </p:nvPicPr>
        <p:blipFill rotWithShape="1">
          <a:blip r:embed="rId2"/>
          <a:srcRect l="40962" t="20408" r="44527" b="46197"/>
          <a:stretch/>
        </p:blipFill>
        <p:spPr>
          <a:xfrm>
            <a:off x="8053138" y="2430057"/>
            <a:ext cx="3422227" cy="4427943"/>
          </a:xfrm>
          <a:prstGeom prst="rect">
            <a:avLst/>
          </a:prstGeom>
        </p:spPr>
      </p:pic>
      <p:pic>
        <p:nvPicPr>
          <p:cNvPr id="5" name="図 4">
            <a:extLst>
              <a:ext uri="{FF2B5EF4-FFF2-40B4-BE49-F238E27FC236}">
                <a16:creationId xmlns:a16="http://schemas.microsoft.com/office/drawing/2014/main" id="{95E1EE9B-710B-4199-8622-9D84B25F4EF8}"/>
              </a:ext>
            </a:extLst>
          </p:cNvPr>
          <p:cNvPicPr>
            <a:picLocks noChangeAspect="1"/>
          </p:cNvPicPr>
          <p:nvPr/>
        </p:nvPicPr>
        <p:blipFill rotWithShape="1">
          <a:blip r:embed="rId3"/>
          <a:srcRect l="24210" t="32623" r="50757" b="27240"/>
          <a:stretch/>
        </p:blipFill>
        <p:spPr>
          <a:xfrm rot="5400000">
            <a:off x="46081" y="2949702"/>
            <a:ext cx="4110870" cy="3705726"/>
          </a:xfrm>
          <a:prstGeom prst="rect">
            <a:avLst/>
          </a:prstGeom>
        </p:spPr>
      </p:pic>
      <p:pic>
        <p:nvPicPr>
          <p:cNvPr id="6" name="図 5">
            <a:extLst>
              <a:ext uri="{FF2B5EF4-FFF2-40B4-BE49-F238E27FC236}">
                <a16:creationId xmlns:a16="http://schemas.microsoft.com/office/drawing/2014/main" id="{8428C748-5A8B-4C9A-9712-03FB65E04399}"/>
              </a:ext>
            </a:extLst>
          </p:cNvPr>
          <p:cNvPicPr>
            <a:picLocks noChangeAspect="1"/>
          </p:cNvPicPr>
          <p:nvPr/>
        </p:nvPicPr>
        <p:blipFill rotWithShape="1">
          <a:blip r:embed="rId3"/>
          <a:srcRect l="49243" t="43856" r="28684" b="27240"/>
          <a:stretch/>
        </p:blipFill>
        <p:spPr>
          <a:xfrm rot="5400000">
            <a:off x="3492598" y="3636697"/>
            <a:ext cx="3501190" cy="2577626"/>
          </a:xfrm>
          <a:prstGeom prst="rect">
            <a:avLst/>
          </a:prstGeom>
        </p:spPr>
      </p:pic>
      <p:pic>
        <p:nvPicPr>
          <p:cNvPr id="8" name="図 7">
            <a:extLst>
              <a:ext uri="{FF2B5EF4-FFF2-40B4-BE49-F238E27FC236}">
                <a16:creationId xmlns:a16="http://schemas.microsoft.com/office/drawing/2014/main" id="{31278C41-57BD-45C9-A172-2980DBDFC9CA}"/>
              </a:ext>
            </a:extLst>
          </p:cNvPr>
          <p:cNvPicPr>
            <a:picLocks noChangeAspect="1"/>
          </p:cNvPicPr>
          <p:nvPr/>
        </p:nvPicPr>
        <p:blipFill rotWithShape="1">
          <a:blip r:embed="rId4"/>
          <a:srcRect l="24474" t="20805" r="26843" b="37070"/>
          <a:stretch/>
        </p:blipFill>
        <p:spPr>
          <a:xfrm>
            <a:off x="248653" y="105442"/>
            <a:ext cx="5935579" cy="2887579"/>
          </a:xfrm>
          <a:prstGeom prst="rect">
            <a:avLst/>
          </a:prstGeom>
        </p:spPr>
      </p:pic>
      <p:sp>
        <p:nvSpPr>
          <p:cNvPr id="9" name="テキスト ボックス 8">
            <a:extLst>
              <a:ext uri="{FF2B5EF4-FFF2-40B4-BE49-F238E27FC236}">
                <a16:creationId xmlns:a16="http://schemas.microsoft.com/office/drawing/2014/main" id="{93B94479-342F-4B53-95FA-8B861E6A0FDB}"/>
              </a:ext>
            </a:extLst>
          </p:cNvPr>
          <p:cNvSpPr txBox="1"/>
          <p:nvPr/>
        </p:nvSpPr>
        <p:spPr>
          <a:xfrm>
            <a:off x="6820764" y="115635"/>
            <a:ext cx="4265911" cy="707886"/>
          </a:xfrm>
          <a:prstGeom prst="rect">
            <a:avLst/>
          </a:prstGeom>
          <a:noFill/>
        </p:spPr>
        <p:txBody>
          <a:bodyPr wrap="none" rtlCol="0">
            <a:spAutoFit/>
          </a:bodyPr>
          <a:lstStyle/>
          <a:p>
            <a:r>
              <a:rPr kumimoji="1" lang="en-US" altLang="ja-JP" sz="4000" b="1" dirty="0"/>
              <a:t>JPA1977-102559</a:t>
            </a:r>
            <a:endParaRPr kumimoji="1" lang="ja-JP" altLang="en-US" sz="4000" b="1" dirty="0"/>
          </a:p>
        </p:txBody>
      </p:sp>
      <p:sp>
        <p:nvSpPr>
          <p:cNvPr id="10" name="テキスト ボックス 9">
            <a:extLst>
              <a:ext uri="{FF2B5EF4-FFF2-40B4-BE49-F238E27FC236}">
                <a16:creationId xmlns:a16="http://schemas.microsoft.com/office/drawing/2014/main" id="{2D4BAF0D-62E1-4BAC-BCD5-BCEA1A29CE5B}"/>
              </a:ext>
            </a:extLst>
          </p:cNvPr>
          <p:cNvSpPr txBox="1"/>
          <p:nvPr/>
        </p:nvSpPr>
        <p:spPr>
          <a:xfrm>
            <a:off x="6613795" y="1359033"/>
            <a:ext cx="5329552" cy="1200329"/>
          </a:xfrm>
          <a:prstGeom prst="rect">
            <a:avLst/>
          </a:prstGeom>
          <a:noFill/>
        </p:spPr>
        <p:txBody>
          <a:bodyPr wrap="square" rtlCol="0">
            <a:spAutoFit/>
          </a:bodyPr>
          <a:lstStyle/>
          <a:p>
            <a:r>
              <a:rPr kumimoji="1" lang="ja-JP" altLang="en-US" b="1" dirty="0">
                <a:solidFill>
                  <a:srgbClr val="FF0000"/>
                </a:solidFill>
              </a:rPr>
              <a:t>単純な受光面の</a:t>
            </a:r>
            <a:r>
              <a:rPr kumimoji="1" lang="en-US" altLang="ja-JP" b="1" dirty="0">
                <a:solidFill>
                  <a:srgbClr val="FF0000"/>
                </a:solidFill>
              </a:rPr>
              <a:t>N+</a:t>
            </a:r>
            <a:r>
              <a:rPr kumimoji="1" lang="ja-JP" altLang="en-US" b="1" dirty="0">
                <a:solidFill>
                  <a:srgbClr val="FF0000"/>
                </a:solidFill>
              </a:rPr>
              <a:t>層が</a:t>
            </a:r>
            <a:r>
              <a:rPr kumimoji="1" lang="en-US" altLang="ja-JP" b="1" dirty="0">
                <a:solidFill>
                  <a:srgbClr val="FF0000"/>
                </a:solidFill>
              </a:rPr>
              <a:t>Floating</a:t>
            </a:r>
            <a:r>
              <a:rPr kumimoji="1" lang="ja-JP" altLang="en-US" b="1" dirty="0">
                <a:solidFill>
                  <a:srgbClr val="FF0000"/>
                </a:solidFill>
              </a:rPr>
              <a:t>の</a:t>
            </a:r>
            <a:r>
              <a:rPr kumimoji="1" lang="en-US" altLang="ja-JP" b="1" dirty="0">
                <a:solidFill>
                  <a:srgbClr val="FF0000"/>
                </a:solidFill>
              </a:rPr>
              <a:t> N+ P</a:t>
            </a:r>
            <a:r>
              <a:rPr kumimoji="1" lang="ja-JP" altLang="en-US" b="1" dirty="0">
                <a:solidFill>
                  <a:srgbClr val="FF0000"/>
                </a:solidFill>
              </a:rPr>
              <a:t>接合型の</a:t>
            </a:r>
            <a:endParaRPr kumimoji="1" lang="en-US" altLang="ja-JP" b="1" dirty="0">
              <a:solidFill>
                <a:srgbClr val="FF0000"/>
              </a:solidFill>
            </a:endParaRPr>
          </a:p>
          <a:p>
            <a:r>
              <a:rPr lang="ja-JP" altLang="en-US" b="1" dirty="0">
                <a:solidFill>
                  <a:srgbClr val="FF0000"/>
                </a:solidFill>
              </a:rPr>
              <a:t>受光素子の構造である。</a:t>
            </a:r>
            <a:r>
              <a:rPr lang="en-US" altLang="ja-JP" b="1" dirty="0">
                <a:solidFill>
                  <a:srgbClr val="FF0000"/>
                </a:solidFill>
              </a:rPr>
              <a:t>N+</a:t>
            </a:r>
            <a:r>
              <a:rPr lang="ja-JP" altLang="en-US" b="1" dirty="0">
                <a:solidFill>
                  <a:srgbClr val="FF0000"/>
                </a:solidFill>
              </a:rPr>
              <a:t>層の濃度を薄くする事により完全電荷電荷転送できると誤解している。</a:t>
            </a:r>
            <a:endParaRPr lang="en-US" altLang="ja-JP" b="1" dirty="0">
              <a:solidFill>
                <a:srgbClr val="FF0000"/>
              </a:solidFill>
            </a:endParaRPr>
          </a:p>
          <a:p>
            <a:r>
              <a:rPr kumimoji="1" lang="ja-JP" altLang="en-US" b="1" dirty="0">
                <a:solidFill>
                  <a:srgbClr val="FF0000"/>
                </a:solidFill>
              </a:rPr>
              <a:t>残像が生じるので、</a:t>
            </a:r>
            <a:r>
              <a:rPr kumimoji="1" lang="en-US" altLang="ja-JP" b="1" dirty="0">
                <a:solidFill>
                  <a:srgbClr val="FF0000"/>
                </a:solidFill>
              </a:rPr>
              <a:t>Pinned Photodiode</a:t>
            </a:r>
            <a:r>
              <a:rPr kumimoji="1" lang="ja-JP" altLang="en-US" b="1" dirty="0">
                <a:solidFill>
                  <a:srgbClr val="FF0000"/>
                </a:solidFill>
              </a:rPr>
              <a:t>でもない。</a:t>
            </a:r>
            <a:endParaRPr kumimoji="1" lang="en-US" altLang="ja-JP" b="1" dirty="0">
              <a:solidFill>
                <a:srgbClr val="FF0000"/>
              </a:solidFill>
            </a:endParaRPr>
          </a:p>
        </p:txBody>
      </p:sp>
      <p:sp>
        <p:nvSpPr>
          <p:cNvPr id="11" name="テキスト ボックス 10">
            <a:extLst>
              <a:ext uri="{FF2B5EF4-FFF2-40B4-BE49-F238E27FC236}">
                <a16:creationId xmlns:a16="http://schemas.microsoft.com/office/drawing/2014/main" id="{FAA60B5C-6504-42AE-BA44-737CC5FCAC26}"/>
              </a:ext>
            </a:extLst>
          </p:cNvPr>
          <p:cNvSpPr txBox="1"/>
          <p:nvPr/>
        </p:nvSpPr>
        <p:spPr>
          <a:xfrm>
            <a:off x="6184232" y="850368"/>
            <a:ext cx="6096000" cy="369332"/>
          </a:xfrm>
          <a:prstGeom prst="rect">
            <a:avLst/>
          </a:prstGeom>
          <a:noFill/>
        </p:spPr>
        <p:txBody>
          <a:bodyPr wrap="square">
            <a:spAutoFit/>
          </a:bodyPr>
          <a:lstStyle/>
          <a:p>
            <a:r>
              <a:rPr lang="ja-JP" altLang="en-US" b="1" dirty="0"/>
              <a:t>【7】N. Suzuki, Japanese Patent JP1977-102559</a:t>
            </a:r>
          </a:p>
        </p:txBody>
      </p:sp>
    </p:spTree>
    <p:extLst>
      <p:ext uri="{BB962C8B-B14F-4D97-AF65-F5344CB8AC3E}">
        <p14:creationId xmlns:p14="http://schemas.microsoft.com/office/powerpoint/2010/main" val="24875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AB5B265-F867-4344-86D9-76D3136E707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5880494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CDA6674-177F-4CDB-BE4C-20E997BB2826}"/>
              </a:ext>
            </a:extLst>
          </p:cNvPr>
          <p:cNvPicPr>
            <a:picLocks noChangeAspect="1"/>
          </p:cNvPicPr>
          <p:nvPr/>
        </p:nvPicPr>
        <p:blipFill rotWithShape="1">
          <a:blip r:embed="rId2"/>
          <a:srcRect l="19474" t="24783" r="25394" b="31921"/>
          <a:stretch/>
        </p:blipFill>
        <p:spPr>
          <a:xfrm>
            <a:off x="336885" y="1703430"/>
            <a:ext cx="11710736" cy="5170612"/>
          </a:xfrm>
          <a:prstGeom prst="rect">
            <a:avLst/>
          </a:prstGeom>
        </p:spPr>
      </p:pic>
      <p:sp>
        <p:nvSpPr>
          <p:cNvPr id="9" name="テキスト ボックス 8">
            <a:extLst>
              <a:ext uri="{FF2B5EF4-FFF2-40B4-BE49-F238E27FC236}">
                <a16:creationId xmlns:a16="http://schemas.microsoft.com/office/drawing/2014/main" id="{0CAD8C6B-06B5-44D4-A93C-EBDB05BE0847}"/>
              </a:ext>
            </a:extLst>
          </p:cNvPr>
          <p:cNvSpPr txBox="1"/>
          <p:nvPr/>
        </p:nvSpPr>
        <p:spPr>
          <a:xfrm>
            <a:off x="1114926" y="250355"/>
            <a:ext cx="11470106" cy="523220"/>
          </a:xfrm>
          <a:prstGeom prst="rect">
            <a:avLst/>
          </a:prstGeom>
          <a:noFill/>
        </p:spPr>
        <p:txBody>
          <a:bodyPr wrap="square">
            <a:spAutoFit/>
          </a:bodyPr>
          <a:lstStyle/>
          <a:p>
            <a:r>
              <a:rPr lang="ja-JP" altLang="en-US" sz="2800" dirty="0"/>
              <a:t>https://www.shmj.or.jp/english/pdf/dis/exhibi1005E.pdf</a:t>
            </a:r>
          </a:p>
        </p:txBody>
      </p:sp>
      <p:sp>
        <p:nvSpPr>
          <p:cNvPr id="12" name="テキスト ボックス 11">
            <a:extLst>
              <a:ext uri="{FF2B5EF4-FFF2-40B4-BE49-F238E27FC236}">
                <a16:creationId xmlns:a16="http://schemas.microsoft.com/office/drawing/2014/main" id="{70FC947F-77D1-45B6-9F7B-83E1B564FF93}"/>
              </a:ext>
            </a:extLst>
          </p:cNvPr>
          <p:cNvSpPr txBox="1"/>
          <p:nvPr/>
        </p:nvSpPr>
        <p:spPr>
          <a:xfrm>
            <a:off x="492709" y="3328079"/>
            <a:ext cx="11362406" cy="369332"/>
          </a:xfrm>
          <a:prstGeom prst="rect">
            <a:avLst/>
          </a:prstGeom>
          <a:noFill/>
        </p:spPr>
        <p:txBody>
          <a:bodyPr wrap="none" rtlCol="0">
            <a:spAutoFit/>
          </a:bodyPr>
          <a:lstStyle/>
          <a:p>
            <a:r>
              <a:rPr kumimoji="1" lang="en-US" altLang="ja-JP" b="1" dirty="0">
                <a:solidFill>
                  <a:srgbClr val="FF0000"/>
                </a:solidFill>
              </a:rPr>
              <a:t>charge collecting storage (base) with the complete charge transfer mode with no image lag feature. </a:t>
            </a:r>
            <a:endParaRPr kumimoji="1" lang="ja-JP" altLang="en-US" b="1" dirty="0">
              <a:solidFill>
                <a:srgbClr val="FF0000"/>
              </a:solidFill>
            </a:endParaRPr>
          </a:p>
        </p:txBody>
      </p:sp>
      <p:cxnSp>
        <p:nvCxnSpPr>
          <p:cNvPr id="15" name="直線コネクタ 14">
            <a:extLst>
              <a:ext uri="{FF2B5EF4-FFF2-40B4-BE49-F238E27FC236}">
                <a16:creationId xmlns:a16="http://schemas.microsoft.com/office/drawing/2014/main" id="{7DC39BAD-16C4-4294-B824-545A0A898D56}"/>
              </a:ext>
            </a:extLst>
          </p:cNvPr>
          <p:cNvCxnSpPr>
            <a:cxnSpLocks/>
          </p:cNvCxnSpPr>
          <p:nvPr/>
        </p:nvCxnSpPr>
        <p:spPr>
          <a:xfrm>
            <a:off x="545431" y="2542674"/>
            <a:ext cx="1010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7D2F5C9-B056-4FE7-8744-605D57971AD2}"/>
              </a:ext>
            </a:extLst>
          </p:cNvPr>
          <p:cNvSpPr txBox="1"/>
          <p:nvPr/>
        </p:nvSpPr>
        <p:spPr>
          <a:xfrm>
            <a:off x="10311063" y="2958747"/>
            <a:ext cx="6152146" cy="369332"/>
          </a:xfrm>
          <a:prstGeom prst="rect">
            <a:avLst/>
          </a:prstGeom>
          <a:noFill/>
        </p:spPr>
        <p:txBody>
          <a:bodyPr wrap="square">
            <a:spAutoFit/>
          </a:bodyPr>
          <a:lstStyle/>
          <a:p>
            <a:r>
              <a:rPr kumimoji="1" lang="en-US" altLang="ja-JP" b="1" dirty="0">
                <a:solidFill>
                  <a:srgbClr val="FF0000"/>
                </a:solidFill>
              </a:rPr>
              <a:t>with the buried </a:t>
            </a:r>
            <a:endParaRPr lang="ja-JP" altLang="en-US" dirty="0"/>
          </a:p>
        </p:txBody>
      </p:sp>
      <p:cxnSp>
        <p:nvCxnSpPr>
          <p:cNvPr id="22" name="直線コネクタ 21">
            <a:extLst>
              <a:ext uri="{FF2B5EF4-FFF2-40B4-BE49-F238E27FC236}">
                <a16:creationId xmlns:a16="http://schemas.microsoft.com/office/drawing/2014/main" id="{9D0637AB-B887-4752-9B1B-551D473689E8}"/>
              </a:ext>
            </a:extLst>
          </p:cNvPr>
          <p:cNvCxnSpPr/>
          <p:nvPr/>
        </p:nvCxnSpPr>
        <p:spPr>
          <a:xfrm>
            <a:off x="10058400" y="5493212"/>
            <a:ext cx="1796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127385A-D325-4528-ABE6-FC17C496F189}"/>
              </a:ext>
            </a:extLst>
          </p:cNvPr>
          <p:cNvCxnSpPr>
            <a:cxnSpLocks/>
          </p:cNvCxnSpPr>
          <p:nvPr/>
        </p:nvCxnSpPr>
        <p:spPr>
          <a:xfrm>
            <a:off x="545431" y="5870203"/>
            <a:ext cx="11389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A2B4B99-0762-42C3-9B7C-4392719D6FCA}"/>
              </a:ext>
            </a:extLst>
          </p:cNvPr>
          <p:cNvCxnSpPr/>
          <p:nvPr/>
        </p:nvCxnSpPr>
        <p:spPr>
          <a:xfrm flipV="1">
            <a:off x="10311063" y="5493212"/>
            <a:ext cx="898357" cy="971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9B2DFFA6-7E4A-4463-8F57-DA2147DB5BC6}"/>
              </a:ext>
            </a:extLst>
          </p:cNvPr>
          <p:cNvSpPr txBox="1"/>
          <p:nvPr/>
        </p:nvSpPr>
        <p:spPr>
          <a:xfrm>
            <a:off x="9276634" y="6345888"/>
            <a:ext cx="2098651" cy="523220"/>
          </a:xfrm>
          <a:prstGeom prst="rect">
            <a:avLst/>
          </a:prstGeom>
          <a:noFill/>
        </p:spPr>
        <p:txBody>
          <a:bodyPr wrap="none" rtlCol="0">
            <a:spAutoFit/>
          </a:bodyPr>
          <a:lstStyle/>
          <a:p>
            <a:r>
              <a:rPr kumimoji="1" lang="en-US" altLang="ja-JP" sz="2800" b="1" dirty="0">
                <a:solidFill>
                  <a:srgbClr val="FF0000"/>
                </a:solidFill>
              </a:rPr>
              <a:t>(3)Wrong ?</a:t>
            </a:r>
            <a:endParaRPr kumimoji="1" lang="ja-JP" altLang="en-US" sz="2800" b="1" dirty="0">
              <a:solidFill>
                <a:srgbClr val="FF0000"/>
              </a:solidFill>
            </a:endParaRPr>
          </a:p>
        </p:txBody>
      </p:sp>
      <p:cxnSp>
        <p:nvCxnSpPr>
          <p:cNvPr id="28" name="直線矢印コネクタ 27">
            <a:extLst>
              <a:ext uri="{FF2B5EF4-FFF2-40B4-BE49-F238E27FC236}">
                <a16:creationId xmlns:a16="http://schemas.microsoft.com/office/drawing/2014/main" id="{1A768EF9-5A88-4B4F-8D3B-6F1F55063548}"/>
              </a:ext>
            </a:extLst>
          </p:cNvPr>
          <p:cNvCxnSpPr>
            <a:cxnSpLocks/>
          </p:cNvCxnSpPr>
          <p:nvPr/>
        </p:nvCxnSpPr>
        <p:spPr>
          <a:xfrm flipH="1">
            <a:off x="899182" y="1697045"/>
            <a:ext cx="887113" cy="622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7BDCC04C-7669-4175-9FF6-8064B8AA8EA0}"/>
              </a:ext>
            </a:extLst>
          </p:cNvPr>
          <p:cNvSpPr txBox="1"/>
          <p:nvPr/>
        </p:nvSpPr>
        <p:spPr>
          <a:xfrm>
            <a:off x="1892968" y="1523749"/>
            <a:ext cx="2098651" cy="523220"/>
          </a:xfrm>
          <a:prstGeom prst="rect">
            <a:avLst/>
          </a:prstGeom>
          <a:noFill/>
        </p:spPr>
        <p:txBody>
          <a:bodyPr wrap="none" rtlCol="0">
            <a:spAutoFit/>
          </a:bodyPr>
          <a:lstStyle/>
          <a:p>
            <a:r>
              <a:rPr kumimoji="1" lang="en-US" altLang="ja-JP" sz="2800" b="1" dirty="0">
                <a:solidFill>
                  <a:srgbClr val="FF0000"/>
                </a:solidFill>
              </a:rPr>
              <a:t>(1)Wrong ?</a:t>
            </a:r>
            <a:endParaRPr kumimoji="1" lang="ja-JP" altLang="en-US" sz="2800" b="1" dirty="0">
              <a:solidFill>
                <a:srgbClr val="FF0000"/>
              </a:solidFill>
            </a:endParaRPr>
          </a:p>
        </p:txBody>
      </p:sp>
      <p:sp>
        <p:nvSpPr>
          <p:cNvPr id="33" name="テキスト ボックス 32">
            <a:extLst>
              <a:ext uri="{FF2B5EF4-FFF2-40B4-BE49-F238E27FC236}">
                <a16:creationId xmlns:a16="http://schemas.microsoft.com/office/drawing/2014/main" id="{4748F638-EFA8-4BA2-BDA8-7971B22EFD43}"/>
              </a:ext>
            </a:extLst>
          </p:cNvPr>
          <p:cNvSpPr txBox="1"/>
          <p:nvPr/>
        </p:nvSpPr>
        <p:spPr>
          <a:xfrm>
            <a:off x="492709" y="931587"/>
            <a:ext cx="11649343" cy="646331"/>
          </a:xfrm>
          <a:prstGeom prst="rect">
            <a:avLst/>
          </a:prstGeom>
          <a:noFill/>
        </p:spPr>
        <p:txBody>
          <a:bodyPr wrap="none" rtlCol="0">
            <a:spAutoFit/>
          </a:bodyPr>
          <a:lstStyle/>
          <a:p>
            <a:r>
              <a:rPr kumimoji="1" lang="en-US" altLang="ja-JP" b="1" dirty="0">
                <a:solidFill>
                  <a:srgbClr val="FF0000"/>
                </a:solidFill>
              </a:rPr>
              <a:t>(1) </a:t>
            </a:r>
            <a:r>
              <a:rPr kumimoji="1" lang="ja-JP" altLang="en-US" b="1" dirty="0">
                <a:solidFill>
                  <a:srgbClr val="FF0000"/>
                </a:solidFill>
              </a:rPr>
              <a:t>歴史館の記述には事実誤認があります。ＳＯＮＹの開発努力に関する記載が不当です。</a:t>
            </a:r>
            <a:r>
              <a:rPr lang="ja-JP" altLang="en-US" b="1" dirty="0">
                <a:solidFill>
                  <a:srgbClr val="FF0000"/>
                </a:solidFill>
              </a:rPr>
              <a:t>世界ではじめての</a:t>
            </a:r>
            <a:endParaRPr kumimoji="1" lang="en-US" altLang="ja-JP" b="1" dirty="0">
              <a:solidFill>
                <a:srgbClr val="FF0000"/>
              </a:solidFill>
            </a:endParaRPr>
          </a:p>
          <a:p>
            <a:r>
              <a:rPr lang="en-US" altLang="ja-JP" b="1" dirty="0">
                <a:solidFill>
                  <a:srgbClr val="FF0000"/>
                </a:solidFill>
              </a:rPr>
              <a:t>     Pinned Buried Photodiode</a:t>
            </a:r>
            <a:r>
              <a:rPr lang="ja-JP" altLang="en-US" b="1" dirty="0">
                <a:solidFill>
                  <a:srgbClr val="FF0000"/>
                </a:solidFill>
              </a:rPr>
              <a:t>の特許は　</a:t>
            </a:r>
            <a:r>
              <a:rPr lang="en-US" altLang="ja-JP" b="1" dirty="0">
                <a:solidFill>
                  <a:srgbClr val="FF0000"/>
                </a:solidFill>
              </a:rPr>
              <a:t>1975-127646 </a:t>
            </a:r>
            <a:r>
              <a:rPr lang="ja-JP" altLang="en-US" b="1" dirty="0">
                <a:solidFill>
                  <a:srgbClr val="FF0000"/>
                </a:solidFill>
              </a:rPr>
              <a:t>と </a:t>
            </a:r>
            <a:r>
              <a:rPr lang="en-US" altLang="ja-JP" b="1" dirty="0">
                <a:solidFill>
                  <a:srgbClr val="FF0000"/>
                </a:solidFill>
              </a:rPr>
              <a:t>1975-127647 </a:t>
            </a:r>
            <a:r>
              <a:rPr lang="ja-JP" altLang="en-US" b="1" dirty="0">
                <a:solidFill>
                  <a:srgbClr val="FF0000"/>
                </a:solidFill>
              </a:rPr>
              <a:t>です。この引用がありません。</a:t>
            </a:r>
            <a:endParaRPr kumimoji="1" lang="ja-JP" altLang="en-US" b="1" dirty="0">
              <a:solidFill>
                <a:srgbClr val="FF0000"/>
              </a:solidFill>
            </a:endParaRPr>
          </a:p>
        </p:txBody>
      </p:sp>
      <p:cxnSp>
        <p:nvCxnSpPr>
          <p:cNvPr id="34" name="直線コネクタ 33">
            <a:extLst>
              <a:ext uri="{FF2B5EF4-FFF2-40B4-BE49-F238E27FC236}">
                <a16:creationId xmlns:a16="http://schemas.microsoft.com/office/drawing/2014/main" id="{00656421-F60E-4510-91D6-66BB7B5E463C}"/>
              </a:ext>
            </a:extLst>
          </p:cNvPr>
          <p:cNvCxnSpPr>
            <a:cxnSpLocks/>
          </p:cNvCxnSpPr>
          <p:nvPr/>
        </p:nvCxnSpPr>
        <p:spPr>
          <a:xfrm>
            <a:off x="10546037" y="4779339"/>
            <a:ext cx="1309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99BE71B-632E-4D13-806F-DC61454F0576}"/>
              </a:ext>
            </a:extLst>
          </p:cNvPr>
          <p:cNvCxnSpPr>
            <a:cxnSpLocks/>
          </p:cNvCxnSpPr>
          <p:nvPr/>
        </p:nvCxnSpPr>
        <p:spPr>
          <a:xfrm>
            <a:off x="545431" y="5140286"/>
            <a:ext cx="91279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DFA3D035-B1D3-4B3B-AE0B-120B56162688}"/>
              </a:ext>
            </a:extLst>
          </p:cNvPr>
          <p:cNvCxnSpPr>
            <a:cxnSpLocks/>
          </p:cNvCxnSpPr>
          <p:nvPr/>
        </p:nvCxnSpPr>
        <p:spPr>
          <a:xfrm flipV="1">
            <a:off x="5295901" y="5191818"/>
            <a:ext cx="800099" cy="1273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C5112822-9FEB-4767-BD8B-2A8264B29EEF}"/>
              </a:ext>
            </a:extLst>
          </p:cNvPr>
          <p:cNvSpPr txBox="1"/>
          <p:nvPr/>
        </p:nvSpPr>
        <p:spPr>
          <a:xfrm>
            <a:off x="4751328" y="6407895"/>
            <a:ext cx="2098651" cy="523220"/>
          </a:xfrm>
          <a:prstGeom prst="rect">
            <a:avLst/>
          </a:prstGeom>
          <a:noFill/>
        </p:spPr>
        <p:txBody>
          <a:bodyPr wrap="none" rtlCol="0">
            <a:spAutoFit/>
          </a:bodyPr>
          <a:lstStyle/>
          <a:p>
            <a:r>
              <a:rPr kumimoji="1" lang="en-US" altLang="ja-JP" sz="2800" b="1" dirty="0">
                <a:solidFill>
                  <a:srgbClr val="FF0000"/>
                </a:solidFill>
              </a:rPr>
              <a:t>(2)Wrong ?</a:t>
            </a:r>
            <a:endParaRPr kumimoji="1" lang="ja-JP" altLang="en-US" sz="2800" b="1" dirty="0">
              <a:solidFill>
                <a:srgbClr val="FF0000"/>
              </a:solidFill>
            </a:endParaRPr>
          </a:p>
        </p:txBody>
      </p:sp>
      <p:sp>
        <p:nvSpPr>
          <p:cNvPr id="2" name="正方形/長方形 1">
            <a:extLst>
              <a:ext uri="{FF2B5EF4-FFF2-40B4-BE49-F238E27FC236}">
                <a16:creationId xmlns:a16="http://schemas.microsoft.com/office/drawing/2014/main" id="{8509831E-9B18-4AEF-8462-5DCED066044D}"/>
              </a:ext>
            </a:extLst>
          </p:cNvPr>
          <p:cNvSpPr/>
          <p:nvPr/>
        </p:nvSpPr>
        <p:spPr>
          <a:xfrm>
            <a:off x="336885" y="250355"/>
            <a:ext cx="11805167" cy="3775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CD1BF759-50B8-461E-B8AA-E0E6075735D4}"/>
              </a:ext>
            </a:extLst>
          </p:cNvPr>
          <p:cNvSpPr/>
          <p:nvPr/>
        </p:nvSpPr>
        <p:spPr>
          <a:xfrm>
            <a:off x="103486" y="3996466"/>
            <a:ext cx="2478504" cy="406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F037F0F9-E928-4C3B-96A4-870932D29787}"/>
              </a:ext>
            </a:extLst>
          </p:cNvPr>
          <p:cNvPicPr>
            <a:picLocks noChangeAspect="1"/>
          </p:cNvPicPr>
          <p:nvPr/>
        </p:nvPicPr>
        <p:blipFill rotWithShape="1">
          <a:blip r:embed="rId3"/>
          <a:srcRect l="22237" t="19886" r="26316" b="14864"/>
          <a:stretch/>
        </p:blipFill>
        <p:spPr>
          <a:xfrm>
            <a:off x="348330" y="266146"/>
            <a:ext cx="5213685" cy="3717706"/>
          </a:xfrm>
          <a:prstGeom prst="rect">
            <a:avLst/>
          </a:prstGeom>
        </p:spPr>
      </p:pic>
      <p:pic>
        <p:nvPicPr>
          <p:cNvPr id="24" name="図 23">
            <a:extLst>
              <a:ext uri="{FF2B5EF4-FFF2-40B4-BE49-F238E27FC236}">
                <a16:creationId xmlns:a16="http://schemas.microsoft.com/office/drawing/2014/main" id="{9AE608D8-DFB0-4903-A581-77C430CF8935}"/>
              </a:ext>
            </a:extLst>
          </p:cNvPr>
          <p:cNvPicPr>
            <a:picLocks noChangeAspect="1"/>
          </p:cNvPicPr>
          <p:nvPr/>
        </p:nvPicPr>
        <p:blipFill rotWithShape="1">
          <a:blip r:embed="rId4">
            <a:extLst>
              <a:ext uri="{28A0092B-C50C-407E-A947-70E740481C1C}">
                <a14:useLocalDpi xmlns:a14="http://schemas.microsoft.com/office/drawing/2010/main" val="0"/>
              </a:ext>
            </a:extLst>
          </a:blip>
          <a:srcRect l="2763" t="3610" r="3295" b="1288"/>
          <a:stretch/>
        </p:blipFill>
        <p:spPr>
          <a:xfrm>
            <a:off x="5479260" y="353984"/>
            <a:ext cx="6220031" cy="3542029"/>
          </a:xfrm>
          <a:prstGeom prst="rect">
            <a:avLst/>
          </a:prstGeom>
        </p:spPr>
      </p:pic>
    </p:spTree>
    <p:extLst>
      <p:ext uri="{BB962C8B-B14F-4D97-AF65-F5344CB8AC3E}">
        <p14:creationId xmlns:p14="http://schemas.microsoft.com/office/powerpoint/2010/main" val="3857010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4AFFEA5-B27E-4FB9-8AF9-5454446A8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5" name="直線コネクタ 14">
            <a:extLst>
              <a:ext uri="{FF2B5EF4-FFF2-40B4-BE49-F238E27FC236}">
                <a16:creationId xmlns:a16="http://schemas.microsoft.com/office/drawing/2014/main" id="{DB96ABBE-F44C-42EB-8AA9-4397926B5F98}"/>
              </a:ext>
            </a:extLst>
          </p:cNvPr>
          <p:cNvCxnSpPr>
            <a:cxnSpLocks/>
          </p:cNvCxnSpPr>
          <p:nvPr/>
        </p:nvCxnSpPr>
        <p:spPr>
          <a:xfrm>
            <a:off x="5994484" y="4861260"/>
            <a:ext cx="44401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71A459-12F8-44AB-9D78-0EF7E5C69E3D}"/>
              </a:ext>
            </a:extLst>
          </p:cNvPr>
          <p:cNvCxnSpPr>
            <a:cxnSpLocks/>
          </p:cNvCxnSpPr>
          <p:nvPr/>
        </p:nvCxnSpPr>
        <p:spPr>
          <a:xfrm>
            <a:off x="9719510" y="4708359"/>
            <a:ext cx="715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6E55D1B-8F1F-4D81-9669-7FE170B8D682}"/>
              </a:ext>
            </a:extLst>
          </p:cNvPr>
          <p:cNvCxnSpPr>
            <a:cxnSpLocks/>
          </p:cNvCxnSpPr>
          <p:nvPr/>
        </p:nvCxnSpPr>
        <p:spPr>
          <a:xfrm>
            <a:off x="5994484" y="5051760"/>
            <a:ext cx="26780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472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CE2DDC-39C7-4527-98F3-FA0F3849A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6" name="直線コネクタ 5">
            <a:extLst>
              <a:ext uri="{FF2B5EF4-FFF2-40B4-BE49-F238E27FC236}">
                <a16:creationId xmlns:a16="http://schemas.microsoft.com/office/drawing/2014/main" id="{87292FAC-1A01-4EF8-97FF-A8687F4D7B6E}"/>
              </a:ext>
            </a:extLst>
          </p:cNvPr>
          <p:cNvCxnSpPr/>
          <p:nvPr/>
        </p:nvCxnSpPr>
        <p:spPr>
          <a:xfrm>
            <a:off x="3192379" y="5694948"/>
            <a:ext cx="75718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22A4A11-7308-4716-8ACF-BC7775D29823}"/>
              </a:ext>
            </a:extLst>
          </p:cNvPr>
          <p:cNvCxnSpPr>
            <a:cxnSpLocks/>
          </p:cNvCxnSpPr>
          <p:nvPr/>
        </p:nvCxnSpPr>
        <p:spPr>
          <a:xfrm>
            <a:off x="697832" y="6007769"/>
            <a:ext cx="2767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754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7ABE0C-A86E-447B-8F58-F7A15B2DD511}"/>
              </a:ext>
            </a:extLst>
          </p:cNvPr>
          <p:cNvPicPr>
            <a:picLocks noChangeAspect="1"/>
          </p:cNvPicPr>
          <p:nvPr/>
        </p:nvPicPr>
        <p:blipFill rotWithShape="1">
          <a:blip r:embed="rId2"/>
          <a:srcRect t="21507" r="3816"/>
          <a:stretch/>
        </p:blipFill>
        <p:spPr>
          <a:xfrm>
            <a:off x="0" y="1475874"/>
            <a:ext cx="11726779" cy="5380452"/>
          </a:xfrm>
          <a:prstGeom prst="rect">
            <a:avLst/>
          </a:prstGeom>
        </p:spPr>
      </p:pic>
      <p:pic>
        <p:nvPicPr>
          <p:cNvPr id="4" name="図 3">
            <a:extLst>
              <a:ext uri="{FF2B5EF4-FFF2-40B4-BE49-F238E27FC236}">
                <a16:creationId xmlns:a16="http://schemas.microsoft.com/office/drawing/2014/main" id="{78E031D4-6668-4780-8EAE-BE2AF395DA96}"/>
              </a:ext>
            </a:extLst>
          </p:cNvPr>
          <p:cNvPicPr>
            <a:picLocks noChangeAspect="1"/>
          </p:cNvPicPr>
          <p:nvPr/>
        </p:nvPicPr>
        <p:blipFill rotWithShape="1">
          <a:blip r:embed="rId3"/>
          <a:srcRect t="1" r="1320" b="72997"/>
          <a:stretch/>
        </p:blipFill>
        <p:spPr>
          <a:xfrm>
            <a:off x="1443789" y="0"/>
            <a:ext cx="9593179" cy="1475874"/>
          </a:xfrm>
          <a:prstGeom prst="rect">
            <a:avLst/>
          </a:prstGeom>
        </p:spPr>
      </p:pic>
    </p:spTree>
    <p:extLst>
      <p:ext uri="{BB962C8B-B14F-4D97-AF65-F5344CB8AC3E}">
        <p14:creationId xmlns:p14="http://schemas.microsoft.com/office/powerpoint/2010/main" val="126505419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2229</Words>
  <Application>Microsoft Office PowerPoint</Application>
  <PresentationFormat>ワイド画面</PresentationFormat>
  <Paragraphs>180</Paragraphs>
  <Slides>82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82</vt:i4>
      </vt:variant>
    </vt:vector>
  </HeadingPairs>
  <TitlesOfParts>
    <vt:vector size="86" baseType="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Hagiwara Yoshiaki</dc:creator>
  <cp:lastModifiedBy>Hagiwara Yoshiaki</cp:lastModifiedBy>
  <cp:revision>31</cp:revision>
  <dcterms:created xsi:type="dcterms:W3CDTF">2021-10-09T06:26:49Z</dcterms:created>
  <dcterms:modified xsi:type="dcterms:W3CDTF">2021-10-12T22:05:12Z</dcterms:modified>
</cp:coreProperties>
</file>