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1359" r:id="rId2"/>
    <p:sldId id="1218" r:id="rId3"/>
    <p:sldId id="936" r:id="rId4"/>
    <p:sldId id="937" r:id="rId5"/>
    <p:sldId id="934" r:id="rId6"/>
    <p:sldId id="425" r:id="rId7"/>
    <p:sldId id="918" r:id="rId8"/>
    <p:sldId id="919" r:id="rId9"/>
    <p:sldId id="920" r:id="rId10"/>
    <p:sldId id="921" r:id="rId11"/>
    <p:sldId id="708" r:id="rId12"/>
    <p:sldId id="923" r:id="rId13"/>
    <p:sldId id="924" r:id="rId14"/>
    <p:sldId id="925" r:id="rId15"/>
    <p:sldId id="926" r:id="rId16"/>
    <p:sldId id="927" r:id="rId17"/>
    <p:sldId id="928" r:id="rId18"/>
    <p:sldId id="868" r:id="rId19"/>
    <p:sldId id="930" r:id="rId20"/>
    <p:sldId id="931" r:id="rId21"/>
    <p:sldId id="932" r:id="rId22"/>
    <p:sldId id="933" r:id="rId23"/>
    <p:sldId id="1321" r:id="rId24"/>
    <p:sldId id="1322" r:id="rId25"/>
    <p:sldId id="1323" r:id="rId26"/>
    <p:sldId id="1324" r:id="rId27"/>
    <p:sldId id="938" r:id="rId28"/>
    <p:sldId id="939" r:id="rId29"/>
    <p:sldId id="940" r:id="rId30"/>
    <p:sldId id="941" r:id="rId31"/>
    <p:sldId id="942" r:id="rId32"/>
    <p:sldId id="1219" r:id="rId33"/>
    <p:sldId id="1326" r:id="rId34"/>
    <p:sldId id="1328" r:id="rId35"/>
    <p:sldId id="1329" r:id="rId36"/>
    <p:sldId id="1330" r:id="rId37"/>
    <p:sldId id="1318" r:id="rId38"/>
    <p:sldId id="1296" r:id="rId39"/>
    <p:sldId id="1302" r:id="rId40"/>
    <p:sldId id="1295" r:id="rId41"/>
    <p:sldId id="1297" r:id="rId42"/>
    <p:sldId id="1298" r:id="rId43"/>
    <p:sldId id="1309" r:id="rId44"/>
    <p:sldId id="1311" r:id="rId45"/>
    <p:sldId id="1310" r:id="rId46"/>
    <p:sldId id="1305" r:id="rId47"/>
    <p:sldId id="1306" r:id="rId48"/>
    <p:sldId id="1319" r:id="rId49"/>
    <p:sldId id="1320" r:id="rId50"/>
    <p:sldId id="1317" r:id="rId51"/>
    <p:sldId id="1337" r:id="rId52"/>
    <p:sldId id="1339" r:id="rId53"/>
    <p:sldId id="1241" r:id="rId54"/>
    <p:sldId id="1249" r:id="rId55"/>
    <p:sldId id="1340" r:id="rId56"/>
    <p:sldId id="1250" r:id="rId57"/>
    <p:sldId id="1251" r:id="rId58"/>
    <p:sldId id="1155" r:id="rId59"/>
    <p:sldId id="1292" r:id="rId60"/>
    <p:sldId id="1293" r:id="rId61"/>
    <p:sldId id="1364" r:id="rId62"/>
    <p:sldId id="1341" r:id="rId63"/>
    <p:sldId id="1342" r:id="rId64"/>
    <p:sldId id="1343" r:id="rId65"/>
    <p:sldId id="1344" r:id="rId66"/>
    <p:sldId id="1345" r:id="rId67"/>
    <p:sldId id="1346" r:id="rId68"/>
    <p:sldId id="1347" r:id="rId69"/>
    <p:sldId id="1348" r:id="rId70"/>
    <p:sldId id="1365" r:id="rId71"/>
    <p:sldId id="1366" r:id="rId72"/>
    <p:sldId id="1367" r:id="rId73"/>
    <p:sldId id="1368" r:id="rId74"/>
    <p:sldId id="1369" r:id="rId75"/>
    <p:sldId id="1371" r:id="rId76"/>
    <p:sldId id="1372" r:id="rId77"/>
    <p:sldId id="1373" r:id="rId78"/>
    <p:sldId id="1351" r:id="rId79"/>
    <p:sldId id="1374" r:id="rId80"/>
    <p:sldId id="1349" r:id="rId81"/>
    <p:sldId id="263" r:id="rId82"/>
    <p:sldId id="1375" r:id="rId83"/>
    <p:sldId id="1360" r:id="rId8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4" autoAdjust="0"/>
    <p:restoredTop sz="94660"/>
  </p:normalViewPr>
  <p:slideViewPr>
    <p:cSldViewPr snapToGrid="0">
      <p:cViewPr varScale="1">
        <p:scale>
          <a:sx n="59" d="100"/>
          <a:sy n="59" d="100"/>
        </p:scale>
        <p:origin x="68"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6D12E-AE25-4FB4-8E37-03515B52CB9A}" type="datetimeFigureOut">
              <a:rPr kumimoji="1" lang="ja-JP" altLang="en-US" smtClean="0"/>
              <a:t>2022/7/28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6BC81-C692-44E3-89A5-82025FF8DEB2}" type="slidenum">
              <a:rPr kumimoji="1" lang="ja-JP" altLang="en-US" smtClean="0"/>
              <a:t>‹#›</a:t>
            </a:fld>
            <a:endParaRPr kumimoji="1" lang="ja-JP" altLang="en-US"/>
          </a:p>
        </p:txBody>
      </p:sp>
    </p:spTree>
    <p:extLst>
      <p:ext uri="{BB962C8B-B14F-4D97-AF65-F5344CB8AC3E}">
        <p14:creationId xmlns:p14="http://schemas.microsoft.com/office/powerpoint/2010/main" val="23505349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F3DB8F-040B-4F01-B09D-8D7CAA006141}" type="slidenum">
              <a:rPr kumimoji="1" lang="ja-JP" altLang="en-US" smtClean="0"/>
              <a:t>70</a:t>
            </a:fld>
            <a:endParaRPr kumimoji="1" lang="ja-JP" altLang="en-US"/>
          </a:p>
        </p:txBody>
      </p:sp>
    </p:spTree>
    <p:extLst>
      <p:ext uri="{BB962C8B-B14F-4D97-AF65-F5344CB8AC3E}">
        <p14:creationId xmlns:p14="http://schemas.microsoft.com/office/powerpoint/2010/main" val="138606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F3DB8F-040B-4F01-B09D-8D7CAA006141}" type="slidenum">
              <a:rPr kumimoji="1" lang="ja-JP" altLang="en-US" smtClean="0"/>
              <a:t>71</a:t>
            </a:fld>
            <a:endParaRPr kumimoji="1" lang="ja-JP" altLang="en-US"/>
          </a:p>
        </p:txBody>
      </p:sp>
    </p:spTree>
    <p:extLst>
      <p:ext uri="{BB962C8B-B14F-4D97-AF65-F5344CB8AC3E}">
        <p14:creationId xmlns:p14="http://schemas.microsoft.com/office/powerpoint/2010/main" val="318587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BF3DB8F-040B-4F01-B09D-8D7CAA006141}" type="slidenum">
              <a:rPr kumimoji="1" lang="ja-JP" altLang="en-US" smtClean="0"/>
              <a:t>73</a:t>
            </a:fld>
            <a:endParaRPr kumimoji="1" lang="ja-JP" altLang="en-US"/>
          </a:p>
        </p:txBody>
      </p:sp>
    </p:spTree>
    <p:extLst>
      <p:ext uri="{BB962C8B-B14F-4D97-AF65-F5344CB8AC3E}">
        <p14:creationId xmlns:p14="http://schemas.microsoft.com/office/powerpoint/2010/main" val="84830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DA7520-10BB-4345-4CD3-1C46064E69E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4F04524-07D9-678D-E7CF-065925EC3D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22A8F8A-35BE-4113-00C6-365C76158582}"/>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75CE1F9F-2FD1-4E9F-8BEB-13E5D7212A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378B08-9B04-C26C-B6E2-27C837AF5F67}"/>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612456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8234D-8D42-8D88-F1D1-0A70F91D673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7BF368A-B097-7799-DE7E-FEF9377BC5C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E19E525-78A7-33BD-7726-77985CC02126}"/>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0D7D91C5-7490-ED81-8EE3-B3283E9F41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05109D-4CAB-FB5B-B64E-4269DACF6937}"/>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31624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7413415-46C8-2480-7642-5E46366B333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609BFDD-4978-23A8-250C-1B88DD302C9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5CCFA0D-8BC3-A33D-8E75-C799E0FCBC30}"/>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541C6005-1DB9-C5BB-3199-53935486303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865CE40-6766-100C-E9A1-50E572EFB5DA}"/>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150535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829AAE-3645-4C07-4D41-C733504F180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54C270-ADD7-20D7-0FB7-D5FDA6D3E46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04AB50-63FE-5CD0-3633-87355474E921}"/>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C2F116B8-55AD-6408-6162-19DE839929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BADE22-2397-8EDC-C64D-5617815B78A4}"/>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401200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B75170-7B14-434B-BE67-3FCAE4DB573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B5158C-500B-035F-59D4-28ACDB74A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5EA0629-DB0E-A7AD-F543-9B8830D4C451}"/>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8E59A623-1549-4C5F-FCF8-5534D83468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5546AC-647D-7159-223E-944B47DF0F0F}"/>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36874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C6FDA0-26F6-10F4-E9A2-94285667CFD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ED2224-C904-CF00-A0AC-02CE3E72CB0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C38AD6D-4416-15FF-8D8D-788F903C8E2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8E9C414-6078-9AA8-34F4-E0C1D433FDAB}"/>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6" name="フッター プレースホルダー 5">
            <a:extLst>
              <a:ext uri="{FF2B5EF4-FFF2-40B4-BE49-F238E27FC236}">
                <a16:creationId xmlns:a16="http://schemas.microsoft.com/office/drawing/2014/main" id="{F3047416-022C-6E9D-238A-50D16A7D47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8A90D1-F21B-0702-A2C2-FF949F717575}"/>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08905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B4AF56-D265-3C1A-6DF5-6246F383E78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166CF1-12F6-D363-D646-E35635FE3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F78E63B-9B57-51FF-457E-996AFC104B1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A9118F0-2211-AB05-241A-6A60CB859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F0E53B-ED56-92D6-91B9-312E034B8AE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8FF143C-8BB3-C1C6-5004-926FC0D77E16}"/>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8" name="フッター プレースホルダー 7">
            <a:extLst>
              <a:ext uri="{FF2B5EF4-FFF2-40B4-BE49-F238E27FC236}">
                <a16:creationId xmlns:a16="http://schemas.microsoft.com/office/drawing/2014/main" id="{875C0CA4-0D69-1D85-5401-0602AB89D7E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76A5F39-2637-8630-7AF0-6A6D63316F96}"/>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188783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04EE66-14F7-6D2F-BC54-7A1BD18C7BE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9A01FBF-212D-8B95-331D-FC6BB16741C5}"/>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4" name="フッター プレースホルダー 3">
            <a:extLst>
              <a:ext uri="{FF2B5EF4-FFF2-40B4-BE49-F238E27FC236}">
                <a16:creationId xmlns:a16="http://schemas.microsoft.com/office/drawing/2014/main" id="{0001C604-C0D2-D9AC-C5CA-0751F749486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E0D935A-CCDE-FC58-8BE0-42468F4B93BF}"/>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2579732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4589EC6-C81A-8D67-ECAB-636035C1CE8C}"/>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3" name="フッター プレースホルダー 2">
            <a:extLst>
              <a:ext uri="{FF2B5EF4-FFF2-40B4-BE49-F238E27FC236}">
                <a16:creationId xmlns:a16="http://schemas.microsoft.com/office/drawing/2014/main" id="{27F15B4A-C39F-7B03-D306-4ADA319251D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F8AD43C-68A8-5396-68DB-52F6776CA1C3}"/>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2882829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E53657-5D19-95C1-26AB-34C05FC382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606C69-66A7-C08A-961F-89789AD00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AEE1113-400B-070B-B1B8-A2F016E8C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D732DC-CD23-5988-0304-6CBF6D15EB2C}"/>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6" name="フッター プレースホルダー 5">
            <a:extLst>
              <a:ext uri="{FF2B5EF4-FFF2-40B4-BE49-F238E27FC236}">
                <a16:creationId xmlns:a16="http://schemas.microsoft.com/office/drawing/2014/main" id="{1AC9A92F-AEB2-C259-7D59-378385FD93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CFD284E-A86A-F675-32B0-DEED9535952A}"/>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161506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57A01-A95D-FAF1-9E72-71FFBAC885D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FFCCBA2-DA32-8733-4AAE-885A2A93F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DCA67C4-2222-3225-51B1-B3416B909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013198E-3F24-02C0-B958-DA0F0DE39A0A}"/>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6" name="フッター プレースホルダー 5">
            <a:extLst>
              <a:ext uri="{FF2B5EF4-FFF2-40B4-BE49-F238E27FC236}">
                <a16:creationId xmlns:a16="http://schemas.microsoft.com/office/drawing/2014/main" id="{3E1A9B92-CF4C-07D2-98C9-4420CCA623A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5267C3-6531-D38E-0868-69CF094DA963}"/>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2205912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10D34D8-02CA-1E0B-4F67-D84F64D3B3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C6B0DE-C6FE-B570-D87C-B901EDFE3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868FDA-14DA-46B8-B530-CB856A7CD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D082508B-D77B-E761-C010-F6F0342EB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6B3EB12-D4D9-6D14-8A08-AC10E1DF8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618336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shmj.or.jp/museum2010/exhibi1005.html"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seizansha.co.jp/ISBN/ISBN978-4-88359-339-2.html"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eizansha.co.jp/"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hyperlink" Target="https://202011282002569657330.onamaeweb.jp/AIPS_Library/P2021_ICECET2021Paper61_PWD_897_992_647_542_870_423_776_till_Dec_10_2021/ICECET2021_Paper61_Slide001.html" TargetMode="External"/><Relationship Id="rId3" Type="http://schemas.openxmlformats.org/officeDocument/2006/relationships/hyperlink" Target="https://202011282002569657330.onamaeweb.jp/AIPS_Library/16_P2020_EDTM2020_PaperID_3C4_by_Hagiwara_4_pages.pdf" TargetMode="External"/><Relationship Id="rId7" Type="http://schemas.openxmlformats.org/officeDocument/2006/relationships/hyperlink" Target="https://202011282002569657330.onamaeweb.jp/AIPS_Library/P2021_ICECET2021Paper61_PWD_897_992_647_542_870_423_776_till_Dec_10_2021/ICECET2021_Paper61.pdf" TargetMode="External"/><Relationship Id="rId2" Type="http://schemas.openxmlformats.org/officeDocument/2006/relationships/hyperlink" Target="https://202011282002569657330.onamaeweb.jp/AIPS_Library/15_P2019_3DIC2019_Paper_on_3D_Pinned_Photodiode_6_pages.pdf" TargetMode="External"/><Relationship Id="rId1" Type="http://schemas.openxmlformats.org/officeDocument/2006/relationships/slideLayout" Target="../slideLayouts/slideLayout7.xml"/><Relationship Id="rId6" Type="http://schemas.openxmlformats.org/officeDocument/2006/relationships/hyperlink" Target="https://www.sciencepublishinggroup.com/journal/paperinfo?journalid=245&amp;doi=10.11648/j.ijssam.20210602.13" TargetMode="External"/><Relationship Id="rId5" Type="http://schemas.openxmlformats.org/officeDocument/2006/relationships/hyperlink" Target="https://202011282002569657330.onamaeweb.jp/AIPS_Library/17_P2021_IJSSA2021_Paper_20210616_on_Electrostatic_and_Dynamic_Analysis_of_Pinned_Photodiodes.pdf" TargetMode="External"/><Relationship Id="rId10" Type="http://schemas.openxmlformats.org/officeDocument/2006/relationships/hyperlink" Target="https://202011282002569657330.onamaeweb.jp/AIPS_Library/P2021_ICECET2021Paper75_PWD_897_992_647_542_870_423_776_till_Dec_10_2021/ICECET2021_Paper75_Slide001.html" TargetMode="External"/><Relationship Id="rId4" Type="http://schemas.openxmlformats.org/officeDocument/2006/relationships/hyperlink" Target="https://202011282002569657330.onamaeweb.jp/AIPS_Library/EDTM2020/index.html" TargetMode="External"/><Relationship Id="rId9" Type="http://schemas.openxmlformats.org/officeDocument/2006/relationships/hyperlink" Target="https://202011282002569657330.onamaeweb.jp/AIPS_Library/P2021_ICECET2021Paper75_PWD_897_992_647_542_870_423_776_till_Dec_10_2021/ICECET2021_Paper75.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sciencepublishinggroup.com/journal/paperinfo?journalid=245&amp;doi=10.11648/j.ijssam.20210602.13" TargetMode="External"/><Relationship Id="rId2" Type="http://schemas.openxmlformats.org/officeDocument/2006/relationships/hyperlink" Target="https://202011282002569657330.onamaeweb.jp/AIPS_Library/17_P2021_IJSSA2021_Paper_20210616_on_Electrostatic_and_Dynamic_Analysis_of_Pinned_Photodiodes.pdf" TargetMode="Externa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hyperlink" Target="https://www.sciencepublishinggroup.com/journal/paperinfo?journalid=245&amp;doi=10.11648/j.ijssam.20210602.13" TargetMode="External"/><Relationship Id="rId2" Type="http://schemas.openxmlformats.org/officeDocument/2006/relationships/hyperlink" Target="https://202011282002569657330.onamaeweb.jp/AIPS_Library/17_P2021_IJSSA2021_Paper_20210616_on_Electrostatic_and_Dynamic_Analysis_of_Pinned_Photodiodes.pdf" TargetMode="Externa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s://www.sciencepublishinggroup.com/journal/paperinfo?journalid=245&amp;doi=10.11648/j.ijssam.20210602.13" TargetMode="External"/><Relationship Id="rId2" Type="http://schemas.openxmlformats.org/officeDocument/2006/relationships/hyperlink" Target="https://202011282002569657330.onamaeweb.jp/AIPS_Library/17_P2021_IJSSA2021_Paper_20210616_on_Electrostatic_and_Dynamic_Analysis_of_Pinned_Photodiodes.pdf" TargetMode="Externa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s://www.sciencepublishinggroup.com/journal/paperinfo?journalid=245&amp;doi=10.11648/j.ijssam.20210602.13" TargetMode="External"/><Relationship Id="rId2" Type="http://schemas.openxmlformats.org/officeDocument/2006/relationships/hyperlink" Target="https://202011282002569657330.onamaeweb.jp/AIPS_Library/17_P2021_IJSSA2021_Paper_20210616_on_Electrostatic_and_Dynamic_Analysis_of_Pinned_Photodiodes.pdf" TargetMode="Externa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www.sciencepublishinggroup.com/journal/paperinfo?journalid=245&amp;doi=10.11648/j.ijssam.20210602.13" TargetMode="External"/><Relationship Id="rId2" Type="http://schemas.openxmlformats.org/officeDocument/2006/relationships/hyperlink" Target="https://202011282002569657330.onamaeweb.jp/AIPS_Library/17_P2021_IJSSA2021_Paper_20210616_on_Electrostatic_and_Dynamic_Analysis_of_Pinned_Photodiodes.pdf" TargetMode="Externa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hyperlink" Target="https://www.sciencepublishinggroup.com/journal/paperinfo?journalid=245&amp;doi=10.11648/j.ijssam.20210602.13" TargetMode="External"/><Relationship Id="rId2" Type="http://schemas.openxmlformats.org/officeDocument/2006/relationships/hyperlink" Target="https://202011282002569657330.onamaeweb.jp/AIPS_Library/17_P2021_IJSSA2021_Paper_20210616_on_Electrostatic_and_Dynamic_Analysis_of_Pinned_Photodiodes.pdf" TargetMode="Externa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hyperlink" Target="https://www.sciencepublishinggroup.com/journal/paperinfo?journalid=245&amp;doi=10.11648/j.ijssam.20210602.13" TargetMode="External"/><Relationship Id="rId2" Type="http://schemas.openxmlformats.org/officeDocument/2006/relationships/hyperlink" Target="https://202011282002569657330.onamaeweb.jp/AIPS_Library/17_P2021_IJSSA2021_Paper_20210616_on_Electrostatic_and_Dynamic_Analysis_of_Pinned_Photodiodes.pdf" TargetMode="Externa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sciencepublishinggroup.com/journal/paperinfo?journalid=245&amp;doi=10.11648/j.ijssam.20210602.13" TargetMode="External"/><Relationship Id="rId2" Type="http://schemas.openxmlformats.org/officeDocument/2006/relationships/hyperlink" Target="https://202011282002569657330.onamaeweb.jp/AIPS_Library/17_P2021_IJSSA2021_Paper_20210616_on_Electrostatic_and_Dynamic_Analysis_of_Pinned_Photodiodes.pdf" TargetMode="Externa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hyperlink" Target="https://en.wikipedia.org/wiki/Drift-field_transistor"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www.sciencedirect.com/science/article/abs/pii/0038110181901854"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202011282002569657330.onamaeweb.jp/AIPS_Library/P2021_ICECET2021Paper75_PWD_897_992_647_542_870_423_776_till_Dec_10_2021/ICECET2021_Paper75_Slide001.html" TargetMode="External"/><Relationship Id="rId2" Type="http://schemas.openxmlformats.org/officeDocument/2006/relationships/hyperlink" Target="https://202011282002569657330.onamaeweb.jp/AIPS_Library/P2021_ICECET2021Paper61_PWD_897_992_647_542_870_423_776_till_Dec_10_2021/ICECET2021_Paper61_Slide001.html" TargetMode="Externa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hyperlink" Target="https://www.seizansha.co.jp/ISBN/ISBN978-4-88359-339-2.html"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eizansha.co.jp/"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0490E9-402D-9D5A-2401-477656687108}"/>
              </a:ext>
            </a:extLst>
          </p:cNvPr>
          <p:cNvPicPr>
            <a:picLocks noChangeAspect="1"/>
          </p:cNvPicPr>
          <p:nvPr/>
        </p:nvPicPr>
        <p:blipFill rotWithShape="1">
          <a:blip r:embed="rId2"/>
          <a:srcRect t="60" r="822" b="1"/>
          <a:stretch/>
        </p:blipFill>
        <p:spPr>
          <a:xfrm>
            <a:off x="0" y="0"/>
            <a:ext cx="12099073" cy="6858000"/>
          </a:xfrm>
          <a:prstGeom prst="rect">
            <a:avLst/>
          </a:prstGeom>
        </p:spPr>
      </p:pic>
      <p:cxnSp>
        <p:nvCxnSpPr>
          <p:cNvPr id="4" name="直線コネクタ 3">
            <a:extLst>
              <a:ext uri="{FF2B5EF4-FFF2-40B4-BE49-F238E27FC236}">
                <a16:creationId xmlns:a16="http://schemas.microsoft.com/office/drawing/2014/main" id="{35A84D70-57A3-214A-98C9-34DF279BF402}"/>
              </a:ext>
            </a:extLst>
          </p:cNvPr>
          <p:cNvCxnSpPr>
            <a:cxnSpLocks/>
          </p:cNvCxnSpPr>
          <p:nvPr/>
        </p:nvCxnSpPr>
        <p:spPr>
          <a:xfrm>
            <a:off x="710325" y="6630351"/>
            <a:ext cx="5385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28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EB7CDA-F7BD-C9E5-4E97-5840E9031E77}"/>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FC7BA200-15A6-635B-F3AA-6EE60ED336C8}"/>
              </a:ext>
            </a:extLst>
          </p:cNvPr>
          <p:cNvSpPr/>
          <p:nvPr/>
        </p:nvSpPr>
        <p:spPr>
          <a:xfrm>
            <a:off x="11386457" y="6564086"/>
            <a:ext cx="805543" cy="292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6894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DB4ADA-AA90-FDEF-1034-7CDFECA5F11E}"/>
              </a:ext>
            </a:extLst>
          </p:cNvPr>
          <p:cNvPicPr>
            <a:picLocks noChangeAspect="1"/>
          </p:cNvPicPr>
          <p:nvPr/>
        </p:nvPicPr>
        <p:blipFill rotWithShape="1">
          <a:blip r:embed="rId2"/>
          <a:srcRect t="14454"/>
          <a:stretch/>
        </p:blipFill>
        <p:spPr>
          <a:xfrm>
            <a:off x="0" y="992459"/>
            <a:ext cx="12192000" cy="5863867"/>
          </a:xfrm>
          <a:prstGeom prst="rect">
            <a:avLst/>
          </a:prstGeom>
        </p:spPr>
      </p:pic>
      <p:sp>
        <p:nvSpPr>
          <p:cNvPr id="4" name="テキスト ボックス 3">
            <a:extLst>
              <a:ext uri="{FF2B5EF4-FFF2-40B4-BE49-F238E27FC236}">
                <a16:creationId xmlns:a16="http://schemas.microsoft.com/office/drawing/2014/main" id="{3339EBD3-468C-DA13-4EB3-561D5E10F4C0}"/>
              </a:ext>
            </a:extLst>
          </p:cNvPr>
          <p:cNvSpPr txBox="1"/>
          <p:nvPr/>
        </p:nvSpPr>
        <p:spPr>
          <a:xfrm>
            <a:off x="420485" y="228292"/>
            <a:ext cx="11351029" cy="830997"/>
          </a:xfrm>
          <a:prstGeom prst="rect">
            <a:avLst/>
          </a:prstGeom>
          <a:noFill/>
        </p:spPr>
        <p:txBody>
          <a:bodyPr wrap="square">
            <a:spAutoFit/>
          </a:bodyPr>
          <a:lstStyle/>
          <a:p>
            <a:r>
              <a:rPr lang="ja-JP" altLang="en-US" sz="2400" b="1" dirty="0"/>
              <a:t>JPA1975_127646_裏面照射型_Global_Shutter機能つき_Pinned_Photodiode</a:t>
            </a:r>
            <a:endParaRPr lang="en-US" altLang="ja-JP" sz="2400" b="1" dirty="0"/>
          </a:p>
          <a:p>
            <a:r>
              <a:rPr lang="ja-JP" altLang="en-US" sz="2400" b="1" dirty="0"/>
              <a:t>　　　萩原の1975年３月５日の発明が44年後の2019年</a:t>
            </a:r>
            <a:r>
              <a:rPr lang="en-US" altLang="ja-JP" sz="2400" b="1" dirty="0"/>
              <a:t>3</a:t>
            </a:r>
            <a:r>
              <a:rPr lang="ja-JP" altLang="en-US" sz="2400" b="1" dirty="0"/>
              <a:t>月になり実現しました。</a:t>
            </a:r>
          </a:p>
        </p:txBody>
      </p:sp>
      <p:sp>
        <p:nvSpPr>
          <p:cNvPr id="5" name="テキスト ボックス 4">
            <a:extLst>
              <a:ext uri="{FF2B5EF4-FFF2-40B4-BE49-F238E27FC236}">
                <a16:creationId xmlns:a16="http://schemas.microsoft.com/office/drawing/2014/main" id="{30E9C647-CC15-2E7B-4B07-DBD5C091ABE8}"/>
              </a:ext>
            </a:extLst>
          </p:cNvPr>
          <p:cNvSpPr txBox="1"/>
          <p:nvPr/>
        </p:nvSpPr>
        <p:spPr>
          <a:xfrm>
            <a:off x="11393460" y="6451492"/>
            <a:ext cx="798540" cy="461665"/>
          </a:xfrm>
          <a:prstGeom prst="rect">
            <a:avLst/>
          </a:prstGeom>
          <a:noFill/>
        </p:spPr>
        <p:txBody>
          <a:bodyPr wrap="square">
            <a:spAutoFit/>
          </a:bodyPr>
          <a:lstStyle/>
          <a:p>
            <a:r>
              <a:rPr lang="en-US" altLang="ja-JP" sz="2400" b="1" dirty="0"/>
              <a:t>2.07</a:t>
            </a:r>
            <a:endParaRPr lang="ja-JP" altLang="en-US" sz="2400" b="1" dirty="0"/>
          </a:p>
        </p:txBody>
      </p:sp>
      <p:sp>
        <p:nvSpPr>
          <p:cNvPr id="6" name="正方形/長方形 5">
            <a:extLst>
              <a:ext uri="{FF2B5EF4-FFF2-40B4-BE49-F238E27FC236}">
                <a16:creationId xmlns:a16="http://schemas.microsoft.com/office/drawing/2014/main" id="{082D39F5-FE36-E2A3-68DB-C5008E9993FC}"/>
              </a:ext>
            </a:extLst>
          </p:cNvPr>
          <p:cNvSpPr/>
          <p:nvPr/>
        </p:nvSpPr>
        <p:spPr>
          <a:xfrm>
            <a:off x="11386458" y="6518322"/>
            <a:ext cx="674914" cy="338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20656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5D5B5E-9167-ADE8-AEFF-5A828D21C748}"/>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BDE2864A-EB5B-F7CA-9CB5-9B40A7CE3926}"/>
              </a:ext>
            </a:extLst>
          </p:cNvPr>
          <p:cNvSpPr/>
          <p:nvPr/>
        </p:nvSpPr>
        <p:spPr>
          <a:xfrm>
            <a:off x="11386457" y="6444344"/>
            <a:ext cx="707572" cy="411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4170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534FD3-D746-C13E-4D4D-A6CCAA5643C9}"/>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02F71A0B-DE26-AEAD-1952-0BC898DCA5C8}"/>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30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7C387D5-1D8C-6C19-DCA3-4B1053CAE6DE}"/>
              </a:ext>
            </a:extLst>
          </p:cNvPr>
          <p:cNvPicPr>
            <a:picLocks noChangeAspect="1"/>
          </p:cNvPicPr>
          <p:nvPr/>
        </p:nvPicPr>
        <p:blipFill>
          <a:blip r:embed="rId2"/>
          <a:stretch>
            <a:fillRect/>
          </a:stretch>
        </p:blipFill>
        <p:spPr>
          <a:xfrm>
            <a:off x="0" y="1673"/>
            <a:ext cx="12192000" cy="6854653"/>
          </a:xfrm>
          <a:prstGeom prst="rect">
            <a:avLst/>
          </a:prstGeom>
        </p:spPr>
      </p:pic>
      <p:sp>
        <p:nvSpPr>
          <p:cNvPr id="3" name="正方形/長方形 2">
            <a:extLst>
              <a:ext uri="{FF2B5EF4-FFF2-40B4-BE49-F238E27FC236}">
                <a16:creationId xmlns:a16="http://schemas.microsoft.com/office/drawing/2014/main" id="{94B22E39-6543-864F-CEAD-06CA5C0AEB5D}"/>
              </a:ext>
            </a:extLst>
          </p:cNvPr>
          <p:cNvSpPr/>
          <p:nvPr/>
        </p:nvSpPr>
        <p:spPr>
          <a:xfrm>
            <a:off x="11386457" y="6542314"/>
            <a:ext cx="805543" cy="314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2880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4F4A237-ECA5-0AE8-F2DC-FE8404A83BA6}"/>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A6609CB1-42B2-4996-6149-14916BEDA154}"/>
              </a:ext>
            </a:extLst>
          </p:cNvPr>
          <p:cNvSpPr/>
          <p:nvPr/>
        </p:nvSpPr>
        <p:spPr>
          <a:xfrm>
            <a:off x="11386457" y="6574970"/>
            <a:ext cx="805543" cy="281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58767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5158F6-430F-D734-2E9F-4EA350892E81}"/>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7CC2BECD-66DE-61AC-D900-1781B3E8EFEB}"/>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7060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239A293-EF5A-2395-BFF3-07BA5063ECE1}"/>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AC208272-4977-5D1B-5024-6346AD805DE6}"/>
              </a:ext>
            </a:extLst>
          </p:cNvPr>
          <p:cNvSpPr/>
          <p:nvPr/>
        </p:nvSpPr>
        <p:spPr>
          <a:xfrm>
            <a:off x="11473543" y="6651171"/>
            <a:ext cx="718457" cy="205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7953B39-C256-B104-3DD6-EBE17F2857DA}"/>
              </a:ext>
            </a:extLst>
          </p:cNvPr>
          <p:cNvSpPr/>
          <p:nvPr/>
        </p:nvSpPr>
        <p:spPr>
          <a:xfrm>
            <a:off x="11582401" y="6313714"/>
            <a:ext cx="609600" cy="542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1388873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02496FB-2D72-FE18-34EC-873D744427BE}"/>
              </a:ext>
            </a:extLst>
          </p:cNvPr>
          <p:cNvSpPr txBox="1"/>
          <p:nvPr/>
        </p:nvSpPr>
        <p:spPr>
          <a:xfrm>
            <a:off x="1035870" y="374765"/>
            <a:ext cx="10640615" cy="369332"/>
          </a:xfrm>
          <a:prstGeom prst="rect">
            <a:avLst/>
          </a:prstGeom>
          <a:noFill/>
        </p:spPr>
        <p:txBody>
          <a:bodyPr wrap="square">
            <a:spAutoFit/>
          </a:bodyPr>
          <a:lstStyle/>
          <a:p>
            <a:r>
              <a:rPr lang="ja-JP" altLang="en-US" dirty="0">
                <a:hlinkClick r:id="rId2"/>
              </a:rPr>
              <a:t>イメージセンサ用フォトダイオードの改良（ソニー、日立、</a:t>
            </a:r>
            <a:r>
              <a:rPr lang="en-US" altLang="ja-JP" dirty="0" err="1">
                <a:hlinkClick r:id="rId2"/>
              </a:rPr>
              <a:t>nec</a:t>
            </a:r>
            <a:r>
              <a:rPr lang="ja-JP" altLang="en-US" dirty="0">
                <a:hlinkClick r:id="rId2"/>
              </a:rPr>
              <a:t>、東芝） </a:t>
            </a:r>
            <a:r>
              <a:rPr lang="en-US" altLang="ja-JP" dirty="0">
                <a:hlinkClick r:id="rId2"/>
              </a:rPr>
              <a:t>(shmj.or.jp)</a:t>
            </a:r>
            <a:endParaRPr lang="ja-JP" altLang="en-US" dirty="0"/>
          </a:p>
        </p:txBody>
      </p:sp>
      <p:sp>
        <p:nvSpPr>
          <p:cNvPr id="5" name="テキスト ボックス 4">
            <a:extLst>
              <a:ext uri="{FF2B5EF4-FFF2-40B4-BE49-F238E27FC236}">
                <a16:creationId xmlns:a16="http://schemas.microsoft.com/office/drawing/2014/main" id="{14337CFA-1683-405F-10B3-9F11956D0051}"/>
              </a:ext>
            </a:extLst>
          </p:cNvPr>
          <p:cNvSpPr txBox="1"/>
          <p:nvPr/>
        </p:nvSpPr>
        <p:spPr>
          <a:xfrm>
            <a:off x="262560" y="744097"/>
            <a:ext cx="6093618" cy="646331"/>
          </a:xfrm>
          <a:prstGeom prst="rect">
            <a:avLst/>
          </a:prstGeom>
          <a:noFill/>
        </p:spPr>
        <p:txBody>
          <a:bodyPr wrap="square">
            <a:spAutoFit/>
          </a:bodyPr>
          <a:lstStyle/>
          <a:p>
            <a:r>
              <a:rPr lang="ja-JP" altLang="en-US" dirty="0">
                <a:hlinkClick r:id="rId2"/>
              </a:rPr>
              <a:t>http://www.shmj.or.jp/museum2010/exhibi1005.html</a:t>
            </a:r>
            <a:endParaRPr lang="en-US" altLang="ja-JP" dirty="0"/>
          </a:p>
          <a:p>
            <a:endParaRPr lang="ja-JP" altLang="en-US" dirty="0"/>
          </a:p>
        </p:txBody>
      </p:sp>
      <p:pic>
        <p:nvPicPr>
          <p:cNvPr id="7" name="図 6">
            <a:extLst>
              <a:ext uri="{FF2B5EF4-FFF2-40B4-BE49-F238E27FC236}">
                <a16:creationId xmlns:a16="http://schemas.microsoft.com/office/drawing/2014/main" id="{00EA9C49-FD67-14C5-4786-538936572BC8}"/>
              </a:ext>
            </a:extLst>
          </p:cNvPr>
          <p:cNvPicPr>
            <a:picLocks noChangeAspect="1"/>
          </p:cNvPicPr>
          <p:nvPr/>
        </p:nvPicPr>
        <p:blipFill rotWithShape="1">
          <a:blip r:embed="rId3"/>
          <a:srcRect l="25430" t="60876" r="27944" b="23112"/>
          <a:stretch/>
        </p:blipFill>
        <p:spPr>
          <a:xfrm>
            <a:off x="262560" y="1179582"/>
            <a:ext cx="5833440" cy="1126265"/>
          </a:xfrm>
          <a:prstGeom prst="rect">
            <a:avLst/>
          </a:prstGeom>
        </p:spPr>
      </p:pic>
      <p:pic>
        <p:nvPicPr>
          <p:cNvPr id="9" name="図 8">
            <a:extLst>
              <a:ext uri="{FF2B5EF4-FFF2-40B4-BE49-F238E27FC236}">
                <a16:creationId xmlns:a16="http://schemas.microsoft.com/office/drawing/2014/main" id="{917A7004-060E-50FA-76BC-712E7B3FFFCD}"/>
              </a:ext>
            </a:extLst>
          </p:cNvPr>
          <p:cNvPicPr>
            <a:picLocks noChangeAspect="1"/>
          </p:cNvPicPr>
          <p:nvPr/>
        </p:nvPicPr>
        <p:blipFill rotWithShape="1">
          <a:blip r:embed="rId4"/>
          <a:srcRect l="25194" t="31032" r="28282" b="6646"/>
          <a:stretch/>
        </p:blipFill>
        <p:spPr>
          <a:xfrm>
            <a:off x="262560" y="2406673"/>
            <a:ext cx="5697364" cy="4290961"/>
          </a:xfrm>
          <a:prstGeom prst="rect">
            <a:avLst/>
          </a:prstGeom>
        </p:spPr>
      </p:pic>
      <p:sp>
        <p:nvSpPr>
          <p:cNvPr id="10" name="正方形/長方形 9">
            <a:extLst>
              <a:ext uri="{FF2B5EF4-FFF2-40B4-BE49-F238E27FC236}">
                <a16:creationId xmlns:a16="http://schemas.microsoft.com/office/drawing/2014/main" id="{F9027202-15F4-8BEB-A632-685A0BF302C3}"/>
              </a:ext>
            </a:extLst>
          </p:cNvPr>
          <p:cNvSpPr/>
          <p:nvPr/>
        </p:nvSpPr>
        <p:spPr>
          <a:xfrm>
            <a:off x="4207669" y="2098623"/>
            <a:ext cx="1888331" cy="207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F167707-2891-BD7C-08F0-754C9D624B75}"/>
              </a:ext>
            </a:extLst>
          </p:cNvPr>
          <p:cNvSpPr/>
          <p:nvPr/>
        </p:nvSpPr>
        <p:spPr>
          <a:xfrm>
            <a:off x="4644882" y="6407047"/>
            <a:ext cx="1888331" cy="207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3355BAC7-7F18-BB50-0B9A-7817EA9C4B8D}"/>
              </a:ext>
            </a:extLst>
          </p:cNvPr>
          <p:cNvCxnSpPr>
            <a:cxnSpLocks/>
          </p:cNvCxnSpPr>
          <p:nvPr/>
        </p:nvCxnSpPr>
        <p:spPr>
          <a:xfrm>
            <a:off x="349762" y="6602645"/>
            <a:ext cx="41999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F0E60FB-BC72-5EA4-8B8A-D256A7728287}"/>
              </a:ext>
            </a:extLst>
          </p:cNvPr>
          <p:cNvCxnSpPr>
            <a:cxnSpLocks/>
          </p:cNvCxnSpPr>
          <p:nvPr/>
        </p:nvCxnSpPr>
        <p:spPr>
          <a:xfrm>
            <a:off x="2832410" y="6205195"/>
            <a:ext cx="30403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5D46C92B-11E7-E036-14EB-8D2D1AA03D1E}"/>
              </a:ext>
            </a:extLst>
          </p:cNvPr>
          <p:cNvPicPr>
            <a:picLocks noChangeAspect="1"/>
          </p:cNvPicPr>
          <p:nvPr/>
        </p:nvPicPr>
        <p:blipFill rotWithShape="1">
          <a:blip r:embed="rId5"/>
          <a:srcRect l="24712" t="28695" r="27687" b="18235"/>
          <a:stretch/>
        </p:blipFill>
        <p:spPr>
          <a:xfrm>
            <a:off x="6143411" y="916737"/>
            <a:ext cx="5533074" cy="3468268"/>
          </a:xfrm>
          <a:prstGeom prst="rect">
            <a:avLst/>
          </a:prstGeom>
        </p:spPr>
      </p:pic>
      <p:cxnSp>
        <p:nvCxnSpPr>
          <p:cNvPr id="28" name="直線コネクタ 27">
            <a:extLst>
              <a:ext uri="{FF2B5EF4-FFF2-40B4-BE49-F238E27FC236}">
                <a16:creationId xmlns:a16="http://schemas.microsoft.com/office/drawing/2014/main" id="{50E4A7AA-D3AA-277D-3F10-E208C12EC216}"/>
              </a:ext>
            </a:extLst>
          </p:cNvPr>
          <p:cNvCxnSpPr>
            <a:cxnSpLocks/>
          </p:cNvCxnSpPr>
          <p:nvPr/>
        </p:nvCxnSpPr>
        <p:spPr>
          <a:xfrm>
            <a:off x="6462548" y="3349625"/>
            <a:ext cx="50836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532FEC4C-24C0-84E3-969F-057D794D95E3}"/>
              </a:ext>
            </a:extLst>
          </p:cNvPr>
          <p:cNvSpPr txBox="1"/>
          <p:nvPr/>
        </p:nvSpPr>
        <p:spPr>
          <a:xfrm>
            <a:off x="259630" y="100263"/>
            <a:ext cx="11872161" cy="400110"/>
          </a:xfrm>
          <a:prstGeom prst="rect">
            <a:avLst/>
          </a:prstGeom>
          <a:noFill/>
        </p:spPr>
        <p:txBody>
          <a:bodyPr wrap="none" rtlCol="0">
            <a:spAutoFit/>
          </a:bodyPr>
          <a:lstStyle/>
          <a:p>
            <a:r>
              <a:rPr lang="ja-JP" altLang="en-US" sz="2000" b="1" dirty="0">
                <a:solidFill>
                  <a:srgbClr val="FF0000"/>
                </a:solidFill>
              </a:rPr>
              <a:t>半導体産業人協会日本半導体歴史館は「萩原が </a:t>
            </a:r>
            <a:r>
              <a:rPr lang="en-US" altLang="ja-JP" sz="2000" b="1" dirty="0">
                <a:solidFill>
                  <a:srgbClr val="FF0000"/>
                </a:solidFill>
              </a:rPr>
              <a:t>Pinned Photodiode</a:t>
            </a:r>
            <a:r>
              <a:rPr lang="ja-JP" altLang="en-US" sz="2000" b="1" dirty="0">
                <a:solidFill>
                  <a:srgbClr val="FF0000"/>
                </a:solidFill>
              </a:rPr>
              <a:t>の基本提案者」と断定している。</a:t>
            </a:r>
            <a:endParaRPr kumimoji="1" lang="ja-JP" altLang="en-US" sz="2000" b="1" dirty="0">
              <a:solidFill>
                <a:srgbClr val="FF0000"/>
              </a:solidFill>
            </a:endParaRPr>
          </a:p>
        </p:txBody>
      </p:sp>
      <p:sp>
        <p:nvSpPr>
          <p:cNvPr id="6" name="正方形/長方形 5">
            <a:extLst>
              <a:ext uri="{FF2B5EF4-FFF2-40B4-BE49-F238E27FC236}">
                <a16:creationId xmlns:a16="http://schemas.microsoft.com/office/drawing/2014/main" id="{056AF78D-C245-5601-6866-EA675C6A86DD}"/>
              </a:ext>
            </a:extLst>
          </p:cNvPr>
          <p:cNvSpPr/>
          <p:nvPr/>
        </p:nvSpPr>
        <p:spPr>
          <a:xfrm>
            <a:off x="6232078" y="4477727"/>
            <a:ext cx="900242" cy="647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15AE560F-0B51-7ABB-D9C7-9F8E1657F913}"/>
              </a:ext>
            </a:extLst>
          </p:cNvPr>
          <p:cNvCxnSpPr>
            <a:cxnSpLocks/>
          </p:cNvCxnSpPr>
          <p:nvPr/>
        </p:nvCxnSpPr>
        <p:spPr>
          <a:xfrm flipV="1">
            <a:off x="349762" y="6414824"/>
            <a:ext cx="5522959" cy="21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96381D8-C5C1-E68E-3BE1-926E7CE36920}"/>
              </a:ext>
            </a:extLst>
          </p:cNvPr>
          <p:cNvCxnSpPr/>
          <p:nvPr/>
        </p:nvCxnSpPr>
        <p:spPr>
          <a:xfrm>
            <a:off x="126484" y="5217907"/>
            <a:ext cx="583344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C30646C-4097-BDA0-76FC-80E279E3643F}"/>
              </a:ext>
            </a:extLst>
          </p:cNvPr>
          <p:cNvCxnSpPr/>
          <p:nvPr/>
        </p:nvCxnSpPr>
        <p:spPr>
          <a:xfrm>
            <a:off x="148469" y="6697634"/>
            <a:ext cx="583344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EFE0176-1553-DCD2-5F26-560262B81278}"/>
              </a:ext>
            </a:extLst>
          </p:cNvPr>
          <p:cNvCxnSpPr>
            <a:cxnSpLocks/>
          </p:cNvCxnSpPr>
          <p:nvPr/>
        </p:nvCxnSpPr>
        <p:spPr>
          <a:xfrm flipH="1" flipV="1">
            <a:off x="120815" y="5173805"/>
            <a:ext cx="5669" cy="152382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16B1EF1-3E01-D404-E7F6-590D8769E8EF}"/>
              </a:ext>
            </a:extLst>
          </p:cNvPr>
          <p:cNvCxnSpPr>
            <a:cxnSpLocks/>
          </p:cNvCxnSpPr>
          <p:nvPr/>
        </p:nvCxnSpPr>
        <p:spPr>
          <a:xfrm flipV="1">
            <a:off x="5971254" y="5199353"/>
            <a:ext cx="0" cy="155838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AC01901A-8A3B-1FE3-4FF1-E0518FD6C6F0}"/>
              </a:ext>
            </a:extLst>
          </p:cNvPr>
          <p:cNvPicPr>
            <a:picLocks noChangeAspect="1"/>
          </p:cNvPicPr>
          <p:nvPr/>
        </p:nvPicPr>
        <p:blipFill rotWithShape="1">
          <a:blip r:embed="rId6"/>
          <a:srcRect l="52425" t="32531" r="28444" b="17846"/>
          <a:stretch/>
        </p:blipFill>
        <p:spPr>
          <a:xfrm>
            <a:off x="10164854" y="4709409"/>
            <a:ext cx="1463353" cy="2134061"/>
          </a:xfrm>
          <a:prstGeom prst="rect">
            <a:avLst/>
          </a:prstGeom>
        </p:spPr>
      </p:pic>
      <p:sp>
        <p:nvSpPr>
          <p:cNvPr id="29" name="テキスト ボックス 28">
            <a:extLst>
              <a:ext uri="{FF2B5EF4-FFF2-40B4-BE49-F238E27FC236}">
                <a16:creationId xmlns:a16="http://schemas.microsoft.com/office/drawing/2014/main" id="{C8D574D3-128D-140F-9DD9-17DBABFD5501}"/>
              </a:ext>
            </a:extLst>
          </p:cNvPr>
          <p:cNvSpPr txBox="1"/>
          <p:nvPr/>
        </p:nvSpPr>
        <p:spPr>
          <a:xfrm>
            <a:off x="6251530" y="4442577"/>
            <a:ext cx="3379451" cy="246221"/>
          </a:xfrm>
          <a:prstGeom prst="rect">
            <a:avLst/>
          </a:prstGeom>
          <a:noFill/>
        </p:spPr>
        <p:txBody>
          <a:bodyPr wrap="none" rtlCol="0">
            <a:spAutoFit/>
          </a:bodyPr>
          <a:lstStyle/>
          <a:p>
            <a:r>
              <a:rPr kumimoji="1" lang="en-US" altLang="ja-JP" sz="1000" b="1" dirty="0">
                <a:solidFill>
                  <a:srgbClr val="FF0000"/>
                </a:solidFill>
              </a:rPr>
              <a:t>Excellent Blue Light Sensitivity</a:t>
            </a:r>
            <a:r>
              <a:rPr lang="ja-JP" altLang="en-US" sz="1000" b="1" dirty="0">
                <a:solidFill>
                  <a:srgbClr val="FF0000"/>
                </a:solidFill>
              </a:rPr>
              <a:t> </a:t>
            </a:r>
            <a:r>
              <a:rPr kumimoji="1" lang="en-US" altLang="ja-JP" sz="1000" b="1" dirty="0">
                <a:solidFill>
                  <a:srgbClr val="FF0000"/>
                </a:solidFill>
              </a:rPr>
              <a:t>and No Image Lag</a:t>
            </a:r>
            <a:endParaRPr kumimoji="1" lang="ja-JP" altLang="en-US" sz="1200" b="1" dirty="0">
              <a:solidFill>
                <a:srgbClr val="FF0000"/>
              </a:solidFill>
            </a:endParaRPr>
          </a:p>
        </p:txBody>
      </p:sp>
      <p:sp>
        <p:nvSpPr>
          <p:cNvPr id="30" name="テキスト ボックス 29">
            <a:extLst>
              <a:ext uri="{FF2B5EF4-FFF2-40B4-BE49-F238E27FC236}">
                <a16:creationId xmlns:a16="http://schemas.microsoft.com/office/drawing/2014/main" id="{63257E72-39EB-FB81-5BF1-22BAAA0C604A}"/>
              </a:ext>
            </a:extLst>
          </p:cNvPr>
          <p:cNvSpPr txBox="1"/>
          <p:nvPr/>
        </p:nvSpPr>
        <p:spPr>
          <a:xfrm>
            <a:off x="9407727" y="4442576"/>
            <a:ext cx="2220480" cy="246221"/>
          </a:xfrm>
          <a:prstGeom prst="rect">
            <a:avLst/>
          </a:prstGeom>
          <a:noFill/>
        </p:spPr>
        <p:txBody>
          <a:bodyPr wrap="none" rtlCol="0">
            <a:spAutoFit/>
          </a:bodyPr>
          <a:lstStyle/>
          <a:p>
            <a:r>
              <a:rPr kumimoji="1" lang="en-US" altLang="ja-JP" sz="1000" b="1" dirty="0">
                <a:solidFill>
                  <a:srgbClr val="FF0000"/>
                </a:solidFill>
              </a:rPr>
              <a:t>with Adjacent P+ Channel Stops</a:t>
            </a:r>
            <a:endParaRPr kumimoji="1" lang="ja-JP" altLang="en-US" sz="1200" b="1" dirty="0">
              <a:solidFill>
                <a:srgbClr val="FF0000"/>
              </a:solidFill>
            </a:endParaRPr>
          </a:p>
        </p:txBody>
      </p:sp>
      <p:pic>
        <p:nvPicPr>
          <p:cNvPr id="36" name="図 35">
            <a:extLst>
              <a:ext uri="{FF2B5EF4-FFF2-40B4-BE49-F238E27FC236}">
                <a16:creationId xmlns:a16="http://schemas.microsoft.com/office/drawing/2014/main" id="{29CDD98B-2C02-4031-0BF7-F5CC6847BDA8}"/>
              </a:ext>
            </a:extLst>
          </p:cNvPr>
          <p:cNvPicPr>
            <a:picLocks noChangeAspect="1"/>
          </p:cNvPicPr>
          <p:nvPr/>
        </p:nvPicPr>
        <p:blipFill rotWithShape="1">
          <a:blip r:embed="rId6"/>
          <a:srcRect l="25459" t="30948" r="50738" b="47287"/>
          <a:stretch/>
        </p:blipFill>
        <p:spPr>
          <a:xfrm>
            <a:off x="6251530" y="4852138"/>
            <a:ext cx="3799115" cy="1953039"/>
          </a:xfrm>
          <a:prstGeom prst="rect">
            <a:avLst/>
          </a:prstGeom>
        </p:spPr>
      </p:pic>
      <p:sp>
        <p:nvSpPr>
          <p:cNvPr id="38" name="テキスト ボックス 37">
            <a:extLst>
              <a:ext uri="{FF2B5EF4-FFF2-40B4-BE49-F238E27FC236}">
                <a16:creationId xmlns:a16="http://schemas.microsoft.com/office/drawing/2014/main" id="{D94BDDB9-13DC-1689-FE20-D8339BB23FDB}"/>
              </a:ext>
            </a:extLst>
          </p:cNvPr>
          <p:cNvSpPr txBox="1"/>
          <p:nvPr/>
        </p:nvSpPr>
        <p:spPr>
          <a:xfrm>
            <a:off x="6934247" y="4642760"/>
            <a:ext cx="2433680" cy="246221"/>
          </a:xfrm>
          <a:prstGeom prst="rect">
            <a:avLst/>
          </a:prstGeom>
          <a:noFill/>
        </p:spPr>
        <p:txBody>
          <a:bodyPr wrap="none" rtlCol="0">
            <a:spAutoFit/>
          </a:bodyPr>
          <a:lstStyle/>
          <a:p>
            <a:r>
              <a:rPr kumimoji="1" lang="en-US" altLang="ja-JP" sz="1000" b="1" dirty="0">
                <a:solidFill>
                  <a:schemeClr val="accent1">
                    <a:lumMod val="75000"/>
                  </a:schemeClr>
                </a:solidFill>
              </a:rPr>
              <a:t>Sony SSDM1978 Paper by Hagiwara</a:t>
            </a:r>
            <a:endParaRPr kumimoji="1" lang="ja-JP" altLang="en-US" sz="1200" b="1" dirty="0">
              <a:solidFill>
                <a:schemeClr val="accent1">
                  <a:lumMod val="75000"/>
                </a:schemeClr>
              </a:solidFill>
            </a:endParaRPr>
          </a:p>
        </p:txBody>
      </p:sp>
      <p:sp>
        <p:nvSpPr>
          <p:cNvPr id="25" name="テキスト ボックス 24">
            <a:extLst>
              <a:ext uri="{FF2B5EF4-FFF2-40B4-BE49-F238E27FC236}">
                <a16:creationId xmlns:a16="http://schemas.microsoft.com/office/drawing/2014/main" id="{321A6431-A738-F7A8-FDBC-CCB840BDF978}"/>
              </a:ext>
            </a:extLst>
          </p:cNvPr>
          <p:cNvSpPr txBox="1"/>
          <p:nvPr/>
        </p:nvSpPr>
        <p:spPr>
          <a:xfrm>
            <a:off x="11393460" y="6451492"/>
            <a:ext cx="798540" cy="461665"/>
          </a:xfrm>
          <a:prstGeom prst="rect">
            <a:avLst/>
          </a:prstGeom>
          <a:noFill/>
        </p:spPr>
        <p:txBody>
          <a:bodyPr wrap="square">
            <a:spAutoFit/>
          </a:bodyPr>
          <a:lstStyle/>
          <a:p>
            <a:r>
              <a:rPr lang="en-US" altLang="ja-JP" sz="2400" b="1" dirty="0"/>
              <a:t>2.14</a:t>
            </a:r>
            <a:endParaRPr lang="ja-JP" altLang="en-US" sz="2400" b="1" dirty="0"/>
          </a:p>
        </p:txBody>
      </p:sp>
      <p:sp>
        <p:nvSpPr>
          <p:cNvPr id="31" name="正方形/長方形 30">
            <a:extLst>
              <a:ext uri="{FF2B5EF4-FFF2-40B4-BE49-F238E27FC236}">
                <a16:creationId xmlns:a16="http://schemas.microsoft.com/office/drawing/2014/main" id="{C8242597-2D00-4C97-62B6-85F9A136578D}"/>
              </a:ext>
            </a:extLst>
          </p:cNvPr>
          <p:cNvSpPr/>
          <p:nvPr/>
        </p:nvSpPr>
        <p:spPr>
          <a:xfrm>
            <a:off x="11546201" y="6411686"/>
            <a:ext cx="645799"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989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9C9703-A809-30E8-9A4A-061A086A9DC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2E967932-571E-B677-3345-465221EA1ABD}"/>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062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6F610F-33B8-6938-494F-DB8F57574D5F}"/>
              </a:ext>
            </a:extLst>
          </p:cNvPr>
          <p:cNvPicPr>
            <a:picLocks noChangeAspect="1"/>
          </p:cNvPicPr>
          <p:nvPr/>
        </p:nvPicPr>
        <p:blipFill rotWithShape="1">
          <a:blip r:embed="rId2"/>
          <a:srcRect r="6750" b="89630"/>
          <a:stretch/>
        </p:blipFill>
        <p:spPr>
          <a:xfrm>
            <a:off x="0" y="0"/>
            <a:ext cx="11369040" cy="711200"/>
          </a:xfrm>
          <a:prstGeom prst="rect">
            <a:avLst/>
          </a:prstGeom>
        </p:spPr>
      </p:pic>
      <p:cxnSp>
        <p:nvCxnSpPr>
          <p:cNvPr id="13" name="直線コネクタ 12">
            <a:extLst>
              <a:ext uri="{FF2B5EF4-FFF2-40B4-BE49-F238E27FC236}">
                <a16:creationId xmlns:a16="http://schemas.microsoft.com/office/drawing/2014/main" id="{E3FF51C5-1DBE-D299-B094-ACA4C0960B6C}"/>
              </a:ext>
            </a:extLst>
          </p:cNvPr>
          <p:cNvCxnSpPr>
            <a:cxnSpLocks/>
          </p:cNvCxnSpPr>
          <p:nvPr/>
        </p:nvCxnSpPr>
        <p:spPr>
          <a:xfrm>
            <a:off x="690880" y="1108385"/>
            <a:ext cx="5476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08421BA-6979-8E14-C263-35FD71DF84F8}"/>
              </a:ext>
            </a:extLst>
          </p:cNvPr>
          <p:cNvSpPr txBox="1"/>
          <p:nvPr/>
        </p:nvSpPr>
        <p:spPr>
          <a:xfrm>
            <a:off x="286428" y="711200"/>
            <a:ext cx="8614776" cy="369332"/>
          </a:xfrm>
          <a:prstGeom prst="rect">
            <a:avLst/>
          </a:prstGeom>
          <a:noFill/>
        </p:spPr>
        <p:txBody>
          <a:bodyPr wrap="square">
            <a:spAutoFit/>
          </a:bodyPr>
          <a:lstStyle/>
          <a:p>
            <a:r>
              <a:rPr lang="en-US" altLang="ja-JP" b="1" dirty="0">
                <a:solidFill>
                  <a:schemeClr val="accent1"/>
                </a:solidFill>
              </a:rPr>
              <a:t>(9) double</a:t>
            </a:r>
            <a:r>
              <a:rPr lang="ja-JP" altLang="en-US" b="1" dirty="0">
                <a:solidFill>
                  <a:schemeClr val="accent1"/>
                </a:solidFill>
              </a:rPr>
              <a:t>接合型の新型太陽電池の構造とその動作原理</a:t>
            </a:r>
          </a:p>
        </p:txBody>
      </p:sp>
      <p:pic>
        <p:nvPicPr>
          <p:cNvPr id="7" name="図 6">
            <a:extLst>
              <a:ext uri="{FF2B5EF4-FFF2-40B4-BE49-F238E27FC236}">
                <a16:creationId xmlns:a16="http://schemas.microsoft.com/office/drawing/2014/main" id="{BD78DD6F-52F0-9E2C-F8F0-F5CF326C1627}"/>
              </a:ext>
            </a:extLst>
          </p:cNvPr>
          <p:cNvPicPr>
            <a:picLocks noChangeAspect="1"/>
          </p:cNvPicPr>
          <p:nvPr/>
        </p:nvPicPr>
        <p:blipFill rotWithShape="1">
          <a:blip r:embed="rId2"/>
          <a:srcRect l="1849" t="33186" r="33500" b="1333"/>
          <a:stretch/>
        </p:blipFill>
        <p:spPr>
          <a:xfrm>
            <a:off x="3750370" y="2014299"/>
            <a:ext cx="8403973" cy="4787982"/>
          </a:xfrm>
          <a:prstGeom prst="rect">
            <a:avLst/>
          </a:prstGeom>
        </p:spPr>
      </p:pic>
      <p:sp>
        <p:nvSpPr>
          <p:cNvPr id="8" name="テキスト ボックス 7">
            <a:extLst>
              <a:ext uri="{FF2B5EF4-FFF2-40B4-BE49-F238E27FC236}">
                <a16:creationId xmlns:a16="http://schemas.microsoft.com/office/drawing/2014/main" id="{AF56A68F-4FEE-1716-CB14-7C7B5F241B88}"/>
              </a:ext>
            </a:extLst>
          </p:cNvPr>
          <p:cNvSpPr txBox="1"/>
          <p:nvPr/>
        </p:nvSpPr>
        <p:spPr>
          <a:xfrm>
            <a:off x="553720" y="1280160"/>
            <a:ext cx="11323320" cy="1169551"/>
          </a:xfrm>
          <a:prstGeom prst="rect">
            <a:avLst/>
          </a:prstGeom>
          <a:noFill/>
        </p:spPr>
        <p:txBody>
          <a:bodyPr wrap="square">
            <a:spAutoFit/>
          </a:bodyPr>
          <a:lstStyle/>
          <a:p>
            <a:r>
              <a:rPr lang="ja-JP" altLang="en-US" sz="1400" b="1" dirty="0">
                <a:solidFill>
                  <a:srgbClr val="000000"/>
                </a:solidFill>
                <a:latin typeface="Meiryo" panose="020B0604030504040204" pitchFamily="50" charset="-128"/>
                <a:ea typeface="Meiryo" panose="020B0604030504040204" pitchFamily="50" charset="-128"/>
              </a:rPr>
              <a:t>詳細は青山社出版の人工知能パートナーシステム</a:t>
            </a:r>
            <a:r>
              <a:rPr lang="en-US" altLang="ja-JP" sz="1400" b="1" dirty="0">
                <a:solidFill>
                  <a:srgbClr val="000000"/>
                </a:solidFill>
                <a:latin typeface="Meiryo" panose="020B0604030504040204" pitchFamily="50" charset="-128"/>
                <a:ea typeface="Meiryo" panose="020B0604030504040204" pitchFamily="50" charset="-128"/>
              </a:rPr>
              <a:t>(AIPS)</a:t>
            </a:r>
            <a:r>
              <a:rPr lang="ja-JP" altLang="en-US" sz="1400" b="1" dirty="0">
                <a:solidFill>
                  <a:srgbClr val="000000"/>
                </a:solidFill>
                <a:latin typeface="Meiryo" panose="020B0604030504040204" pitchFamily="50" charset="-128"/>
                <a:ea typeface="Meiryo" panose="020B0604030504040204" pitchFamily="50" charset="-128"/>
              </a:rPr>
              <a:t>を支える「デジタル回路の世界」に記載。</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https://www.seizansha.co.jp/ISBN/ISBN978-4-88359-339-2.html</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4"/>
              </a:rPr>
              <a:t>https://www.seizansha.co.jp/</a:t>
            </a:r>
            <a:endParaRPr lang="ja-JP" altLang="en-US" sz="1400" dirty="0"/>
          </a:p>
        </p:txBody>
      </p:sp>
      <p:pic>
        <p:nvPicPr>
          <p:cNvPr id="4" name="図 3">
            <a:extLst>
              <a:ext uri="{FF2B5EF4-FFF2-40B4-BE49-F238E27FC236}">
                <a16:creationId xmlns:a16="http://schemas.microsoft.com/office/drawing/2014/main" id="{CE89A713-EE95-0E3E-1306-465146E0AE8D}"/>
              </a:ext>
            </a:extLst>
          </p:cNvPr>
          <p:cNvPicPr>
            <a:picLocks noChangeAspect="1"/>
          </p:cNvPicPr>
          <p:nvPr/>
        </p:nvPicPr>
        <p:blipFill rotWithShape="1">
          <a:blip r:embed="rId5"/>
          <a:srcRect l="44616" t="34275" r="41387" b="50948"/>
          <a:stretch/>
        </p:blipFill>
        <p:spPr>
          <a:xfrm>
            <a:off x="8808789" y="664169"/>
            <a:ext cx="2895423" cy="1438945"/>
          </a:xfrm>
          <a:prstGeom prst="rect">
            <a:avLst/>
          </a:prstGeom>
        </p:spPr>
      </p:pic>
      <p:pic>
        <p:nvPicPr>
          <p:cNvPr id="11" name="図 10">
            <a:extLst>
              <a:ext uri="{FF2B5EF4-FFF2-40B4-BE49-F238E27FC236}">
                <a16:creationId xmlns:a16="http://schemas.microsoft.com/office/drawing/2014/main" id="{4FC1952C-AE3B-CAA2-C36F-0604BE9219F2}"/>
              </a:ext>
            </a:extLst>
          </p:cNvPr>
          <p:cNvPicPr>
            <a:picLocks noChangeAspect="1"/>
          </p:cNvPicPr>
          <p:nvPr/>
        </p:nvPicPr>
        <p:blipFill rotWithShape="1">
          <a:blip r:embed="rId6"/>
          <a:srcRect l="67500" t="24052"/>
          <a:stretch/>
        </p:blipFill>
        <p:spPr>
          <a:xfrm>
            <a:off x="360680" y="2600015"/>
            <a:ext cx="3389690" cy="4201943"/>
          </a:xfrm>
          <a:prstGeom prst="rect">
            <a:avLst/>
          </a:prstGeom>
        </p:spPr>
      </p:pic>
    </p:spTree>
    <p:extLst>
      <p:ext uri="{BB962C8B-B14F-4D97-AF65-F5344CB8AC3E}">
        <p14:creationId xmlns:p14="http://schemas.microsoft.com/office/powerpoint/2010/main" val="2105637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D1A62BE-D21C-C469-EAE9-E6FBC8D15BB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0E1B23D2-D1D5-DD51-07BC-116715BDFCE2}"/>
              </a:ext>
            </a:extLst>
          </p:cNvPr>
          <p:cNvSpPr/>
          <p:nvPr/>
        </p:nvSpPr>
        <p:spPr>
          <a:xfrm>
            <a:off x="11506200" y="6455228"/>
            <a:ext cx="685800" cy="401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2422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12165ED-FED1-FEF8-C027-AC859DFBFB07}"/>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237F894A-A258-7A37-5853-A78959E1C0E8}"/>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8966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06F45D6-EB78-B5B2-2BF5-64CAD2A165F2}"/>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C29954D2-C0A6-79C4-FF8B-74D9570E42B2}"/>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8424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9F8AB0C-ADE7-6879-9867-858374B8AF57}"/>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A17C575C-5B35-F0F9-983A-90DFB2560EA6}"/>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0632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8557F0-5152-0135-6AB6-CBF5296AD9B3}"/>
              </a:ext>
            </a:extLst>
          </p:cNvPr>
          <p:cNvPicPr>
            <a:picLocks noChangeAspect="1"/>
          </p:cNvPicPr>
          <p:nvPr/>
        </p:nvPicPr>
        <p:blipFill rotWithShape="1">
          <a:blip r:embed="rId2"/>
          <a:srcRect l="12404" t="29226" r="31408" b="40508"/>
          <a:stretch/>
        </p:blipFill>
        <p:spPr>
          <a:xfrm>
            <a:off x="282635" y="1335096"/>
            <a:ext cx="11388544" cy="3448958"/>
          </a:xfrm>
          <a:prstGeom prst="rect">
            <a:avLst/>
          </a:prstGeom>
        </p:spPr>
      </p:pic>
      <p:sp>
        <p:nvSpPr>
          <p:cNvPr id="8" name="テキスト ボックス 7">
            <a:extLst>
              <a:ext uri="{FF2B5EF4-FFF2-40B4-BE49-F238E27FC236}">
                <a16:creationId xmlns:a16="http://schemas.microsoft.com/office/drawing/2014/main" id="{395B0590-EC6F-9496-FCFE-DEA57F2D6E90}"/>
              </a:ext>
            </a:extLst>
          </p:cNvPr>
          <p:cNvSpPr txBox="1"/>
          <p:nvPr/>
        </p:nvSpPr>
        <p:spPr>
          <a:xfrm>
            <a:off x="135432" y="33609"/>
            <a:ext cx="12056567" cy="400110"/>
          </a:xfrm>
          <a:prstGeom prst="rect">
            <a:avLst/>
          </a:prstGeom>
          <a:noFill/>
        </p:spPr>
        <p:txBody>
          <a:bodyPr wrap="square">
            <a:spAutoFit/>
          </a:bodyPr>
          <a:lstStyle/>
          <a:p>
            <a:r>
              <a:rPr lang="ja-JP" altLang="en-US" sz="2000" b="1" dirty="0">
                <a:solidFill>
                  <a:schemeClr val="accent1">
                    <a:lumMod val="75000"/>
                  </a:schemeClr>
                </a:solidFill>
              </a:rPr>
              <a:t>P+PN-PP+接合型太陽電池の提案                                                                                   萩原良昭</a:t>
            </a:r>
            <a:r>
              <a:rPr lang="en-US" altLang="ja-JP" sz="2000" b="1" dirty="0">
                <a:solidFill>
                  <a:schemeClr val="accent1">
                    <a:lumMod val="75000"/>
                  </a:schemeClr>
                </a:solidFill>
              </a:rPr>
              <a:t>(AIPS)</a:t>
            </a:r>
            <a:r>
              <a:rPr lang="ja-JP" altLang="en-US" sz="2000" b="1" dirty="0">
                <a:solidFill>
                  <a:schemeClr val="accent1">
                    <a:lumMod val="75000"/>
                  </a:schemeClr>
                </a:solidFill>
              </a:rPr>
              <a:t>　　</a:t>
            </a:r>
          </a:p>
        </p:txBody>
      </p:sp>
      <p:pic>
        <p:nvPicPr>
          <p:cNvPr id="36" name="図 35">
            <a:extLst>
              <a:ext uri="{FF2B5EF4-FFF2-40B4-BE49-F238E27FC236}">
                <a16:creationId xmlns:a16="http://schemas.microsoft.com/office/drawing/2014/main" id="{890C20BA-DF17-4EDC-F8A6-C4A62745D4B3}"/>
              </a:ext>
            </a:extLst>
          </p:cNvPr>
          <p:cNvPicPr>
            <a:picLocks noChangeAspect="1"/>
          </p:cNvPicPr>
          <p:nvPr/>
        </p:nvPicPr>
        <p:blipFill rotWithShape="1">
          <a:blip r:embed="rId3"/>
          <a:srcRect l="9808" t="4032" r="18061" b="7672"/>
          <a:stretch/>
        </p:blipFill>
        <p:spPr>
          <a:xfrm>
            <a:off x="285212" y="2471765"/>
            <a:ext cx="4361593" cy="3001718"/>
          </a:xfrm>
          <a:prstGeom prst="rect">
            <a:avLst/>
          </a:prstGeom>
        </p:spPr>
      </p:pic>
      <p:pic>
        <p:nvPicPr>
          <p:cNvPr id="10" name="図 9">
            <a:extLst>
              <a:ext uri="{FF2B5EF4-FFF2-40B4-BE49-F238E27FC236}">
                <a16:creationId xmlns:a16="http://schemas.microsoft.com/office/drawing/2014/main" id="{3EB05FC5-5DBF-AF40-80DA-58EE1DE54E15}"/>
              </a:ext>
            </a:extLst>
          </p:cNvPr>
          <p:cNvPicPr>
            <a:picLocks noChangeAspect="1"/>
          </p:cNvPicPr>
          <p:nvPr/>
        </p:nvPicPr>
        <p:blipFill rotWithShape="1">
          <a:blip r:embed="rId4"/>
          <a:srcRect t="-1" r="3163" b="-37"/>
          <a:stretch/>
        </p:blipFill>
        <p:spPr>
          <a:xfrm>
            <a:off x="7767295" y="2770505"/>
            <a:ext cx="4139493" cy="2404237"/>
          </a:xfrm>
          <a:prstGeom prst="rect">
            <a:avLst/>
          </a:prstGeom>
        </p:spPr>
      </p:pic>
      <p:pic>
        <p:nvPicPr>
          <p:cNvPr id="9" name="図 8">
            <a:extLst>
              <a:ext uri="{FF2B5EF4-FFF2-40B4-BE49-F238E27FC236}">
                <a16:creationId xmlns:a16="http://schemas.microsoft.com/office/drawing/2014/main" id="{54DA6AC3-83E9-838E-87C1-349BE5C291E6}"/>
              </a:ext>
            </a:extLst>
          </p:cNvPr>
          <p:cNvPicPr>
            <a:picLocks noChangeAspect="1"/>
          </p:cNvPicPr>
          <p:nvPr/>
        </p:nvPicPr>
        <p:blipFill rotWithShape="1">
          <a:blip r:embed="rId2"/>
          <a:srcRect l="36007" t="24794" r="31202" b="70775"/>
          <a:stretch/>
        </p:blipFill>
        <p:spPr>
          <a:xfrm>
            <a:off x="354134" y="457344"/>
            <a:ext cx="11552654" cy="877752"/>
          </a:xfrm>
          <a:prstGeom prst="rect">
            <a:avLst/>
          </a:prstGeom>
        </p:spPr>
      </p:pic>
      <p:sp>
        <p:nvSpPr>
          <p:cNvPr id="11" name="テキスト ボックス 10">
            <a:extLst>
              <a:ext uri="{FF2B5EF4-FFF2-40B4-BE49-F238E27FC236}">
                <a16:creationId xmlns:a16="http://schemas.microsoft.com/office/drawing/2014/main" id="{094B5A68-B31D-5D14-C538-FDC9A7BFBB52}"/>
              </a:ext>
            </a:extLst>
          </p:cNvPr>
          <p:cNvSpPr txBox="1"/>
          <p:nvPr/>
        </p:nvSpPr>
        <p:spPr>
          <a:xfrm>
            <a:off x="0" y="5685431"/>
            <a:ext cx="2877711" cy="954107"/>
          </a:xfrm>
          <a:prstGeom prst="rect">
            <a:avLst/>
          </a:prstGeom>
          <a:noFill/>
        </p:spPr>
        <p:txBody>
          <a:bodyPr wrap="none" rtlCol="0">
            <a:spAutoFit/>
          </a:bodyPr>
          <a:lstStyle/>
          <a:p>
            <a:r>
              <a:rPr lang="ja-JP" altLang="en-US" sz="1400" b="1" dirty="0">
                <a:solidFill>
                  <a:schemeClr val="accent1">
                    <a:lumMod val="75000"/>
                  </a:schemeClr>
                </a:solidFill>
              </a:rPr>
              <a:t>（１）超短波長光感度特性を持ち</a:t>
            </a:r>
            <a:endParaRPr lang="en-US" altLang="ja-JP" sz="1400" b="1" dirty="0">
              <a:solidFill>
                <a:schemeClr val="accent1">
                  <a:lumMod val="75000"/>
                </a:schemeClr>
              </a:solidFill>
            </a:endParaRPr>
          </a:p>
          <a:p>
            <a:r>
              <a:rPr lang="ja-JP" altLang="en-US" sz="1400" b="1" dirty="0">
                <a:solidFill>
                  <a:schemeClr val="accent1">
                    <a:lumMod val="75000"/>
                  </a:schemeClr>
                </a:solidFill>
              </a:rPr>
              <a:t>（２）</a:t>
            </a:r>
            <a:r>
              <a:rPr lang="en-US" altLang="ja-JP" sz="1400" b="1" dirty="0">
                <a:solidFill>
                  <a:schemeClr val="accent1">
                    <a:lumMod val="75000"/>
                  </a:schemeClr>
                </a:solidFill>
              </a:rPr>
              <a:t>Anti-blooming</a:t>
            </a:r>
            <a:r>
              <a:rPr lang="ja-JP" altLang="en-US" sz="1400" b="1" dirty="0">
                <a:solidFill>
                  <a:schemeClr val="accent1">
                    <a:lumMod val="75000"/>
                  </a:schemeClr>
                </a:solidFill>
              </a:rPr>
              <a:t>機能を持ち</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（３）</a:t>
            </a:r>
            <a:r>
              <a:rPr lang="ja-JP" altLang="en-US" sz="1400" b="1" dirty="0">
                <a:solidFill>
                  <a:schemeClr val="accent1">
                    <a:lumMod val="75000"/>
                  </a:schemeClr>
                </a:solidFill>
              </a:rPr>
              <a:t>電子シャッター機能を持ち</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（４）</a:t>
            </a:r>
            <a:r>
              <a:rPr lang="en-US" altLang="ja-JP" sz="1400" b="1" dirty="0">
                <a:solidFill>
                  <a:schemeClr val="accent1">
                    <a:lumMod val="75000"/>
                  </a:schemeClr>
                </a:solidFill>
              </a:rPr>
              <a:t>Global Shutter</a:t>
            </a:r>
            <a:r>
              <a:rPr lang="ja-JP" altLang="en-US" sz="1400" b="1" dirty="0">
                <a:solidFill>
                  <a:schemeClr val="accent1">
                    <a:lumMod val="75000"/>
                  </a:schemeClr>
                </a:solidFill>
              </a:rPr>
              <a:t>機能をち</a:t>
            </a:r>
            <a:endParaRPr lang="en-US" altLang="ja-JP" sz="1400" b="1" dirty="0">
              <a:solidFill>
                <a:schemeClr val="accent1">
                  <a:lumMod val="75000"/>
                </a:schemeClr>
              </a:solidFill>
            </a:endParaRPr>
          </a:p>
        </p:txBody>
      </p:sp>
      <p:sp>
        <p:nvSpPr>
          <p:cNvPr id="12" name="テキスト ボックス 11">
            <a:extLst>
              <a:ext uri="{FF2B5EF4-FFF2-40B4-BE49-F238E27FC236}">
                <a16:creationId xmlns:a16="http://schemas.microsoft.com/office/drawing/2014/main" id="{755B8635-E521-BF8C-9229-1EC327D10FB7}"/>
              </a:ext>
            </a:extLst>
          </p:cNvPr>
          <p:cNvSpPr txBox="1"/>
          <p:nvPr/>
        </p:nvSpPr>
        <p:spPr>
          <a:xfrm>
            <a:off x="2637176" y="5661806"/>
            <a:ext cx="3458824" cy="954107"/>
          </a:xfrm>
          <a:prstGeom prst="rect">
            <a:avLst/>
          </a:prstGeom>
          <a:noFill/>
        </p:spPr>
        <p:txBody>
          <a:bodyPr wrap="square" rtlCol="0">
            <a:spAutoFit/>
          </a:bodyPr>
          <a:lstStyle/>
          <a:p>
            <a:r>
              <a:rPr kumimoji="1" lang="ja-JP" altLang="en-US" sz="1400" b="1" dirty="0">
                <a:solidFill>
                  <a:schemeClr val="accent1">
                    <a:lumMod val="75000"/>
                  </a:schemeClr>
                </a:solidFill>
              </a:rPr>
              <a:t>（５）かつ残像のない</a:t>
            </a:r>
            <a:r>
              <a:rPr lang="ja-JP" altLang="en-US" sz="1400" b="1" dirty="0">
                <a:solidFill>
                  <a:schemeClr val="accent1">
                    <a:lumMod val="75000"/>
                  </a:schemeClr>
                </a:solidFill>
              </a:rPr>
              <a:t>特性をつ、</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（６）</a:t>
            </a:r>
            <a:r>
              <a:rPr lang="ja-JP" altLang="en-US" sz="1400" b="1" dirty="0">
                <a:solidFill>
                  <a:schemeClr val="accent1">
                    <a:lumMod val="75000"/>
                  </a:schemeClr>
                </a:solidFill>
              </a:rPr>
              <a:t>受光表面がピン留めされた</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　　</a:t>
            </a:r>
            <a:r>
              <a:rPr kumimoji="1" lang="en-US" altLang="ja-JP" sz="1400" b="1" dirty="0">
                <a:solidFill>
                  <a:schemeClr val="accent1">
                    <a:lumMod val="75000"/>
                  </a:schemeClr>
                </a:solidFill>
              </a:rPr>
              <a:t>Pinned Phot</a:t>
            </a:r>
            <a:r>
              <a:rPr lang="en-US" altLang="ja-JP" sz="1400" b="1" dirty="0">
                <a:solidFill>
                  <a:schemeClr val="accent1">
                    <a:lumMod val="75000"/>
                  </a:schemeClr>
                </a:solidFill>
              </a:rPr>
              <a:t>odiode</a:t>
            </a:r>
            <a:r>
              <a:rPr lang="ja-JP" altLang="en-US" sz="1400" b="1" dirty="0">
                <a:solidFill>
                  <a:schemeClr val="accent1">
                    <a:lumMod val="75000"/>
                  </a:schemeClr>
                </a:solidFill>
              </a:rPr>
              <a:t>を</a:t>
            </a:r>
            <a:r>
              <a:rPr lang="en-US" altLang="ja-JP" sz="1400" b="1" dirty="0">
                <a:solidFill>
                  <a:schemeClr val="accent1">
                    <a:lumMod val="75000"/>
                  </a:schemeClr>
                </a:solidFill>
              </a:rPr>
              <a:t>1975</a:t>
            </a:r>
            <a:r>
              <a:rPr lang="ja-JP" altLang="en-US" sz="1400" b="1" dirty="0">
                <a:solidFill>
                  <a:schemeClr val="accent1">
                    <a:lumMod val="75000"/>
                  </a:schemeClr>
                </a:solidFill>
              </a:rPr>
              <a:t>年</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　　にもと</a:t>
            </a:r>
            <a:r>
              <a:rPr kumimoji="1" lang="en-US" altLang="ja-JP" sz="1400" b="1" dirty="0">
                <a:solidFill>
                  <a:schemeClr val="accent1">
                    <a:lumMod val="75000"/>
                  </a:schemeClr>
                </a:solidFill>
              </a:rPr>
              <a:t>Sony</a:t>
            </a:r>
            <a:r>
              <a:rPr kumimoji="1" lang="ja-JP" altLang="en-US" sz="1400" b="1" dirty="0">
                <a:solidFill>
                  <a:schemeClr val="accent1">
                    <a:lumMod val="75000"/>
                  </a:schemeClr>
                </a:solidFill>
              </a:rPr>
              <a:t>の萩原は発明した。</a:t>
            </a:r>
            <a:endParaRPr kumimoji="1" lang="en-US" altLang="ja-JP" sz="1400" b="1" dirty="0">
              <a:solidFill>
                <a:schemeClr val="accent1">
                  <a:lumMod val="75000"/>
                </a:schemeClr>
              </a:solidFill>
            </a:endParaRPr>
          </a:p>
        </p:txBody>
      </p:sp>
      <p:sp>
        <p:nvSpPr>
          <p:cNvPr id="13" name="テキスト ボックス 12">
            <a:extLst>
              <a:ext uri="{FF2B5EF4-FFF2-40B4-BE49-F238E27FC236}">
                <a16:creationId xmlns:a16="http://schemas.microsoft.com/office/drawing/2014/main" id="{7E8A9A2A-542B-46FD-B17E-38D4C33AD8EA}"/>
              </a:ext>
            </a:extLst>
          </p:cNvPr>
          <p:cNvSpPr txBox="1"/>
          <p:nvPr/>
        </p:nvSpPr>
        <p:spPr>
          <a:xfrm>
            <a:off x="5186752" y="5385389"/>
            <a:ext cx="7246473" cy="1092607"/>
          </a:xfrm>
          <a:prstGeom prst="rect">
            <a:avLst/>
          </a:prstGeom>
          <a:noFill/>
        </p:spPr>
        <p:txBody>
          <a:bodyPr wrap="square" rtlCol="0">
            <a:spAutoFit/>
          </a:bodyPr>
          <a:lstStyle/>
          <a:p>
            <a:r>
              <a:rPr lang="ja-JP" altLang="en-US" sz="1100" b="1" dirty="0">
                <a:solidFill>
                  <a:schemeClr val="accent1">
                    <a:lumMod val="75000"/>
                  </a:schemeClr>
                </a:solidFill>
              </a:rPr>
              <a:t>　　　</a:t>
            </a:r>
            <a:r>
              <a:rPr lang="ja-JP" altLang="en-US" b="1" dirty="0">
                <a:solidFill>
                  <a:schemeClr val="accent1">
                    <a:lumMod val="75000"/>
                  </a:schemeClr>
                </a:solidFill>
              </a:rPr>
              <a:t>この受光構造を超光感度の</a:t>
            </a:r>
            <a:r>
              <a:rPr kumimoji="1" lang="ja-JP" altLang="en-US" b="1" dirty="0">
                <a:solidFill>
                  <a:schemeClr val="accent1">
                    <a:lumMod val="75000"/>
                  </a:schemeClr>
                </a:solidFill>
              </a:rPr>
              <a:t>新型太陽電池として開発し将来の</a:t>
            </a:r>
            <a:endParaRPr kumimoji="1" lang="en-US" altLang="ja-JP" b="1" dirty="0">
              <a:solidFill>
                <a:schemeClr val="accent1">
                  <a:lumMod val="75000"/>
                </a:schemeClr>
              </a:solidFill>
            </a:endParaRPr>
          </a:p>
          <a:p>
            <a:r>
              <a:rPr lang="ja-JP" altLang="en-US" b="1" dirty="0">
                <a:solidFill>
                  <a:schemeClr val="accent1">
                    <a:lumMod val="75000"/>
                  </a:schemeClr>
                </a:solidFill>
              </a:rPr>
              <a:t>　　日本の半導体電子デバイス産業</a:t>
            </a:r>
            <a:r>
              <a:rPr kumimoji="1" lang="ja-JP" altLang="en-US" b="1" dirty="0">
                <a:solidFill>
                  <a:schemeClr val="accent1">
                    <a:lumMod val="75000"/>
                  </a:schemeClr>
                </a:solidFill>
              </a:rPr>
              <a:t>の、「日本の産業のコメ」と</a:t>
            </a:r>
            <a:endParaRPr kumimoji="1" lang="en-US" altLang="ja-JP" b="1" dirty="0">
              <a:solidFill>
                <a:schemeClr val="accent1">
                  <a:lumMod val="75000"/>
                </a:schemeClr>
              </a:solidFill>
            </a:endParaRPr>
          </a:p>
          <a:p>
            <a:r>
              <a:rPr lang="ja-JP" altLang="en-US" b="1" dirty="0">
                <a:solidFill>
                  <a:schemeClr val="accent1">
                    <a:lumMod val="75000"/>
                  </a:schemeClr>
                </a:solidFill>
              </a:rPr>
              <a:t>　　</a:t>
            </a:r>
            <a:r>
              <a:rPr kumimoji="1" lang="ja-JP" altLang="en-US" b="1" dirty="0">
                <a:solidFill>
                  <a:schemeClr val="accent1">
                    <a:lumMod val="75000"/>
                  </a:schemeClr>
                </a:solidFill>
              </a:rPr>
              <a:t>して</a:t>
            </a:r>
            <a:r>
              <a:rPr lang="ja-JP" altLang="en-US" b="1" dirty="0">
                <a:solidFill>
                  <a:schemeClr val="accent1">
                    <a:lumMod val="75000"/>
                  </a:schemeClr>
                </a:solidFill>
              </a:rPr>
              <a:t>育て、発展されて日本のエネルギ</a:t>
            </a:r>
            <a:r>
              <a:rPr kumimoji="1" lang="ja-JP" altLang="en-US" b="1" dirty="0">
                <a:solidFill>
                  <a:schemeClr val="accent1">
                    <a:lumMod val="75000"/>
                  </a:schemeClr>
                </a:solidFill>
              </a:rPr>
              <a:t>対策に貢献したいです。　</a:t>
            </a:r>
            <a:endParaRPr kumimoji="1" lang="en-US" altLang="ja-JP" b="1" dirty="0">
              <a:solidFill>
                <a:schemeClr val="accent1">
                  <a:lumMod val="75000"/>
                </a:schemeClr>
              </a:solidFill>
            </a:endParaRPr>
          </a:p>
          <a:p>
            <a:endParaRPr kumimoji="1" lang="ja-JP" altLang="en-US" sz="1100" b="1" dirty="0">
              <a:solidFill>
                <a:srgbClr val="FF0000"/>
              </a:solidFill>
            </a:endParaRPr>
          </a:p>
        </p:txBody>
      </p:sp>
      <p:sp>
        <p:nvSpPr>
          <p:cNvPr id="14" name="テキスト ボックス 13">
            <a:extLst>
              <a:ext uri="{FF2B5EF4-FFF2-40B4-BE49-F238E27FC236}">
                <a16:creationId xmlns:a16="http://schemas.microsoft.com/office/drawing/2014/main" id="{C5161709-CDDE-AC28-219D-6F939BDAAB6E}"/>
              </a:ext>
            </a:extLst>
          </p:cNvPr>
          <p:cNvSpPr txBox="1"/>
          <p:nvPr/>
        </p:nvSpPr>
        <p:spPr>
          <a:xfrm>
            <a:off x="11393460" y="6451492"/>
            <a:ext cx="798540" cy="461665"/>
          </a:xfrm>
          <a:prstGeom prst="rect">
            <a:avLst/>
          </a:prstGeom>
          <a:noFill/>
        </p:spPr>
        <p:txBody>
          <a:bodyPr wrap="square">
            <a:spAutoFit/>
          </a:bodyPr>
          <a:lstStyle/>
          <a:p>
            <a:r>
              <a:rPr lang="en-US" altLang="ja-JP" sz="2400" b="1" dirty="0"/>
              <a:t>2.20</a:t>
            </a:r>
            <a:endParaRPr lang="ja-JP" altLang="en-US" sz="2400" b="1" dirty="0"/>
          </a:p>
        </p:txBody>
      </p:sp>
      <p:sp>
        <p:nvSpPr>
          <p:cNvPr id="15" name="正方形/長方形 14">
            <a:extLst>
              <a:ext uri="{FF2B5EF4-FFF2-40B4-BE49-F238E27FC236}">
                <a16:creationId xmlns:a16="http://schemas.microsoft.com/office/drawing/2014/main" id="{6DD3C4BF-A865-0D33-2FE5-087C118C72DF}"/>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80085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DDD0AC-C29E-CFE4-2556-5C54F982C396}"/>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14756409-526E-A8E7-229B-5E447787E35E}"/>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1782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592211-7567-6B2C-388C-FE2B4605238F}"/>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1663DDC5-42FE-93D9-840F-FC8D2F62651B}"/>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24235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6BFAA0A-331E-12F2-8E01-7466C854DDD8}"/>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2D72DA66-DECF-876E-B2A5-961A1AC746ED}"/>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8521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D2E94E2-1165-E596-CF75-4D1C6A765BE4}"/>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88FF4813-3026-5356-A031-528B7CDE5FCF}"/>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3252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8949F3-18D0-9637-583D-EE7491F41F45}"/>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BF93ADD4-B68C-5225-EBF6-99E1526115D9}"/>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56208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DDD0AC-C29E-CFE4-2556-5C54F982C396}"/>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正方形/長方形 1">
            <a:extLst>
              <a:ext uri="{FF2B5EF4-FFF2-40B4-BE49-F238E27FC236}">
                <a16:creationId xmlns:a16="http://schemas.microsoft.com/office/drawing/2014/main" id="{1CF14EF8-1E4D-A8E8-A85F-501D3A6E2F0C}"/>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0218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CEECE2-E5B8-E3BA-38F1-8C9D8396C27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4718D553-ADC0-D258-1F2A-3DE5E0312F77}"/>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8304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6E14B7-6712-E1F4-2D42-CAEA07920CCD}"/>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51C61E2E-B102-EEAD-FCE7-EA271ACF88FF}"/>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6557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6955750"/>
          </a:xfrm>
          <a:prstGeom prst="rect">
            <a:avLst/>
          </a:prstGeom>
          <a:noFill/>
        </p:spPr>
        <p:txBody>
          <a:bodyPr wrap="square">
            <a:spAutoFit/>
          </a:bodyPr>
          <a:lstStyle/>
          <a:p>
            <a:r>
              <a:rPr lang="en-US" altLang="ja-JP" b="1" i="0" dirty="0">
                <a:solidFill>
                  <a:srgbClr val="000000"/>
                </a:solidFill>
                <a:effectLst/>
                <a:latin typeface="Meiryo" panose="020B0604030504040204" pitchFamily="50" charset="-128"/>
                <a:ea typeface="Meiryo" panose="020B0604030504040204" pitchFamily="50" charset="-128"/>
              </a:rPr>
              <a:t>Recent Publications on Pinned Photodiode by Hagiwara (AIPS)</a:t>
            </a:r>
            <a:br>
              <a:rPr lang="en-US" altLang="ja-JP" b="1" i="0" dirty="0">
                <a:solidFill>
                  <a:srgbClr val="000000"/>
                </a:solidFill>
                <a:effectLst/>
                <a:latin typeface="Meiryo" panose="020B0604030504040204" pitchFamily="50" charset="-128"/>
                <a:ea typeface="Meiryo" panose="020B0604030504040204" pitchFamily="50" charset="-128"/>
              </a:rPr>
            </a:br>
            <a:r>
              <a:rPr lang="en-US" altLang="ja-JP" b="1" i="0" dirty="0">
                <a:solidFill>
                  <a:srgbClr val="000000"/>
                </a:solidFill>
                <a:effectLst/>
                <a:latin typeface="Meiryo" panose="020B0604030504040204" pitchFamily="50" charset="-128"/>
                <a:ea typeface="Meiryo" panose="020B0604030504040204" pitchFamily="50" charset="-128"/>
              </a:rPr>
              <a:t>+++++++++++++++++++++++++++++++++++++++++++</a:t>
            </a:r>
            <a:br>
              <a:rPr lang="en-US" altLang="ja-JP"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（１）　</a:t>
            </a:r>
            <a:r>
              <a:rPr lang="en-US" altLang="ja-JP" b="1" i="0" dirty="0">
                <a:solidFill>
                  <a:srgbClr val="000000"/>
                </a:solidFill>
                <a:effectLst/>
                <a:latin typeface="Meiryo" panose="020B0604030504040204" pitchFamily="50" charset="-128"/>
                <a:ea typeface="Meiryo" panose="020B0604030504040204" pitchFamily="50" charset="-128"/>
                <a:hlinkClick r:id="rId2"/>
              </a:rPr>
              <a:t>P2019_3DIC2019_Paper_on_3D_Pinned_Photodiode_6_pages.pdf</a:t>
            </a:r>
            <a:br>
              <a:rPr lang="en-US" altLang="ja-JP"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sz="2000" b="1" i="0" dirty="0">
                <a:solidFill>
                  <a:srgbClr val="000000"/>
                </a:solidFill>
                <a:effectLst/>
                <a:latin typeface="Meiryo" panose="020B0604030504040204" pitchFamily="50" charset="-128"/>
                <a:ea typeface="Meiryo" panose="020B0604030504040204" pitchFamily="50" charset="-128"/>
              </a:rPr>
              <a:t>（２）　</a:t>
            </a:r>
            <a:r>
              <a:rPr lang="en-US" altLang="ja-JP" sz="2000" b="1" i="0" dirty="0">
                <a:solidFill>
                  <a:srgbClr val="000000"/>
                </a:solidFill>
                <a:effectLst/>
                <a:latin typeface="Meiryo" panose="020B0604030504040204" pitchFamily="50" charset="-128"/>
                <a:ea typeface="Meiryo" panose="020B0604030504040204" pitchFamily="50" charset="-128"/>
                <a:hlinkClick r:id="rId3"/>
              </a:rPr>
              <a:t>P2020_EDTM2020_PaperID_3C4_by_Hagiwara_4_pages.pdf</a:t>
            </a:r>
            <a:br>
              <a:rPr lang="en-US" altLang="ja-JP"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4"/>
              </a:rPr>
              <a:t>EDTM2020_Paper_on_the P+PN+P Junction Pinned Photodiode and Schottky Barrier Photodiode.html</a:t>
            </a:r>
            <a:br>
              <a:rPr lang="en-US" altLang="ja-JP"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5"/>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6"/>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r>
              <a:rPr lang="ja-JP" altLang="en-US" sz="1800" b="1" i="0" dirty="0">
                <a:solidFill>
                  <a:srgbClr val="000000"/>
                </a:solidFill>
                <a:effectLst/>
                <a:latin typeface="Meiryo" panose="020B0604030504040204" pitchFamily="50" charset="-128"/>
                <a:ea typeface="Meiryo" panose="020B0604030504040204" pitchFamily="50" charset="-128"/>
              </a:rPr>
              <a:t>（４）　</a:t>
            </a:r>
            <a:r>
              <a:rPr lang="en-US" altLang="ja-JP" sz="2400" b="1" i="0" dirty="0">
                <a:effectLst/>
                <a:latin typeface="Meiryo" panose="020B0604030504040204" pitchFamily="50" charset="-128"/>
                <a:ea typeface="Meiryo" panose="020B0604030504040204" pitchFamily="50" charset="-128"/>
                <a:hlinkClick r:id="rId7"/>
              </a:rPr>
              <a:t>P2021_ICECET2021_Paper61.pdf </a:t>
            </a:r>
            <a:endParaRPr lang="en-US" altLang="ja-JP" sz="2400" b="1" i="0" dirty="0">
              <a:effectLst/>
              <a:latin typeface="Meiryo" panose="020B0604030504040204" pitchFamily="50" charset="-128"/>
              <a:ea typeface="Meiryo" panose="020B0604030504040204" pitchFamily="50" charset="-128"/>
            </a:endParaRPr>
          </a:p>
          <a:p>
            <a:r>
              <a:rPr lang="ja-JP" altLang="en-US" sz="1800" dirty="0">
                <a:solidFill>
                  <a:srgbClr val="000000"/>
                </a:solidFill>
                <a:latin typeface="Meiryo" panose="020B0604030504040204" pitchFamily="50" charset="-128"/>
                <a:ea typeface="Meiryo" panose="020B0604030504040204" pitchFamily="50" charset="-128"/>
              </a:rPr>
              <a:t>　　</a:t>
            </a:r>
            <a:endParaRPr lang="en-US" altLang="ja-JP" sz="1800" dirty="0">
              <a:solidFill>
                <a:srgbClr val="000000"/>
              </a:solidFill>
              <a:latin typeface="Meiryo" panose="020B0604030504040204" pitchFamily="50" charset="-128"/>
              <a:ea typeface="Meiryo" panose="020B0604030504040204" pitchFamily="50" charset="-128"/>
            </a:endParaRPr>
          </a:p>
          <a:p>
            <a:r>
              <a:rPr lang="ja-JP" altLang="en-US" b="1" i="0" dirty="0">
                <a:solidFill>
                  <a:srgbClr val="000000"/>
                </a:solidFill>
                <a:effectLst/>
                <a:latin typeface="Meiryo" panose="020B0604030504040204" pitchFamily="50" charset="-128"/>
                <a:ea typeface="Meiryo" panose="020B0604030504040204" pitchFamily="50" charset="-128"/>
              </a:rPr>
              <a:t>　　　</a:t>
            </a:r>
            <a:r>
              <a:rPr lang="ja-JP" altLang="en-US" sz="1800" b="1" i="0" dirty="0">
                <a:solidFill>
                  <a:srgbClr val="000000"/>
                </a:solidFill>
                <a:effectLst/>
                <a:latin typeface="Meiryo" panose="020B0604030504040204" pitchFamily="50" charset="-128"/>
                <a:ea typeface="Meiryo" panose="020B0604030504040204" pitchFamily="50" charset="-128"/>
              </a:rPr>
              <a:t>　</a:t>
            </a:r>
            <a:r>
              <a:rPr lang="en-US" altLang="ja-JP" b="1" i="0" dirty="0">
                <a:solidFill>
                  <a:srgbClr val="000000"/>
                </a:solidFill>
                <a:effectLst/>
                <a:latin typeface="Meiryo" panose="020B0604030504040204" pitchFamily="50" charset="-128"/>
                <a:ea typeface="Meiryo" panose="020B0604030504040204" pitchFamily="50" charset="-128"/>
                <a:hlinkClick r:id="rId8"/>
              </a:rPr>
              <a:t>P2021_ICECET2021_Paper61_html</a:t>
            </a: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sz="1800" b="1" i="0" dirty="0">
                <a:solidFill>
                  <a:srgbClr val="000000"/>
                </a:solidFill>
                <a:effectLst/>
                <a:latin typeface="Meiryo" panose="020B0604030504040204" pitchFamily="50" charset="-128"/>
                <a:ea typeface="Meiryo" panose="020B0604030504040204" pitchFamily="50" charset="-128"/>
              </a:rPr>
              <a:t>　</a:t>
            </a:r>
            <a:endParaRPr lang="en-US" altLang="ja-JP" sz="1800" b="1" i="0" dirty="0">
              <a:solidFill>
                <a:srgbClr val="000000"/>
              </a:solidFill>
              <a:effectLst/>
              <a:latin typeface="Meiryo" panose="020B0604030504040204" pitchFamily="50" charset="-128"/>
              <a:ea typeface="Meiryo" panose="020B0604030504040204" pitchFamily="50" charset="-128"/>
            </a:endParaRPr>
          </a:p>
          <a:p>
            <a:r>
              <a:rPr lang="ja-JP" altLang="en-US" sz="1800" b="1" i="0" dirty="0">
                <a:solidFill>
                  <a:srgbClr val="000000"/>
                </a:solidFill>
                <a:effectLst/>
                <a:latin typeface="Meiryo" panose="020B0604030504040204" pitchFamily="50" charset="-128"/>
                <a:ea typeface="Meiryo" panose="020B0604030504040204" pitchFamily="50" charset="-128"/>
              </a:rPr>
              <a:t>（５）   </a:t>
            </a:r>
            <a:r>
              <a:rPr lang="en-US" altLang="ja-JP" sz="2400" b="1" i="0" dirty="0">
                <a:effectLst/>
                <a:latin typeface="Meiryo" panose="020B0604030504040204" pitchFamily="50" charset="-128"/>
                <a:ea typeface="Meiryo" panose="020B0604030504040204" pitchFamily="50" charset="-128"/>
                <a:hlinkClick r:id="rId9"/>
              </a:rPr>
              <a:t>P2021ICECET2021_Paper75.pdf</a:t>
            </a:r>
            <a:endParaRPr lang="en-US" altLang="ja-JP" sz="2400" b="1" i="0" dirty="0">
              <a:solidFill>
                <a:srgbClr val="000000"/>
              </a:solidFill>
              <a:effectLst/>
              <a:latin typeface="Meiryo" panose="020B0604030504040204" pitchFamily="50" charset="-128"/>
              <a:ea typeface="Meiryo" panose="020B0604030504040204" pitchFamily="50" charset="-128"/>
            </a:endParaRPr>
          </a:p>
          <a:p>
            <a:r>
              <a:rPr lang="en-US" altLang="ja-JP" b="1" dirty="0">
                <a:solidFill>
                  <a:srgbClr val="000000"/>
                </a:solidFill>
                <a:latin typeface="Meiryo" panose="020B0604030504040204" pitchFamily="50" charset="-128"/>
                <a:ea typeface="Meiryo" panose="020B0604030504040204" pitchFamily="50" charset="-128"/>
              </a:rPr>
              <a:t>        </a:t>
            </a:r>
          </a:p>
          <a:p>
            <a:r>
              <a:rPr lang="en-US" altLang="ja-JP" b="1" dirty="0">
                <a:solidFill>
                  <a:srgbClr val="000000"/>
                </a:solidFill>
                <a:latin typeface="Meiryo" panose="020B0604030504040204" pitchFamily="50" charset="-128"/>
                <a:ea typeface="Meiryo" panose="020B0604030504040204" pitchFamily="50" charset="-128"/>
              </a:rPr>
              <a:t>         </a:t>
            </a:r>
            <a:r>
              <a:rPr lang="ja-JP" altLang="en-US" sz="1800" b="1" i="0" dirty="0">
                <a:solidFill>
                  <a:srgbClr val="000000"/>
                </a:solidFill>
                <a:effectLst/>
                <a:latin typeface="Meiryo" panose="020B0604030504040204" pitchFamily="50" charset="-128"/>
                <a:ea typeface="Meiryo" panose="020B0604030504040204" pitchFamily="50" charset="-128"/>
              </a:rPr>
              <a:t>　</a:t>
            </a:r>
            <a:r>
              <a:rPr lang="en-US" altLang="ja-JP" b="1" i="0" dirty="0">
                <a:solidFill>
                  <a:srgbClr val="000000"/>
                </a:solidFill>
                <a:effectLst/>
                <a:latin typeface="Meiryo" panose="020B0604030504040204" pitchFamily="50" charset="-128"/>
                <a:ea typeface="Meiryo" panose="020B0604030504040204" pitchFamily="50" charset="-128"/>
                <a:hlinkClick r:id="rId10"/>
              </a:rPr>
              <a:t>P2021_ICECET2021_Paper75_html</a:t>
            </a:r>
            <a:endParaRPr lang="en-US" altLang="ja-JP" sz="1800" b="1" i="0" dirty="0">
              <a:solidFill>
                <a:srgbClr val="000000"/>
              </a:solidFill>
              <a:effectLst/>
              <a:latin typeface="Meiryo" panose="020B0604030504040204" pitchFamily="50" charset="-128"/>
              <a:ea typeface="Meiryo" panose="020B0604030504040204" pitchFamily="50" charset="-128"/>
            </a:endParaRPr>
          </a:p>
          <a:p>
            <a:endParaRPr lang="en-US" altLang="ja-JP" b="1" dirty="0">
              <a:solidFill>
                <a:srgbClr val="000000"/>
              </a:solidFill>
              <a:latin typeface="Meiryo" panose="020B0604030504040204" pitchFamily="50" charset="-128"/>
              <a:ea typeface="Meiryo" panose="020B0604030504040204" pitchFamily="50" charset="-128"/>
            </a:endParaRPr>
          </a:p>
          <a:p>
            <a:r>
              <a:rPr lang="en-US" altLang="ja-JP" b="1" i="0" dirty="0">
                <a:solidFill>
                  <a:srgbClr val="000000"/>
                </a:solidFill>
                <a:effectLst/>
                <a:latin typeface="Meiryo" panose="020B0604030504040204" pitchFamily="50" charset="-128"/>
                <a:ea typeface="Meiryo" panose="020B0604030504040204" pitchFamily="50" charset="-128"/>
              </a:rPr>
              <a:t>++++++++++++++++++++++++++++++++++++++++++++</a:t>
            </a:r>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spTree>
    <p:extLst>
      <p:ext uri="{BB962C8B-B14F-4D97-AF65-F5344CB8AC3E}">
        <p14:creationId xmlns:p14="http://schemas.microsoft.com/office/powerpoint/2010/main" val="3872731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1754326"/>
          </a:xfrm>
          <a:prstGeom prst="rect">
            <a:avLst/>
          </a:prstGeom>
          <a:no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2"/>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3"/>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pic>
        <p:nvPicPr>
          <p:cNvPr id="11" name="図 10">
            <a:extLst>
              <a:ext uri="{FF2B5EF4-FFF2-40B4-BE49-F238E27FC236}">
                <a16:creationId xmlns:a16="http://schemas.microsoft.com/office/drawing/2014/main" id="{28BA770B-A13E-1F0C-F21C-F1F1BD623613}"/>
              </a:ext>
            </a:extLst>
          </p:cNvPr>
          <p:cNvPicPr>
            <a:picLocks noChangeAspect="1"/>
          </p:cNvPicPr>
          <p:nvPr/>
        </p:nvPicPr>
        <p:blipFill rotWithShape="1">
          <a:blip r:embed="rId4"/>
          <a:srcRect l="23322" t="23014" r="25205" b="22009"/>
          <a:stretch/>
        </p:blipFill>
        <p:spPr>
          <a:xfrm>
            <a:off x="1599155" y="1242294"/>
            <a:ext cx="8993689" cy="5403397"/>
          </a:xfrm>
          <a:prstGeom prst="rect">
            <a:avLst/>
          </a:prstGeom>
        </p:spPr>
      </p:pic>
    </p:spTree>
    <p:extLst>
      <p:ext uri="{BB962C8B-B14F-4D97-AF65-F5344CB8AC3E}">
        <p14:creationId xmlns:p14="http://schemas.microsoft.com/office/powerpoint/2010/main" val="825802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1754326"/>
          </a:xfrm>
          <a:prstGeom prst="rect">
            <a:avLst/>
          </a:prstGeom>
          <a:no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2"/>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3"/>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pic>
        <p:nvPicPr>
          <p:cNvPr id="3" name="図 2">
            <a:extLst>
              <a:ext uri="{FF2B5EF4-FFF2-40B4-BE49-F238E27FC236}">
                <a16:creationId xmlns:a16="http://schemas.microsoft.com/office/drawing/2014/main" id="{029E7A6C-6537-BD33-F751-0A3722307C3F}"/>
              </a:ext>
            </a:extLst>
          </p:cNvPr>
          <p:cNvPicPr>
            <a:picLocks noChangeAspect="1"/>
          </p:cNvPicPr>
          <p:nvPr/>
        </p:nvPicPr>
        <p:blipFill rotWithShape="1">
          <a:blip r:embed="rId4"/>
          <a:srcRect l="24554" t="30685" r="23048" b="11233"/>
          <a:stretch/>
        </p:blipFill>
        <p:spPr>
          <a:xfrm>
            <a:off x="1944039" y="1314614"/>
            <a:ext cx="8730641" cy="5443811"/>
          </a:xfrm>
          <a:prstGeom prst="rect">
            <a:avLst/>
          </a:prstGeom>
        </p:spPr>
      </p:pic>
    </p:spTree>
    <p:extLst>
      <p:ext uri="{BB962C8B-B14F-4D97-AF65-F5344CB8AC3E}">
        <p14:creationId xmlns:p14="http://schemas.microsoft.com/office/powerpoint/2010/main" val="3894748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1754326"/>
          </a:xfrm>
          <a:prstGeom prst="rect">
            <a:avLst/>
          </a:prstGeom>
          <a:no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2"/>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3"/>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pic>
        <p:nvPicPr>
          <p:cNvPr id="4" name="図 3">
            <a:extLst>
              <a:ext uri="{FF2B5EF4-FFF2-40B4-BE49-F238E27FC236}">
                <a16:creationId xmlns:a16="http://schemas.microsoft.com/office/drawing/2014/main" id="{EEDAD4B4-FA5B-9F08-A183-9B0DFC6077A9}"/>
              </a:ext>
            </a:extLst>
          </p:cNvPr>
          <p:cNvPicPr>
            <a:picLocks noChangeAspect="1"/>
          </p:cNvPicPr>
          <p:nvPr/>
        </p:nvPicPr>
        <p:blipFill rotWithShape="1">
          <a:blip r:embed="rId4"/>
          <a:srcRect l="24658" t="34155" r="24794" b="12511"/>
          <a:stretch/>
        </p:blipFill>
        <p:spPr>
          <a:xfrm>
            <a:off x="1290180" y="1233765"/>
            <a:ext cx="9845458" cy="5411926"/>
          </a:xfrm>
          <a:prstGeom prst="rect">
            <a:avLst/>
          </a:prstGeom>
        </p:spPr>
      </p:pic>
    </p:spTree>
    <p:extLst>
      <p:ext uri="{BB962C8B-B14F-4D97-AF65-F5344CB8AC3E}">
        <p14:creationId xmlns:p14="http://schemas.microsoft.com/office/powerpoint/2010/main" val="3871276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1754326"/>
          </a:xfrm>
          <a:prstGeom prst="rect">
            <a:avLst/>
          </a:prstGeom>
          <a:no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2"/>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3"/>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pic>
        <p:nvPicPr>
          <p:cNvPr id="3" name="図 2">
            <a:extLst>
              <a:ext uri="{FF2B5EF4-FFF2-40B4-BE49-F238E27FC236}">
                <a16:creationId xmlns:a16="http://schemas.microsoft.com/office/drawing/2014/main" id="{D9E325CE-8B0E-DF20-5468-B0B377957347}"/>
              </a:ext>
            </a:extLst>
          </p:cNvPr>
          <p:cNvPicPr>
            <a:picLocks noChangeAspect="1"/>
          </p:cNvPicPr>
          <p:nvPr/>
        </p:nvPicPr>
        <p:blipFill rotWithShape="1">
          <a:blip r:embed="rId4"/>
          <a:srcRect l="25685" t="41827" r="26952" b="7580"/>
          <a:stretch/>
        </p:blipFill>
        <p:spPr>
          <a:xfrm>
            <a:off x="1618673" y="1265129"/>
            <a:ext cx="8954653" cy="5380562"/>
          </a:xfrm>
          <a:prstGeom prst="rect">
            <a:avLst/>
          </a:prstGeom>
        </p:spPr>
      </p:pic>
    </p:spTree>
    <p:extLst>
      <p:ext uri="{BB962C8B-B14F-4D97-AF65-F5344CB8AC3E}">
        <p14:creationId xmlns:p14="http://schemas.microsoft.com/office/powerpoint/2010/main" val="3257549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619968-4FA0-7368-81B9-F8383C0F70B4}"/>
              </a:ext>
            </a:extLst>
          </p:cNvPr>
          <p:cNvPicPr>
            <a:picLocks noChangeAspect="1"/>
          </p:cNvPicPr>
          <p:nvPr/>
        </p:nvPicPr>
        <p:blipFill rotWithShape="1">
          <a:blip r:embed="rId2"/>
          <a:srcRect l="1849" t="17169" r="1781" b="13242"/>
          <a:stretch/>
        </p:blipFill>
        <p:spPr>
          <a:xfrm>
            <a:off x="221293" y="1891429"/>
            <a:ext cx="11749414" cy="4772417"/>
          </a:xfrm>
          <a:prstGeom prst="rect">
            <a:avLst/>
          </a:prstGeom>
        </p:spPr>
      </p:pic>
      <p:cxnSp>
        <p:nvCxnSpPr>
          <p:cNvPr id="6" name="直線コネクタ 5">
            <a:extLst>
              <a:ext uri="{FF2B5EF4-FFF2-40B4-BE49-F238E27FC236}">
                <a16:creationId xmlns:a16="http://schemas.microsoft.com/office/drawing/2014/main" id="{BD99C5A0-ACAE-C25B-E934-6694DDA64B2D}"/>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DC74A64-FFB3-267F-0747-6C750AFADC52}"/>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Tree>
    <p:extLst>
      <p:ext uri="{BB962C8B-B14F-4D97-AF65-F5344CB8AC3E}">
        <p14:creationId xmlns:p14="http://schemas.microsoft.com/office/powerpoint/2010/main" val="1254117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a:extLst>
              <a:ext uri="{FF2B5EF4-FFF2-40B4-BE49-F238E27FC236}">
                <a16:creationId xmlns:a16="http://schemas.microsoft.com/office/drawing/2014/main" id="{78CA5BD4-4AF1-070F-A58E-D5957F92789B}"/>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7B53D6EF-A57C-D197-EA51-20C8C94A87EE}"/>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2" name="正方形/長方形 11">
            <a:extLst>
              <a:ext uri="{FF2B5EF4-FFF2-40B4-BE49-F238E27FC236}">
                <a16:creationId xmlns:a16="http://schemas.microsoft.com/office/drawing/2014/main" id="{A6ABF4C5-EF9F-0087-FA5F-E6FFCEF7A1BA}"/>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41502601-72E8-8166-D1B6-6805C8140DEE}"/>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14" name="テキスト ボックス 13">
            <a:extLst>
              <a:ext uri="{FF2B5EF4-FFF2-40B4-BE49-F238E27FC236}">
                <a16:creationId xmlns:a16="http://schemas.microsoft.com/office/drawing/2014/main" id="{C4616C2E-152A-E4E1-5CA3-AA37B483E1B9}"/>
              </a:ext>
            </a:extLst>
          </p:cNvPr>
          <p:cNvSpPr txBox="1"/>
          <p:nvPr/>
        </p:nvSpPr>
        <p:spPr>
          <a:xfrm>
            <a:off x="565619" y="812461"/>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1  Start with a very high resistivity P-- Wafer</a:t>
            </a:r>
            <a:endParaRPr lang="ja-JP" altLang="en-US" b="1" dirty="0">
              <a:solidFill>
                <a:schemeClr val="accent1"/>
              </a:solidFill>
            </a:endParaRPr>
          </a:p>
        </p:txBody>
      </p:sp>
    </p:spTree>
    <p:extLst>
      <p:ext uri="{BB962C8B-B14F-4D97-AF65-F5344CB8AC3E}">
        <p14:creationId xmlns:p14="http://schemas.microsoft.com/office/powerpoint/2010/main" val="4134796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6ABF4C5-EF9F-0087-FA5F-E6FFCEF7A1BA}"/>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41502601-72E8-8166-D1B6-6805C8140DEE}"/>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E006070A-BC08-6AE6-1BD9-A6785796F0E9}"/>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A73A4FC0-3B14-4CA0-425C-CFF226BB50F4}"/>
              </a:ext>
            </a:extLst>
          </p:cNvPr>
          <p:cNvSpPr txBox="1"/>
          <p:nvPr/>
        </p:nvSpPr>
        <p:spPr>
          <a:xfrm>
            <a:off x="5764018" y="44493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11" name="直線コネクタ 10">
            <a:extLst>
              <a:ext uri="{FF2B5EF4-FFF2-40B4-BE49-F238E27FC236}">
                <a16:creationId xmlns:a16="http://schemas.microsoft.com/office/drawing/2014/main" id="{06EE97A8-8DF8-B4DB-E4AF-2BA7482AE145}"/>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CB5F50CC-393A-3C4D-1594-C7534C895A96}"/>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5" name="テキスト ボックス 14">
            <a:extLst>
              <a:ext uri="{FF2B5EF4-FFF2-40B4-BE49-F238E27FC236}">
                <a16:creationId xmlns:a16="http://schemas.microsoft.com/office/drawing/2014/main" id="{F9F154F0-2CBA-1117-1798-478437BB3762}"/>
              </a:ext>
            </a:extLst>
          </p:cNvPr>
          <p:cNvSpPr txBox="1"/>
          <p:nvPr/>
        </p:nvSpPr>
        <p:spPr>
          <a:xfrm>
            <a:off x="565619" y="561916"/>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2  Form the buried N- charge collecting region (MASK01)</a:t>
            </a:r>
            <a:endParaRPr lang="ja-JP" altLang="en-US" b="1" dirty="0">
              <a:solidFill>
                <a:schemeClr val="accent1"/>
              </a:solidFill>
            </a:endParaRPr>
          </a:p>
        </p:txBody>
      </p:sp>
      <p:sp>
        <p:nvSpPr>
          <p:cNvPr id="16" name="テキスト ボックス 15">
            <a:extLst>
              <a:ext uri="{FF2B5EF4-FFF2-40B4-BE49-F238E27FC236}">
                <a16:creationId xmlns:a16="http://schemas.microsoft.com/office/drawing/2014/main" id="{B3CF45CC-0924-DC1E-49E5-2E54385A3919}"/>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420258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592211-7567-6B2C-388C-FE2B4605238F}"/>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126971F5-125E-005C-39A2-8E05386E6C57}"/>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07672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36076B0-D374-5284-AD37-6CB64F01DE94}"/>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0009FC3-7E2F-7D4F-5267-6A67EE5DB125}"/>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3" name="正方形/長方形 12">
            <a:extLst>
              <a:ext uri="{FF2B5EF4-FFF2-40B4-BE49-F238E27FC236}">
                <a16:creationId xmlns:a16="http://schemas.microsoft.com/office/drawing/2014/main" id="{99EB759B-56E7-8E3A-E1D4-8A0CD8C81A85}"/>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8540B4D-3097-9B62-74A7-7C61E6568990}"/>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5" name="テキスト ボックス 14">
            <a:extLst>
              <a:ext uri="{FF2B5EF4-FFF2-40B4-BE49-F238E27FC236}">
                <a16:creationId xmlns:a16="http://schemas.microsoft.com/office/drawing/2014/main" id="{8664F4A7-E7E6-90B6-0C53-A9BBA898951D}"/>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16" name="テキスト ボックス 15">
            <a:extLst>
              <a:ext uri="{FF2B5EF4-FFF2-40B4-BE49-F238E27FC236}">
                <a16:creationId xmlns:a16="http://schemas.microsoft.com/office/drawing/2014/main" id="{500AC391-E8BB-B1EE-9823-164C647AA138}"/>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17" name="テキスト ボックス 16">
            <a:extLst>
              <a:ext uri="{FF2B5EF4-FFF2-40B4-BE49-F238E27FC236}">
                <a16:creationId xmlns:a16="http://schemas.microsoft.com/office/drawing/2014/main" id="{46938A57-16A6-0144-EA50-5CE3D2D6C613}"/>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18" name="直線コネクタ 17">
            <a:extLst>
              <a:ext uri="{FF2B5EF4-FFF2-40B4-BE49-F238E27FC236}">
                <a16:creationId xmlns:a16="http://schemas.microsoft.com/office/drawing/2014/main" id="{537BFA9A-400B-4655-CB21-85D7E5D7C9CC}"/>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D7195E7D-EE35-083F-036F-BD1FDD69D429}"/>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20" name="テキスト ボックス 19">
            <a:extLst>
              <a:ext uri="{FF2B5EF4-FFF2-40B4-BE49-F238E27FC236}">
                <a16:creationId xmlns:a16="http://schemas.microsoft.com/office/drawing/2014/main" id="{10108699-1137-90E8-3D45-EB10C774C85F}"/>
              </a:ext>
            </a:extLst>
          </p:cNvPr>
          <p:cNvSpPr txBox="1"/>
          <p:nvPr/>
        </p:nvSpPr>
        <p:spPr>
          <a:xfrm>
            <a:off x="565619" y="553828"/>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3  Form the buried N+ Photo Charge Storage Region (MASK02)</a:t>
            </a:r>
            <a:endParaRPr lang="ja-JP" altLang="en-US" b="1" dirty="0">
              <a:solidFill>
                <a:schemeClr val="accent1"/>
              </a:solidFill>
            </a:endParaRPr>
          </a:p>
        </p:txBody>
      </p:sp>
      <p:sp>
        <p:nvSpPr>
          <p:cNvPr id="21" name="テキスト ボックス 20">
            <a:extLst>
              <a:ext uri="{FF2B5EF4-FFF2-40B4-BE49-F238E27FC236}">
                <a16:creationId xmlns:a16="http://schemas.microsoft.com/office/drawing/2014/main" id="{154EF9EB-BE70-8BA5-6E39-B03FD913EA9A}"/>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4260363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11" name="正方形/長方形 10">
            <a:extLst>
              <a:ext uri="{FF2B5EF4-FFF2-40B4-BE49-F238E27FC236}">
                <a16:creationId xmlns:a16="http://schemas.microsoft.com/office/drawing/2014/main" id="{536076B0-D374-5284-AD37-6CB64F01DE94}"/>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0009FC3-7E2F-7D4F-5267-6A67EE5DB125}"/>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3" name="正方形/長方形 12">
            <a:extLst>
              <a:ext uri="{FF2B5EF4-FFF2-40B4-BE49-F238E27FC236}">
                <a16:creationId xmlns:a16="http://schemas.microsoft.com/office/drawing/2014/main" id="{99EB759B-56E7-8E3A-E1D4-8A0CD8C81A85}"/>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8540B4D-3097-9B62-74A7-7C61E6568990}"/>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5" name="二等辺三角形 14">
            <a:extLst>
              <a:ext uri="{FF2B5EF4-FFF2-40B4-BE49-F238E27FC236}">
                <a16:creationId xmlns:a16="http://schemas.microsoft.com/office/drawing/2014/main" id="{47E70AB2-9D85-3D5B-A9E2-75EB87DEE5CA}"/>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3EF418EE-E47A-489C-1ABE-0F9B18953590}"/>
              </a:ext>
            </a:extLst>
          </p:cNvPr>
          <p:cNvCxnSpPr>
            <a:endCxn id="15" idx="0"/>
          </p:cNvCxnSpPr>
          <p:nvPr/>
        </p:nvCxnSpPr>
        <p:spPr>
          <a:xfrm>
            <a:off x="3582444" y="3037746"/>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a:endCxn id="15" idx="0"/>
          </p:cNvCxnSpPr>
          <p:nvPr/>
        </p:nvCxnSpPr>
        <p:spPr>
          <a:xfrm flipH="1">
            <a:off x="5890484" y="3037746"/>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テキスト ボックス 36">
            <a:extLst>
              <a:ext uri="{FF2B5EF4-FFF2-40B4-BE49-F238E27FC236}">
                <a16:creationId xmlns:a16="http://schemas.microsoft.com/office/drawing/2014/main" id="{007F6CDC-0649-79DB-1AD9-6FCCC628014D}"/>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17" name="直線コネクタ 16">
            <a:extLst>
              <a:ext uri="{FF2B5EF4-FFF2-40B4-BE49-F238E27FC236}">
                <a16:creationId xmlns:a16="http://schemas.microsoft.com/office/drawing/2014/main" id="{272DD683-8D57-30B3-093A-5A9C3D4F9F4B}"/>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11950845-7EA5-B593-0C7B-002ED06703D1}"/>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9" name="テキスト ボックス 18">
            <a:extLst>
              <a:ext uri="{FF2B5EF4-FFF2-40B4-BE49-F238E27FC236}">
                <a16:creationId xmlns:a16="http://schemas.microsoft.com/office/drawing/2014/main" id="{1B0F3B8B-478D-0ED2-0683-2D3BFC75C49C}"/>
              </a:ext>
            </a:extLst>
          </p:cNvPr>
          <p:cNvSpPr txBox="1"/>
          <p:nvPr/>
        </p:nvSpPr>
        <p:spPr>
          <a:xfrm>
            <a:off x="565619" y="590576"/>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4  Etch the silicon wafer with KOH (MASK03)</a:t>
            </a:r>
            <a:endParaRPr lang="ja-JP" altLang="en-US" b="1" dirty="0">
              <a:solidFill>
                <a:schemeClr val="accent1"/>
              </a:solidFill>
            </a:endParaRPr>
          </a:p>
        </p:txBody>
      </p:sp>
      <p:sp>
        <p:nvSpPr>
          <p:cNvPr id="20" name="テキスト ボックス 19">
            <a:extLst>
              <a:ext uri="{FF2B5EF4-FFF2-40B4-BE49-F238E27FC236}">
                <a16:creationId xmlns:a16="http://schemas.microsoft.com/office/drawing/2014/main" id="{AF9ED225-97D8-0196-6298-683B8CD28181}"/>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2199506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15" name="二等辺三角形 14">
            <a:extLst>
              <a:ext uri="{FF2B5EF4-FFF2-40B4-BE49-F238E27FC236}">
                <a16:creationId xmlns:a16="http://schemas.microsoft.com/office/drawing/2014/main" id="{47E70AB2-9D85-3D5B-A9E2-75EB87DEE5CA}"/>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3EF418EE-E47A-489C-1ABE-0F9B18953590}"/>
              </a:ext>
            </a:extLst>
          </p:cNvPr>
          <p:cNvCxnSpPr>
            <a:endCxn id="15" idx="0"/>
          </p:cNvCxnSpPr>
          <p:nvPr/>
        </p:nvCxnSpPr>
        <p:spPr>
          <a:xfrm>
            <a:off x="3582444" y="3037746"/>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a:endCxn id="15" idx="0"/>
          </p:cNvCxnSpPr>
          <p:nvPr/>
        </p:nvCxnSpPr>
        <p:spPr>
          <a:xfrm flipH="1">
            <a:off x="5890484" y="3037746"/>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9842" y="3047117"/>
            <a:ext cx="1150298" cy="738110"/>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219481">
            <a:off x="6072314" y="3501063"/>
            <a:ext cx="2421097" cy="711665"/>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2" y="4013314"/>
            <a:ext cx="747999"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コネクタ 39">
            <a:extLst>
              <a:ext uri="{FF2B5EF4-FFF2-40B4-BE49-F238E27FC236}">
                <a16:creationId xmlns:a16="http://schemas.microsoft.com/office/drawing/2014/main" id="{03D6FCC2-155B-F245-D0B6-3DB98473AD82}"/>
              </a:ext>
            </a:extLst>
          </p:cNvPr>
          <p:cNvCxnSpPr/>
          <p:nvPr/>
        </p:nvCxnSpPr>
        <p:spPr>
          <a:xfrm>
            <a:off x="3635260" y="3017641"/>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17897" cy="87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329201" y="3795068"/>
            <a:ext cx="2078350" cy="8604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flipV="1">
            <a:off x="5558426" y="4655520"/>
            <a:ext cx="788399" cy="55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87D9CBB0-338F-2934-F344-8AAE1531009C}"/>
              </a:ext>
            </a:extLst>
          </p:cNvPr>
          <p:cNvCxnSpPr>
            <a:cxnSpLocks/>
          </p:cNvCxnSpPr>
          <p:nvPr/>
        </p:nvCxnSpPr>
        <p:spPr>
          <a:xfrm>
            <a:off x="8247181" y="3034577"/>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flipV="1">
            <a:off x="8391765" y="3792039"/>
            <a:ext cx="646383" cy="4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4970" y="4231408"/>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2" y="3034577"/>
            <a:ext cx="388658" cy="1500952"/>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47117"/>
            <a:ext cx="357896" cy="1488412"/>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60" name="テキスト ボックス 59">
            <a:extLst>
              <a:ext uri="{FF2B5EF4-FFF2-40B4-BE49-F238E27FC236}">
                <a16:creationId xmlns:a16="http://schemas.microsoft.com/office/drawing/2014/main" id="{EE07266E-11B7-DC3F-ACE0-132FFD06E5D1}"/>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61" name="テキスト ボックス 60">
            <a:extLst>
              <a:ext uri="{FF2B5EF4-FFF2-40B4-BE49-F238E27FC236}">
                <a16:creationId xmlns:a16="http://schemas.microsoft.com/office/drawing/2014/main" id="{E5E35D0F-DDBC-0F2A-FB9F-4BF9CFB6D347}"/>
              </a:ext>
            </a:extLst>
          </p:cNvPr>
          <p:cNvSpPr txBox="1"/>
          <p:nvPr/>
        </p:nvSpPr>
        <p:spPr>
          <a:xfrm>
            <a:off x="9456566"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62" name="テキスト ボックス 61">
            <a:extLst>
              <a:ext uri="{FF2B5EF4-FFF2-40B4-BE49-F238E27FC236}">
                <a16:creationId xmlns:a16="http://schemas.microsoft.com/office/drawing/2014/main" id="{513BEED7-02C3-F529-7895-E5FA4DACFD5D}"/>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63" name="テキスト ボックス 62">
            <a:extLst>
              <a:ext uri="{FF2B5EF4-FFF2-40B4-BE49-F238E27FC236}">
                <a16:creationId xmlns:a16="http://schemas.microsoft.com/office/drawing/2014/main" id="{C7D23FF7-21D1-9BCB-2D21-46E5A3E167B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64" name="テキスト ボックス 63">
            <a:extLst>
              <a:ext uri="{FF2B5EF4-FFF2-40B4-BE49-F238E27FC236}">
                <a16:creationId xmlns:a16="http://schemas.microsoft.com/office/drawing/2014/main" id="{3219F048-72C2-979D-0D3F-6321C8B8BB44}"/>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49" name="直線コネクタ 48">
            <a:extLst>
              <a:ext uri="{FF2B5EF4-FFF2-40B4-BE49-F238E27FC236}">
                <a16:creationId xmlns:a16="http://schemas.microsoft.com/office/drawing/2014/main" id="{63B01F15-4B61-C532-EC2F-62D6AE4322AB}"/>
              </a:ext>
            </a:extLst>
          </p:cNvPr>
          <p:cNvCxnSpPr>
            <a:cxnSpLocks/>
          </p:cNvCxnSpPr>
          <p:nvPr/>
        </p:nvCxnSpPr>
        <p:spPr>
          <a:xfrm>
            <a:off x="1411476" y="3047117"/>
            <a:ext cx="22237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DF21E9C5-C763-47AC-2204-E613604919DE}"/>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D260AAA8-E3AD-7CEC-8768-0FDAD6C9A885}"/>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52" name="テキスト ボックス 51">
            <a:extLst>
              <a:ext uri="{FF2B5EF4-FFF2-40B4-BE49-F238E27FC236}">
                <a16:creationId xmlns:a16="http://schemas.microsoft.com/office/drawing/2014/main" id="{825BF73F-AF0A-F273-FCD8-C68109DD8058}"/>
              </a:ext>
            </a:extLst>
          </p:cNvPr>
          <p:cNvSpPr txBox="1"/>
          <p:nvPr/>
        </p:nvSpPr>
        <p:spPr>
          <a:xfrm>
            <a:off x="596118" y="608392"/>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5  Form the P surface region</a:t>
            </a:r>
            <a:endParaRPr lang="ja-JP" altLang="en-US" b="1" dirty="0">
              <a:solidFill>
                <a:schemeClr val="accent1"/>
              </a:solidFill>
            </a:endParaRPr>
          </a:p>
        </p:txBody>
      </p:sp>
      <p:sp>
        <p:nvSpPr>
          <p:cNvPr id="53" name="テキスト ボックス 52">
            <a:extLst>
              <a:ext uri="{FF2B5EF4-FFF2-40B4-BE49-F238E27FC236}">
                <a16:creationId xmlns:a16="http://schemas.microsoft.com/office/drawing/2014/main" id="{A4A3A65B-B202-0780-5FB8-5FC3E73A57E2}"/>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1881270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1398462" y="3011552"/>
            <a:ext cx="13014" cy="28878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0544464" y="3024184"/>
            <a:ext cx="14797" cy="28751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93" name="直線コネクタ 92">
            <a:extLst>
              <a:ext uri="{FF2B5EF4-FFF2-40B4-BE49-F238E27FC236}">
                <a16:creationId xmlns:a16="http://schemas.microsoft.com/office/drawing/2014/main" id="{661C79D7-7A4A-327B-4F3D-255F18DF39E6}"/>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F497A868-A14E-F9B8-669C-EC4C8E5E9B45}"/>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98" name="テキスト ボックス 97">
            <a:extLst>
              <a:ext uri="{FF2B5EF4-FFF2-40B4-BE49-F238E27FC236}">
                <a16:creationId xmlns:a16="http://schemas.microsoft.com/office/drawing/2014/main" id="{889CE566-47CA-18E9-4890-4A02123C9EC3}"/>
              </a:ext>
            </a:extLst>
          </p:cNvPr>
          <p:cNvSpPr txBox="1"/>
          <p:nvPr/>
        </p:nvSpPr>
        <p:spPr>
          <a:xfrm>
            <a:off x="565619" y="596615"/>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6  Form the P+  heavily doped pinned surface region (MASK04)</a:t>
            </a:r>
            <a:endParaRPr lang="ja-JP" altLang="en-US" b="1" dirty="0">
              <a:solidFill>
                <a:schemeClr val="accent1"/>
              </a:solidFill>
            </a:endParaRPr>
          </a:p>
        </p:txBody>
      </p:sp>
      <p:sp>
        <p:nvSpPr>
          <p:cNvPr id="99" name="テキスト ボックス 98">
            <a:extLst>
              <a:ext uri="{FF2B5EF4-FFF2-40B4-BE49-F238E27FC236}">
                <a16:creationId xmlns:a16="http://schemas.microsoft.com/office/drawing/2014/main" id="{5B6FCC10-C1E5-CC04-3BED-85DFFBDC416A}"/>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1124001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1398462"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0544464"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82" name="直線コネクタ 81">
            <a:extLst>
              <a:ext uri="{FF2B5EF4-FFF2-40B4-BE49-F238E27FC236}">
                <a16:creationId xmlns:a16="http://schemas.microsoft.com/office/drawing/2014/main" id="{11B0353D-E764-DEE7-87A6-2C3BA22F6688}"/>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746AF3E6-E9DB-4BFC-6212-7B3AFF34E316}"/>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87" name="テキスト ボックス 86">
            <a:extLst>
              <a:ext uri="{FF2B5EF4-FFF2-40B4-BE49-F238E27FC236}">
                <a16:creationId xmlns:a16="http://schemas.microsoft.com/office/drawing/2014/main" id="{37E9F515-066C-7579-1A5C-51656643BD58}"/>
              </a:ext>
            </a:extLst>
          </p:cNvPr>
          <p:cNvSpPr txBox="1"/>
          <p:nvPr/>
        </p:nvSpPr>
        <p:spPr>
          <a:xfrm>
            <a:off x="598798" y="561204"/>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7  Form the surface oxide layer</a:t>
            </a:r>
            <a:endParaRPr lang="ja-JP" altLang="en-US" b="1" dirty="0">
              <a:solidFill>
                <a:schemeClr val="accent1"/>
              </a:solidFill>
            </a:endParaRPr>
          </a:p>
        </p:txBody>
      </p:sp>
      <p:sp>
        <p:nvSpPr>
          <p:cNvPr id="88" name="テキスト ボックス 87">
            <a:extLst>
              <a:ext uri="{FF2B5EF4-FFF2-40B4-BE49-F238E27FC236}">
                <a16:creationId xmlns:a16="http://schemas.microsoft.com/office/drawing/2014/main" id="{E0CD52C0-B5F2-3A46-1714-73268D5AD66C}"/>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3179098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1398462"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0544464"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88" name="正方形/長方形 87">
            <a:extLst>
              <a:ext uri="{FF2B5EF4-FFF2-40B4-BE49-F238E27FC236}">
                <a16:creationId xmlns:a16="http://schemas.microsoft.com/office/drawing/2014/main" id="{39F726C5-211D-0D1B-5398-914D3B5DAC82}"/>
              </a:ext>
            </a:extLst>
          </p:cNvPr>
          <p:cNvSpPr/>
          <p:nvPr/>
        </p:nvSpPr>
        <p:spPr>
          <a:xfrm>
            <a:off x="1427561" y="5502445"/>
            <a:ext cx="9131700" cy="38053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D90268C-59F6-6E1E-A787-E88B4AB1C712}"/>
              </a:ext>
            </a:extLst>
          </p:cNvPr>
          <p:cNvSpPr txBox="1"/>
          <p:nvPr/>
        </p:nvSpPr>
        <p:spPr>
          <a:xfrm>
            <a:off x="5593081" y="5514019"/>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0" name="正方形/長方形 89">
            <a:extLst>
              <a:ext uri="{FF2B5EF4-FFF2-40B4-BE49-F238E27FC236}">
                <a16:creationId xmlns:a16="http://schemas.microsoft.com/office/drawing/2014/main" id="{59F27181-64CA-9401-72C9-556DD53BE0AC}"/>
              </a:ext>
            </a:extLst>
          </p:cNvPr>
          <p:cNvSpPr/>
          <p:nvPr/>
        </p:nvSpPr>
        <p:spPr>
          <a:xfrm>
            <a:off x="1430356" y="3404573"/>
            <a:ext cx="298462" cy="2255650"/>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12CA923-5AE5-219B-6C2F-F9F4930A05A7}"/>
              </a:ext>
            </a:extLst>
          </p:cNvPr>
          <p:cNvSpPr/>
          <p:nvPr/>
        </p:nvSpPr>
        <p:spPr>
          <a:xfrm>
            <a:off x="10241657" y="3476059"/>
            <a:ext cx="317144" cy="219952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9BB654A-4762-9B29-4E75-AAB50D3505B7}"/>
              </a:ext>
            </a:extLst>
          </p:cNvPr>
          <p:cNvSpPr/>
          <p:nvPr/>
        </p:nvSpPr>
        <p:spPr>
          <a:xfrm>
            <a:off x="1469048" y="5541964"/>
            <a:ext cx="329084" cy="20288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A21406E6-3D95-816A-F497-D173A6547C13}"/>
              </a:ext>
            </a:extLst>
          </p:cNvPr>
          <p:cNvSpPr/>
          <p:nvPr/>
        </p:nvSpPr>
        <p:spPr>
          <a:xfrm>
            <a:off x="10172235" y="5541920"/>
            <a:ext cx="345668"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AFCD586-8ED0-B391-0F55-6D52CE518EC6}"/>
              </a:ext>
            </a:extLst>
          </p:cNvPr>
          <p:cNvSpPr/>
          <p:nvPr/>
        </p:nvSpPr>
        <p:spPr>
          <a:xfrm>
            <a:off x="10281751" y="3363912"/>
            <a:ext cx="236152"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C41E074-A175-A11A-278A-A14649AEE49B}"/>
              </a:ext>
            </a:extLst>
          </p:cNvPr>
          <p:cNvSpPr/>
          <p:nvPr/>
        </p:nvSpPr>
        <p:spPr>
          <a:xfrm>
            <a:off x="1469048" y="3291526"/>
            <a:ext cx="219346"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93" name="直線コネクタ 92">
            <a:extLst>
              <a:ext uri="{FF2B5EF4-FFF2-40B4-BE49-F238E27FC236}">
                <a16:creationId xmlns:a16="http://schemas.microsoft.com/office/drawing/2014/main" id="{521E0038-4F93-F1FC-D9B8-7015FE264F7A}"/>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0A82CC73-CED9-D7FF-BCE0-8F75394EBF24}"/>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98" name="テキスト ボックス 97">
            <a:extLst>
              <a:ext uri="{FF2B5EF4-FFF2-40B4-BE49-F238E27FC236}">
                <a16:creationId xmlns:a16="http://schemas.microsoft.com/office/drawing/2014/main" id="{32064283-9748-BFC8-C7BB-8BC3D804F1FD}"/>
              </a:ext>
            </a:extLst>
          </p:cNvPr>
          <p:cNvSpPr txBox="1"/>
          <p:nvPr/>
        </p:nvSpPr>
        <p:spPr>
          <a:xfrm>
            <a:off x="598959" y="587917"/>
            <a:ext cx="10478248"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8  Form the P+ heavily doped regions at the  wafer edge and the wafer back side. </a:t>
            </a:r>
            <a:endParaRPr lang="ja-JP" altLang="en-US" b="1" dirty="0">
              <a:solidFill>
                <a:schemeClr val="accent1"/>
              </a:solidFill>
            </a:endParaRPr>
          </a:p>
        </p:txBody>
      </p:sp>
      <p:sp>
        <p:nvSpPr>
          <p:cNvPr id="99" name="テキスト ボックス 98">
            <a:extLst>
              <a:ext uri="{FF2B5EF4-FFF2-40B4-BE49-F238E27FC236}">
                <a16:creationId xmlns:a16="http://schemas.microsoft.com/office/drawing/2014/main" id="{C4068FD5-B069-6D60-C9D7-25B6BAADCD51}"/>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2092388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1398462"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0544464"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88" name="正方形/長方形 87">
            <a:extLst>
              <a:ext uri="{FF2B5EF4-FFF2-40B4-BE49-F238E27FC236}">
                <a16:creationId xmlns:a16="http://schemas.microsoft.com/office/drawing/2014/main" id="{39F726C5-211D-0D1B-5398-914D3B5DAC82}"/>
              </a:ext>
            </a:extLst>
          </p:cNvPr>
          <p:cNvSpPr/>
          <p:nvPr/>
        </p:nvSpPr>
        <p:spPr>
          <a:xfrm>
            <a:off x="1427561" y="5502445"/>
            <a:ext cx="9131700" cy="38053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D90268C-59F6-6E1E-A787-E88B4AB1C712}"/>
              </a:ext>
            </a:extLst>
          </p:cNvPr>
          <p:cNvSpPr txBox="1"/>
          <p:nvPr/>
        </p:nvSpPr>
        <p:spPr>
          <a:xfrm>
            <a:off x="5593081" y="5514019"/>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0" name="正方形/長方形 89">
            <a:extLst>
              <a:ext uri="{FF2B5EF4-FFF2-40B4-BE49-F238E27FC236}">
                <a16:creationId xmlns:a16="http://schemas.microsoft.com/office/drawing/2014/main" id="{59F27181-64CA-9401-72C9-556DD53BE0AC}"/>
              </a:ext>
            </a:extLst>
          </p:cNvPr>
          <p:cNvSpPr/>
          <p:nvPr/>
        </p:nvSpPr>
        <p:spPr>
          <a:xfrm>
            <a:off x="1430356" y="3404573"/>
            <a:ext cx="298462" cy="2255650"/>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12CA923-5AE5-219B-6C2F-F9F4930A05A7}"/>
              </a:ext>
            </a:extLst>
          </p:cNvPr>
          <p:cNvSpPr/>
          <p:nvPr/>
        </p:nvSpPr>
        <p:spPr>
          <a:xfrm>
            <a:off x="10241657" y="3476059"/>
            <a:ext cx="317144" cy="219952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9BB654A-4762-9B29-4E75-AAB50D3505B7}"/>
              </a:ext>
            </a:extLst>
          </p:cNvPr>
          <p:cNvSpPr/>
          <p:nvPr/>
        </p:nvSpPr>
        <p:spPr>
          <a:xfrm>
            <a:off x="1469048" y="5541964"/>
            <a:ext cx="329084" cy="20288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A21406E6-3D95-816A-F497-D173A6547C13}"/>
              </a:ext>
            </a:extLst>
          </p:cNvPr>
          <p:cNvSpPr/>
          <p:nvPr/>
        </p:nvSpPr>
        <p:spPr>
          <a:xfrm>
            <a:off x="10172235" y="5541920"/>
            <a:ext cx="345668"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AFCD586-8ED0-B391-0F55-6D52CE518EC6}"/>
              </a:ext>
            </a:extLst>
          </p:cNvPr>
          <p:cNvSpPr/>
          <p:nvPr/>
        </p:nvSpPr>
        <p:spPr>
          <a:xfrm>
            <a:off x="10281751" y="3363912"/>
            <a:ext cx="236152"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C41E074-A175-A11A-278A-A14649AEE49B}"/>
              </a:ext>
            </a:extLst>
          </p:cNvPr>
          <p:cNvSpPr/>
          <p:nvPr/>
        </p:nvSpPr>
        <p:spPr>
          <a:xfrm>
            <a:off x="1469134" y="3341869"/>
            <a:ext cx="219346"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0D7C2B-0AD5-CEB1-F898-9CF81DEBB90C}"/>
              </a:ext>
            </a:extLst>
          </p:cNvPr>
          <p:cNvSpPr/>
          <p:nvPr/>
        </p:nvSpPr>
        <p:spPr>
          <a:xfrm>
            <a:off x="1597396" y="255263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ABF78B2E-69BA-A5F5-07C4-69021D6B2BD1}"/>
              </a:ext>
            </a:extLst>
          </p:cNvPr>
          <p:cNvSpPr/>
          <p:nvPr/>
        </p:nvSpPr>
        <p:spPr>
          <a:xfrm>
            <a:off x="2564787" y="2543523"/>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12D9A581-83B9-36ED-CB80-518DC16B2B41}"/>
              </a:ext>
            </a:extLst>
          </p:cNvPr>
          <p:cNvSpPr/>
          <p:nvPr/>
        </p:nvSpPr>
        <p:spPr>
          <a:xfrm>
            <a:off x="3308078" y="2558970"/>
            <a:ext cx="100108"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50EE9657-DD71-F4CF-1F90-DFDCABA213FA}"/>
              </a:ext>
            </a:extLst>
          </p:cNvPr>
          <p:cNvSpPr/>
          <p:nvPr/>
        </p:nvSpPr>
        <p:spPr>
          <a:xfrm>
            <a:off x="8445470" y="259597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A18D0A4E-6571-973B-E195-C9B0F0875E29}"/>
              </a:ext>
            </a:extLst>
          </p:cNvPr>
          <p:cNvSpPr/>
          <p:nvPr/>
        </p:nvSpPr>
        <p:spPr>
          <a:xfrm>
            <a:off x="9109084" y="2575799"/>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B0A6CB4-BB3E-1CA6-36B4-7DFEA25CDB4E}"/>
              </a:ext>
            </a:extLst>
          </p:cNvPr>
          <p:cNvSpPr/>
          <p:nvPr/>
        </p:nvSpPr>
        <p:spPr>
          <a:xfrm>
            <a:off x="9962320" y="2564500"/>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93" name="直線コネクタ 92">
            <a:extLst>
              <a:ext uri="{FF2B5EF4-FFF2-40B4-BE49-F238E27FC236}">
                <a16:creationId xmlns:a16="http://schemas.microsoft.com/office/drawing/2014/main" id="{35233017-0240-BD3E-2273-BDEA23F5BCBA}"/>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238C3062-8AF2-F415-996A-E30844259AD1}"/>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03" name="テキスト ボックス 102">
            <a:extLst>
              <a:ext uri="{FF2B5EF4-FFF2-40B4-BE49-F238E27FC236}">
                <a16:creationId xmlns:a16="http://schemas.microsoft.com/office/drawing/2014/main" id="{72227F6C-1958-0199-B627-0695334FAA5E}"/>
              </a:ext>
            </a:extLst>
          </p:cNvPr>
          <p:cNvSpPr txBox="1"/>
          <p:nvPr/>
        </p:nvSpPr>
        <p:spPr>
          <a:xfrm>
            <a:off x="620168" y="557096"/>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9  Form the contact windows (MASK05)</a:t>
            </a:r>
            <a:endParaRPr lang="ja-JP" altLang="en-US" b="1" dirty="0">
              <a:solidFill>
                <a:schemeClr val="accent1"/>
              </a:solidFill>
            </a:endParaRPr>
          </a:p>
        </p:txBody>
      </p:sp>
      <p:sp>
        <p:nvSpPr>
          <p:cNvPr id="104" name="テキスト ボックス 103">
            <a:extLst>
              <a:ext uri="{FF2B5EF4-FFF2-40B4-BE49-F238E27FC236}">
                <a16:creationId xmlns:a16="http://schemas.microsoft.com/office/drawing/2014/main" id="{AB029281-3D5A-564C-3B43-B85682728C00}"/>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2793627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1398462"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0544464"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88" name="正方形/長方形 87">
            <a:extLst>
              <a:ext uri="{FF2B5EF4-FFF2-40B4-BE49-F238E27FC236}">
                <a16:creationId xmlns:a16="http://schemas.microsoft.com/office/drawing/2014/main" id="{39F726C5-211D-0D1B-5398-914D3B5DAC82}"/>
              </a:ext>
            </a:extLst>
          </p:cNvPr>
          <p:cNvSpPr/>
          <p:nvPr/>
        </p:nvSpPr>
        <p:spPr>
          <a:xfrm>
            <a:off x="1427561" y="5502445"/>
            <a:ext cx="9131700" cy="38053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D90268C-59F6-6E1E-A787-E88B4AB1C712}"/>
              </a:ext>
            </a:extLst>
          </p:cNvPr>
          <p:cNvSpPr txBox="1"/>
          <p:nvPr/>
        </p:nvSpPr>
        <p:spPr>
          <a:xfrm>
            <a:off x="5593081" y="5514019"/>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0" name="正方形/長方形 89">
            <a:extLst>
              <a:ext uri="{FF2B5EF4-FFF2-40B4-BE49-F238E27FC236}">
                <a16:creationId xmlns:a16="http://schemas.microsoft.com/office/drawing/2014/main" id="{59F27181-64CA-9401-72C9-556DD53BE0AC}"/>
              </a:ext>
            </a:extLst>
          </p:cNvPr>
          <p:cNvSpPr/>
          <p:nvPr/>
        </p:nvSpPr>
        <p:spPr>
          <a:xfrm>
            <a:off x="1430356" y="3404573"/>
            <a:ext cx="298462" cy="2255650"/>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12CA923-5AE5-219B-6C2F-F9F4930A05A7}"/>
              </a:ext>
            </a:extLst>
          </p:cNvPr>
          <p:cNvSpPr/>
          <p:nvPr/>
        </p:nvSpPr>
        <p:spPr>
          <a:xfrm>
            <a:off x="10241657" y="3476059"/>
            <a:ext cx="317144" cy="219952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9BB654A-4762-9B29-4E75-AAB50D3505B7}"/>
              </a:ext>
            </a:extLst>
          </p:cNvPr>
          <p:cNvSpPr/>
          <p:nvPr/>
        </p:nvSpPr>
        <p:spPr>
          <a:xfrm>
            <a:off x="1469048" y="5541964"/>
            <a:ext cx="329084" cy="20288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A21406E6-3D95-816A-F497-D173A6547C13}"/>
              </a:ext>
            </a:extLst>
          </p:cNvPr>
          <p:cNvSpPr/>
          <p:nvPr/>
        </p:nvSpPr>
        <p:spPr>
          <a:xfrm>
            <a:off x="10172235" y="5541920"/>
            <a:ext cx="345668"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AFCD586-8ED0-B391-0F55-6D52CE518EC6}"/>
              </a:ext>
            </a:extLst>
          </p:cNvPr>
          <p:cNvSpPr/>
          <p:nvPr/>
        </p:nvSpPr>
        <p:spPr>
          <a:xfrm>
            <a:off x="10281751" y="3363912"/>
            <a:ext cx="236152"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C41E074-A175-A11A-278A-A14649AEE49B}"/>
              </a:ext>
            </a:extLst>
          </p:cNvPr>
          <p:cNvSpPr/>
          <p:nvPr/>
        </p:nvSpPr>
        <p:spPr>
          <a:xfrm>
            <a:off x="1456419" y="3380292"/>
            <a:ext cx="219346"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0D7C2B-0AD5-CEB1-F898-9CF81DEBB90C}"/>
              </a:ext>
            </a:extLst>
          </p:cNvPr>
          <p:cNvSpPr/>
          <p:nvPr/>
        </p:nvSpPr>
        <p:spPr>
          <a:xfrm>
            <a:off x="1597396" y="255263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ABF78B2E-69BA-A5F5-07C4-69021D6B2BD1}"/>
              </a:ext>
            </a:extLst>
          </p:cNvPr>
          <p:cNvSpPr/>
          <p:nvPr/>
        </p:nvSpPr>
        <p:spPr>
          <a:xfrm>
            <a:off x="2564787" y="2543523"/>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12D9A581-83B9-36ED-CB80-518DC16B2B41}"/>
              </a:ext>
            </a:extLst>
          </p:cNvPr>
          <p:cNvSpPr/>
          <p:nvPr/>
        </p:nvSpPr>
        <p:spPr>
          <a:xfrm>
            <a:off x="3308078" y="2558970"/>
            <a:ext cx="100108"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50EE9657-DD71-F4CF-1F90-DFDCABA213FA}"/>
              </a:ext>
            </a:extLst>
          </p:cNvPr>
          <p:cNvSpPr/>
          <p:nvPr/>
        </p:nvSpPr>
        <p:spPr>
          <a:xfrm>
            <a:off x="8445470" y="259597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A18D0A4E-6571-973B-E195-C9B0F0875E29}"/>
              </a:ext>
            </a:extLst>
          </p:cNvPr>
          <p:cNvSpPr/>
          <p:nvPr/>
        </p:nvSpPr>
        <p:spPr>
          <a:xfrm>
            <a:off x="9109084" y="2575799"/>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B0A6CB4-BB3E-1CA6-36B4-7DFEA25CDB4E}"/>
              </a:ext>
            </a:extLst>
          </p:cNvPr>
          <p:cNvSpPr/>
          <p:nvPr/>
        </p:nvSpPr>
        <p:spPr>
          <a:xfrm>
            <a:off x="9962320" y="2564500"/>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0475A80-ED0C-4F94-C1B8-41BE32A598FF}"/>
              </a:ext>
            </a:extLst>
          </p:cNvPr>
          <p:cNvSpPr/>
          <p:nvPr/>
        </p:nvSpPr>
        <p:spPr>
          <a:xfrm>
            <a:off x="1106834" y="3011552"/>
            <a:ext cx="282097" cy="28878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2BE5F6DB-7B2F-B8CF-622C-7BDF9906DDE0}"/>
              </a:ext>
            </a:extLst>
          </p:cNvPr>
          <p:cNvSpPr/>
          <p:nvPr/>
        </p:nvSpPr>
        <p:spPr>
          <a:xfrm>
            <a:off x="10554867" y="3004935"/>
            <a:ext cx="371719" cy="32047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 name="図 105">
            <a:extLst>
              <a:ext uri="{FF2B5EF4-FFF2-40B4-BE49-F238E27FC236}">
                <a16:creationId xmlns:a16="http://schemas.microsoft.com/office/drawing/2014/main" id="{4EE52681-4850-1761-7047-0F7E61FDED82}"/>
              </a:ext>
            </a:extLst>
          </p:cNvPr>
          <p:cNvPicPr>
            <a:picLocks noChangeAspect="1"/>
          </p:cNvPicPr>
          <p:nvPr/>
        </p:nvPicPr>
        <p:blipFill rotWithShape="1">
          <a:blip r:embed="rId3"/>
          <a:srcRect l="45583" t="90039" r="47089" b="1140"/>
          <a:stretch/>
        </p:blipFill>
        <p:spPr>
          <a:xfrm>
            <a:off x="5528801" y="6189430"/>
            <a:ext cx="893428" cy="604983"/>
          </a:xfrm>
          <a:prstGeom prst="rect">
            <a:avLst/>
          </a:prstGeom>
        </p:spPr>
      </p:pic>
      <p:sp>
        <p:nvSpPr>
          <p:cNvPr id="107" name="正方形/長方形 106">
            <a:extLst>
              <a:ext uri="{FF2B5EF4-FFF2-40B4-BE49-F238E27FC236}">
                <a16:creationId xmlns:a16="http://schemas.microsoft.com/office/drawing/2014/main" id="{FA093A91-E29B-4288-26A3-C99508D61019}"/>
              </a:ext>
            </a:extLst>
          </p:cNvPr>
          <p:cNvSpPr/>
          <p:nvPr/>
        </p:nvSpPr>
        <p:spPr>
          <a:xfrm>
            <a:off x="1106834" y="5891031"/>
            <a:ext cx="9783727" cy="3186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AED2889F-AC28-2039-83B3-33028C991822}"/>
              </a:ext>
            </a:extLst>
          </p:cNvPr>
          <p:cNvSpPr/>
          <p:nvPr/>
        </p:nvSpPr>
        <p:spPr>
          <a:xfrm>
            <a:off x="1106013" y="2218923"/>
            <a:ext cx="858579" cy="34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53F83374-046D-0F25-1C16-C97D8D5BC8F9}"/>
              </a:ext>
            </a:extLst>
          </p:cNvPr>
          <p:cNvSpPr/>
          <p:nvPr/>
        </p:nvSpPr>
        <p:spPr>
          <a:xfrm>
            <a:off x="9772368" y="2233161"/>
            <a:ext cx="1118193" cy="3436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 name="図 109">
            <a:extLst>
              <a:ext uri="{FF2B5EF4-FFF2-40B4-BE49-F238E27FC236}">
                <a16:creationId xmlns:a16="http://schemas.microsoft.com/office/drawing/2014/main" id="{67FF6D17-A534-D362-AE64-CA1CBF867C6F}"/>
              </a:ext>
            </a:extLst>
          </p:cNvPr>
          <p:cNvPicPr>
            <a:picLocks noChangeAspect="1"/>
          </p:cNvPicPr>
          <p:nvPr/>
        </p:nvPicPr>
        <p:blipFill rotWithShape="1">
          <a:blip r:embed="rId3"/>
          <a:srcRect l="2339" t="21836" r="86953" b="70320"/>
          <a:stretch/>
        </p:blipFill>
        <p:spPr>
          <a:xfrm>
            <a:off x="286428" y="1522725"/>
            <a:ext cx="858580" cy="538014"/>
          </a:xfrm>
          <a:prstGeom prst="rect">
            <a:avLst/>
          </a:prstGeom>
        </p:spPr>
      </p:pic>
      <p:cxnSp>
        <p:nvCxnSpPr>
          <p:cNvPr id="12" name="直線コネクタ 11">
            <a:extLst>
              <a:ext uri="{FF2B5EF4-FFF2-40B4-BE49-F238E27FC236}">
                <a16:creationId xmlns:a16="http://schemas.microsoft.com/office/drawing/2014/main" id="{4DA7B25D-6214-DA25-6152-1D7C78FAEE79}"/>
              </a:ext>
            </a:extLst>
          </p:cNvPr>
          <p:cNvCxnSpPr>
            <a:cxnSpLocks/>
          </p:cNvCxnSpPr>
          <p:nvPr/>
        </p:nvCxnSpPr>
        <p:spPr>
          <a:xfrm flipV="1">
            <a:off x="736876" y="1492071"/>
            <a:ext cx="9303766" cy="306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2F1ADAF2-C9A2-C913-8F90-F33C4656B890}"/>
              </a:ext>
            </a:extLst>
          </p:cNvPr>
          <p:cNvCxnSpPr>
            <a:cxnSpLocks/>
          </p:cNvCxnSpPr>
          <p:nvPr/>
        </p:nvCxnSpPr>
        <p:spPr>
          <a:xfrm>
            <a:off x="1640569" y="1555620"/>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A4E3B35D-ACC1-6807-8321-8E18DA6FEB08}"/>
              </a:ext>
            </a:extLst>
          </p:cNvPr>
          <p:cNvCxnSpPr>
            <a:cxnSpLocks/>
          </p:cNvCxnSpPr>
          <p:nvPr/>
        </p:nvCxnSpPr>
        <p:spPr>
          <a:xfrm>
            <a:off x="3358899" y="1532485"/>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ACA2A58-7B7D-AB48-C086-7AE8C80C90EA}"/>
              </a:ext>
            </a:extLst>
          </p:cNvPr>
          <p:cNvCxnSpPr>
            <a:cxnSpLocks/>
          </p:cNvCxnSpPr>
          <p:nvPr/>
        </p:nvCxnSpPr>
        <p:spPr>
          <a:xfrm flipH="1">
            <a:off x="8522689" y="1492071"/>
            <a:ext cx="27781" cy="1180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C76A87A-952C-D5B0-B52C-DB4B09F762B2}"/>
              </a:ext>
            </a:extLst>
          </p:cNvPr>
          <p:cNvCxnSpPr>
            <a:cxnSpLocks/>
          </p:cNvCxnSpPr>
          <p:nvPr/>
        </p:nvCxnSpPr>
        <p:spPr>
          <a:xfrm flipH="1">
            <a:off x="10014605" y="1466834"/>
            <a:ext cx="26037" cy="12689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369FDFFB-FEDE-87BD-62A8-03AEFC6DD140}"/>
              </a:ext>
            </a:extLst>
          </p:cNvPr>
          <p:cNvSpPr/>
          <p:nvPr/>
        </p:nvSpPr>
        <p:spPr>
          <a:xfrm>
            <a:off x="1491241" y="1387677"/>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DA7A8545-2B6E-BC26-5A40-9C79999A8CEE}"/>
              </a:ext>
            </a:extLst>
          </p:cNvPr>
          <p:cNvSpPr/>
          <p:nvPr/>
        </p:nvSpPr>
        <p:spPr>
          <a:xfrm>
            <a:off x="3257840" y="1390793"/>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A254C0C8-F91A-8C6F-A8C8-1225C164EFE4}"/>
              </a:ext>
            </a:extLst>
          </p:cNvPr>
          <p:cNvSpPr/>
          <p:nvPr/>
        </p:nvSpPr>
        <p:spPr>
          <a:xfrm>
            <a:off x="8408344" y="1380101"/>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DC6D2D43-7D29-9425-F07F-C1F29D1599F6}"/>
              </a:ext>
            </a:extLst>
          </p:cNvPr>
          <p:cNvCxnSpPr>
            <a:cxnSpLocks/>
          </p:cNvCxnSpPr>
          <p:nvPr/>
        </p:nvCxnSpPr>
        <p:spPr>
          <a:xfrm>
            <a:off x="2630947" y="1997084"/>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3042D559-BCBB-85FD-2D6F-7668361C25D9}"/>
              </a:ext>
            </a:extLst>
          </p:cNvPr>
          <p:cNvCxnSpPr>
            <a:cxnSpLocks/>
          </p:cNvCxnSpPr>
          <p:nvPr/>
        </p:nvCxnSpPr>
        <p:spPr>
          <a:xfrm flipV="1">
            <a:off x="2649678" y="1988462"/>
            <a:ext cx="8240883" cy="86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FDFC3AFC-F1B9-DEFB-8E7F-D9A65F82C1E2}"/>
              </a:ext>
            </a:extLst>
          </p:cNvPr>
          <p:cNvCxnSpPr>
            <a:cxnSpLocks/>
          </p:cNvCxnSpPr>
          <p:nvPr/>
        </p:nvCxnSpPr>
        <p:spPr>
          <a:xfrm>
            <a:off x="9172014" y="1988462"/>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楕円 119">
            <a:extLst>
              <a:ext uri="{FF2B5EF4-FFF2-40B4-BE49-F238E27FC236}">
                <a16:creationId xmlns:a16="http://schemas.microsoft.com/office/drawing/2014/main" id="{125376E0-A1F8-465B-4F09-1B9E2CA1C181}"/>
              </a:ext>
            </a:extLst>
          </p:cNvPr>
          <p:cNvSpPr/>
          <p:nvPr/>
        </p:nvSpPr>
        <p:spPr>
          <a:xfrm>
            <a:off x="9040599" y="1858496"/>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図 120">
            <a:extLst>
              <a:ext uri="{FF2B5EF4-FFF2-40B4-BE49-F238E27FC236}">
                <a16:creationId xmlns:a16="http://schemas.microsoft.com/office/drawing/2014/main" id="{062F3CA2-1349-1F07-C780-B36718A1A1E0}"/>
              </a:ext>
            </a:extLst>
          </p:cNvPr>
          <p:cNvPicPr>
            <a:picLocks noChangeAspect="1"/>
          </p:cNvPicPr>
          <p:nvPr/>
        </p:nvPicPr>
        <p:blipFill rotWithShape="1">
          <a:blip r:embed="rId3"/>
          <a:srcRect l="90269" t="27396" r="1436" b="50112"/>
          <a:stretch/>
        </p:blipFill>
        <p:spPr>
          <a:xfrm>
            <a:off x="11132571" y="1836543"/>
            <a:ext cx="841807" cy="1542478"/>
          </a:xfrm>
          <a:prstGeom prst="rect">
            <a:avLst/>
          </a:prstGeom>
        </p:spPr>
      </p:pic>
      <p:cxnSp>
        <p:nvCxnSpPr>
          <p:cNvPr id="123" name="直線コネクタ 122">
            <a:extLst>
              <a:ext uri="{FF2B5EF4-FFF2-40B4-BE49-F238E27FC236}">
                <a16:creationId xmlns:a16="http://schemas.microsoft.com/office/drawing/2014/main" id="{9280A9C2-ACF3-76DB-5F65-FBB7936CCA0C}"/>
              </a:ext>
            </a:extLst>
          </p:cNvPr>
          <p:cNvCxnSpPr>
            <a:cxnSpLocks/>
          </p:cNvCxnSpPr>
          <p:nvPr/>
        </p:nvCxnSpPr>
        <p:spPr>
          <a:xfrm flipV="1">
            <a:off x="10870262" y="1663247"/>
            <a:ext cx="320475" cy="3334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105" name="直線コネクタ 104">
            <a:extLst>
              <a:ext uri="{FF2B5EF4-FFF2-40B4-BE49-F238E27FC236}">
                <a16:creationId xmlns:a16="http://schemas.microsoft.com/office/drawing/2014/main" id="{21841B79-3FAF-3E7F-6C96-12DB7E0C0423}"/>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9D6AD869-59DB-C66F-24DA-80512AE14A98}"/>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25" name="テキスト ボックス 124">
            <a:extLst>
              <a:ext uri="{FF2B5EF4-FFF2-40B4-BE49-F238E27FC236}">
                <a16:creationId xmlns:a16="http://schemas.microsoft.com/office/drawing/2014/main" id="{99BE1960-B62E-7E85-D941-CCF5484D3D39}"/>
              </a:ext>
            </a:extLst>
          </p:cNvPr>
          <p:cNvSpPr txBox="1"/>
          <p:nvPr/>
        </p:nvSpPr>
        <p:spPr>
          <a:xfrm>
            <a:off x="598798" y="577082"/>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10  Form the metal wirings (MASK06)</a:t>
            </a:r>
            <a:endParaRPr lang="ja-JP" altLang="en-US" b="1" dirty="0">
              <a:solidFill>
                <a:schemeClr val="accent1"/>
              </a:solidFill>
            </a:endParaRPr>
          </a:p>
        </p:txBody>
      </p:sp>
      <p:sp>
        <p:nvSpPr>
          <p:cNvPr id="126" name="テキスト ボックス 125">
            <a:extLst>
              <a:ext uri="{FF2B5EF4-FFF2-40B4-BE49-F238E27FC236}">
                <a16:creationId xmlns:a16="http://schemas.microsoft.com/office/drawing/2014/main" id="{6A7CDB1E-609F-82BB-310C-F2BB0A48F5DD}"/>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
        <p:nvSpPr>
          <p:cNvPr id="127" name="正方形/長方形 126">
            <a:extLst>
              <a:ext uri="{FF2B5EF4-FFF2-40B4-BE49-F238E27FC236}">
                <a16:creationId xmlns:a16="http://schemas.microsoft.com/office/drawing/2014/main" id="{1ACFD675-4C59-8D5C-7239-7C807EA385BB}"/>
              </a:ext>
            </a:extLst>
          </p:cNvPr>
          <p:cNvSpPr/>
          <p:nvPr/>
        </p:nvSpPr>
        <p:spPr>
          <a:xfrm>
            <a:off x="1108470" y="2404994"/>
            <a:ext cx="309874" cy="6838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D87F831A-1CB3-5ED7-BCE8-F7B4AAFC6AD6}"/>
              </a:ext>
            </a:extLst>
          </p:cNvPr>
          <p:cNvSpPr/>
          <p:nvPr/>
        </p:nvSpPr>
        <p:spPr>
          <a:xfrm>
            <a:off x="10581164" y="2469492"/>
            <a:ext cx="313924" cy="6838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64058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948343" y="2605353"/>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1072122" y="2535949"/>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88" name="正方形/長方形 87">
            <a:extLst>
              <a:ext uri="{FF2B5EF4-FFF2-40B4-BE49-F238E27FC236}">
                <a16:creationId xmlns:a16="http://schemas.microsoft.com/office/drawing/2014/main" id="{39F726C5-211D-0D1B-5398-914D3B5DAC82}"/>
              </a:ext>
            </a:extLst>
          </p:cNvPr>
          <p:cNvSpPr/>
          <p:nvPr/>
        </p:nvSpPr>
        <p:spPr>
          <a:xfrm>
            <a:off x="1427561" y="5502445"/>
            <a:ext cx="9131700" cy="38053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D90268C-59F6-6E1E-A787-E88B4AB1C712}"/>
              </a:ext>
            </a:extLst>
          </p:cNvPr>
          <p:cNvSpPr txBox="1"/>
          <p:nvPr/>
        </p:nvSpPr>
        <p:spPr>
          <a:xfrm>
            <a:off x="5593081" y="5514019"/>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0" name="正方形/長方形 89">
            <a:extLst>
              <a:ext uri="{FF2B5EF4-FFF2-40B4-BE49-F238E27FC236}">
                <a16:creationId xmlns:a16="http://schemas.microsoft.com/office/drawing/2014/main" id="{59F27181-64CA-9401-72C9-556DD53BE0AC}"/>
              </a:ext>
            </a:extLst>
          </p:cNvPr>
          <p:cNvSpPr/>
          <p:nvPr/>
        </p:nvSpPr>
        <p:spPr>
          <a:xfrm>
            <a:off x="1430356" y="3404573"/>
            <a:ext cx="298462" cy="2255650"/>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12CA923-5AE5-219B-6C2F-F9F4930A05A7}"/>
              </a:ext>
            </a:extLst>
          </p:cNvPr>
          <p:cNvSpPr/>
          <p:nvPr/>
        </p:nvSpPr>
        <p:spPr>
          <a:xfrm>
            <a:off x="10241657" y="3476059"/>
            <a:ext cx="317144" cy="219952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9BB654A-4762-9B29-4E75-AAB50D3505B7}"/>
              </a:ext>
            </a:extLst>
          </p:cNvPr>
          <p:cNvSpPr/>
          <p:nvPr/>
        </p:nvSpPr>
        <p:spPr>
          <a:xfrm>
            <a:off x="1469048" y="5541964"/>
            <a:ext cx="329084" cy="20288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A21406E6-3D95-816A-F497-D173A6547C13}"/>
              </a:ext>
            </a:extLst>
          </p:cNvPr>
          <p:cNvSpPr/>
          <p:nvPr/>
        </p:nvSpPr>
        <p:spPr>
          <a:xfrm>
            <a:off x="10172235" y="5541920"/>
            <a:ext cx="345668"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AFCD586-8ED0-B391-0F55-6D52CE518EC6}"/>
              </a:ext>
            </a:extLst>
          </p:cNvPr>
          <p:cNvSpPr/>
          <p:nvPr/>
        </p:nvSpPr>
        <p:spPr>
          <a:xfrm>
            <a:off x="10281751" y="3363912"/>
            <a:ext cx="236152"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C41E074-A175-A11A-278A-A14649AEE49B}"/>
              </a:ext>
            </a:extLst>
          </p:cNvPr>
          <p:cNvSpPr/>
          <p:nvPr/>
        </p:nvSpPr>
        <p:spPr>
          <a:xfrm>
            <a:off x="1456419" y="3380292"/>
            <a:ext cx="219346"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0D7C2B-0AD5-CEB1-F898-9CF81DEBB90C}"/>
              </a:ext>
            </a:extLst>
          </p:cNvPr>
          <p:cNvSpPr/>
          <p:nvPr/>
        </p:nvSpPr>
        <p:spPr>
          <a:xfrm>
            <a:off x="1597396" y="255263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ABF78B2E-69BA-A5F5-07C4-69021D6B2BD1}"/>
              </a:ext>
            </a:extLst>
          </p:cNvPr>
          <p:cNvSpPr/>
          <p:nvPr/>
        </p:nvSpPr>
        <p:spPr>
          <a:xfrm>
            <a:off x="2564787" y="2543523"/>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12D9A581-83B9-36ED-CB80-518DC16B2B41}"/>
              </a:ext>
            </a:extLst>
          </p:cNvPr>
          <p:cNvSpPr/>
          <p:nvPr/>
        </p:nvSpPr>
        <p:spPr>
          <a:xfrm>
            <a:off x="3308078" y="2558970"/>
            <a:ext cx="100108"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50EE9657-DD71-F4CF-1F90-DFDCABA213FA}"/>
              </a:ext>
            </a:extLst>
          </p:cNvPr>
          <p:cNvSpPr/>
          <p:nvPr/>
        </p:nvSpPr>
        <p:spPr>
          <a:xfrm>
            <a:off x="8445470" y="259597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A18D0A4E-6571-973B-E195-C9B0F0875E29}"/>
              </a:ext>
            </a:extLst>
          </p:cNvPr>
          <p:cNvSpPr/>
          <p:nvPr/>
        </p:nvSpPr>
        <p:spPr>
          <a:xfrm>
            <a:off x="9109084" y="2575799"/>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B0A6CB4-BB3E-1CA6-36B4-7DFEA25CDB4E}"/>
              </a:ext>
            </a:extLst>
          </p:cNvPr>
          <p:cNvSpPr/>
          <p:nvPr/>
        </p:nvSpPr>
        <p:spPr>
          <a:xfrm>
            <a:off x="9962320" y="2564500"/>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0475A80-ED0C-4F94-C1B8-41BE32A598FF}"/>
              </a:ext>
            </a:extLst>
          </p:cNvPr>
          <p:cNvSpPr/>
          <p:nvPr/>
        </p:nvSpPr>
        <p:spPr>
          <a:xfrm>
            <a:off x="952658" y="3049656"/>
            <a:ext cx="473053" cy="2887806"/>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 name="図 105">
            <a:extLst>
              <a:ext uri="{FF2B5EF4-FFF2-40B4-BE49-F238E27FC236}">
                <a16:creationId xmlns:a16="http://schemas.microsoft.com/office/drawing/2014/main" id="{4EE52681-4850-1761-7047-0F7E61FDED82}"/>
              </a:ext>
            </a:extLst>
          </p:cNvPr>
          <p:cNvPicPr>
            <a:picLocks noChangeAspect="1"/>
          </p:cNvPicPr>
          <p:nvPr/>
        </p:nvPicPr>
        <p:blipFill rotWithShape="1">
          <a:blip r:embed="rId3"/>
          <a:srcRect l="45583" t="90039" r="47089" b="1140"/>
          <a:stretch/>
        </p:blipFill>
        <p:spPr>
          <a:xfrm>
            <a:off x="5528801" y="6189430"/>
            <a:ext cx="893428" cy="604983"/>
          </a:xfrm>
          <a:prstGeom prst="rect">
            <a:avLst/>
          </a:prstGeom>
        </p:spPr>
      </p:pic>
      <p:sp>
        <p:nvSpPr>
          <p:cNvPr id="107" name="正方形/長方形 106">
            <a:extLst>
              <a:ext uri="{FF2B5EF4-FFF2-40B4-BE49-F238E27FC236}">
                <a16:creationId xmlns:a16="http://schemas.microsoft.com/office/drawing/2014/main" id="{FA093A91-E29B-4288-26A3-C99508D61019}"/>
              </a:ext>
            </a:extLst>
          </p:cNvPr>
          <p:cNvSpPr/>
          <p:nvPr/>
        </p:nvSpPr>
        <p:spPr>
          <a:xfrm>
            <a:off x="1106834" y="5891031"/>
            <a:ext cx="9783727" cy="3186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AED2889F-AC28-2039-83B3-33028C991822}"/>
              </a:ext>
            </a:extLst>
          </p:cNvPr>
          <p:cNvSpPr/>
          <p:nvPr/>
        </p:nvSpPr>
        <p:spPr>
          <a:xfrm>
            <a:off x="1106013" y="2218923"/>
            <a:ext cx="858579" cy="34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53F83374-046D-0F25-1C16-C97D8D5BC8F9}"/>
              </a:ext>
            </a:extLst>
          </p:cNvPr>
          <p:cNvSpPr/>
          <p:nvPr/>
        </p:nvSpPr>
        <p:spPr>
          <a:xfrm>
            <a:off x="9772368" y="2233161"/>
            <a:ext cx="1118193" cy="3436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 name="図 109">
            <a:extLst>
              <a:ext uri="{FF2B5EF4-FFF2-40B4-BE49-F238E27FC236}">
                <a16:creationId xmlns:a16="http://schemas.microsoft.com/office/drawing/2014/main" id="{67FF6D17-A534-D362-AE64-CA1CBF867C6F}"/>
              </a:ext>
            </a:extLst>
          </p:cNvPr>
          <p:cNvPicPr>
            <a:picLocks noChangeAspect="1"/>
          </p:cNvPicPr>
          <p:nvPr/>
        </p:nvPicPr>
        <p:blipFill rotWithShape="1">
          <a:blip r:embed="rId3"/>
          <a:srcRect l="2339" t="21836" r="86953" b="70320"/>
          <a:stretch/>
        </p:blipFill>
        <p:spPr>
          <a:xfrm>
            <a:off x="286428" y="1522725"/>
            <a:ext cx="858580" cy="538014"/>
          </a:xfrm>
          <a:prstGeom prst="rect">
            <a:avLst/>
          </a:prstGeom>
        </p:spPr>
      </p:pic>
      <p:cxnSp>
        <p:nvCxnSpPr>
          <p:cNvPr id="12" name="直線コネクタ 11">
            <a:extLst>
              <a:ext uri="{FF2B5EF4-FFF2-40B4-BE49-F238E27FC236}">
                <a16:creationId xmlns:a16="http://schemas.microsoft.com/office/drawing/2014/main" id="{4DA7B25D-6214-DA25-6152-1D7C78FAEE79}"/>
              </a:ext>
            </a:extLst>
          </p:cNvPr>
          <p:cNvCxnSpPr>
            <a:cxnSpLocks/>
          </p:cNvCxnSpPr>
          <p:nvPr/>
        </p:nvCxnSpPr>
        <p:spPr>
          <a:xfrm flipV="1">
            <a:off x="736876" y="1492071"/>
            <a:ext cx="9303766" cy="306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2F1ADAF2-C9A2-C913-8F90-F33C4656B890}"/>
              </a:ext>
            </a:extLst>
          </p:cNvPr>
          <p:cNvCxnSpPr>
            <a:cxnSpLocks/>
          </p:cNvCxnSpPr>
          <p:nvPr/>
        </p:nvCxnSpPr>
        <p:spPr>
          <a:xfrm>
            <a:off x="1640569" y="1555620"/>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A4E3B35D-ACC1-6807-8321-8E18DA6FEB08}"/>
              </a:ext>
            </a:extLst>
          </p:cNvPr>
          <p:cNvCxnSpPr>
            <a:cxnSpLocks/>
          </p:cNvCxnSpPr>
          <p:nvPr/>
        </p:nvCxnSpPr>
        <p:spPr>
          <a:xfrm>
            <a:off x="3358899" y="1532485"/>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ACA2A58-7B7D-AB48-C086-7AE8C80C90EA}"/>
              </a:ext>
            </a:extLst>
          </p:cNvPr>
          <p:cNvCxnSpPr>
            <a:cxnSpLocks/>
          </p:cNvCxnSpPr>
          <p:nvPr/>
        </p:nvCxnSpPr>
        <p:spPr>
          <a:xfrm flipH="1">
            <a:off x="8522689" y="1492071"/>
            <a:ext cx="27781" cy="1180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C76A87A-952C-D5B0-B52C-DB4B09F762B2}"/>
              </a:ext>
            </a:extLst>
          </p:cNvPr>
          <p:cNvCxnSpPr>
            <a:cxnSpLocks/>
          </p:cNvCxnSpPr>
          <p:nvPr/>
        </p:nvCxnSpPr>
        <p:spPr>
          <a:xfrm flipH="1">
            <a:off x="10014605" y="1466834"/>
            <a:ext cx="26037" cy="12689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369FDFFB-FEDE-87BD-62A8-03AEFC6DD140}"/>
              </a:ext>
            </a:extLst>
          </p:cNvPr>
          <p:cNvSpPr/>
          <p:nvPr/>
        </p:nvSpPr>
        <p:spPr>
          <a:xfrm>
            <a:off x="1491241" y="1387677"/>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DA7A8545-2B6E-BC26-5A40-9C79999A8CEE}"/>
              </a:ext>
            </a:extLst>
          </p:cNvPr>
          <p:cNvSpPr/>
          <p:nvPr/>
        </p:nvSpPr>
        <p:spPr>
          <a:xfrm>
            <a:off x="3257840" y="1390793"/>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A254C0C8-F91A-8C6F-A8C8-1225C164EFE4}"/>
              </a:ext>
            </a:extLst>
          </p:cNvPr>
          <p:cNvSpPr/>
          <p:nvPr/>
        </p:nvSpPr>
        <p:spPr>
          <a:xfrm>
            <a:off x="8408344" y="1380101"/>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DC6D2D43-7D29-9425-F07F-C1F29D1599F6}"/>
              </a:ext>
            </a:extLst>
          </p:cNvPr>
          <p:cNvCxnSpPr>
            <a:cxnSpLocks/>
          </p:cNvCxnSpPr>
          <p:nvPr/>
        </p:nvCxnSpPr>
        <p:spPr>
          <a:xfrm>
            <a:off x="2630947" y="1997084"/>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3042D559-BCBB-85FD-2D6F-7668361C25D9}"/>
              </a:ext>
            </a:extLst>
          </p:cNvPr>
          <p:cNvCxnSpPr>
            <a:cxnSpLocks/>
          </p:cNvCxnSpPr>
          <p:nvPr/>
        </p:nvCxnSpPr>
        <p:spPr>
          <a:xfrm flipV="1">
            <a:off x="2649678" y="1988462"/>
            <a:ext cx="8240883" cy="86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FDFC3AFC-F1B9-DEFB-8E7F-D9A65F82C1E2}"/>
              </a:ext>
            </a:extLst>
          </p:cNvPr>
          <p:cNvCxnSpPr>
            <a:cxnSpLocks/>
          </p:cNvCxnSpPr>
          <p:nvPr/>
        </p:nvCxnSpPr>
        <p:spPr>
          <a:xfrm>
            <a:off x="9172014" y="1988462"/>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楕円 119">
            <a:extLst>
              <a:ext uri="{FF2B5EF4-FFF2-40B4-BE49-F238E27FC236}">
                <a16:creationId xmlns:a16="http://schemas.microsoft.com/office/drawing/2014/main" id="{125376E0-A1F8-465B-4F09-1B9E2CA1C181}"/>
              </a:ext>
            </a:extLst>
          </p:cNvPr>
          <p:cNvSpPr/>
          <p:nvPr/>
        </p:nvSpPr>
        <p:spPr>
          <a:xfrm>
            <a:off x="9040599" y="1858496"/>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図 120">
            <a:extLst>
              <a:ext uri="{FF2B5EF4-FFF2-40B4-BE49-F238E27FC236}">
                <a16:creationId xmlns:a16="http://schemas.microsoft.com/office/drawing/2014/main" id="{062F3CA2-1349-1F07-C780-B36718A1A1E0}"/>
              </a:ext>
            </a:extLst>
          </p:cNvPr>
          <p:cNvPicPr>
            <a:picLocks noChangeAspect="1"/>
          </p:cNvPicPr>
          <p:nvPr/>
        </p:nvPicPr>
        <p:blipFill rotWithShape="1">
          <a:blip r:embed="rId3"/>
          <a:srcRect l="90269" t="27396" r="1436" b="50112"/>
          <a:stretch/>
        </p:blipFill>
        <p:spPr>
          <a:xfrm>
            <a:off x="11132571" y="1836543"/>
            <a:ext cx="841807" cy="1542478"/>
          </a:xfrm>
          <a:prstGeom prst="rect">
            <a:avLst/>
          </a:prstGeom>
        </p:spPr>
      </p:pic>
      <p:cxnSp>
        <p:nvCxnSpPr>
          <p:cNvPr id="123" name="直線コネクタ 122">
            <a:extLst>
              <a:ext uri="{FF2B5EF4-FFF2-40B4-BE49-F238E27FC236}">
                <a16:creationId xmlns:a16="http://schemas.microsoft.com/office/drawing/2014/main" id="{9280A9C2-ACF3-76DB-5F65-FBB7936CCA0C}"/>
              </a:ext>
            </a:extLst>
          </p:cNvPr>
          <p:cNvCxnSpPr>
            <a:cxnSpLocks/>
          </p:cNvCxnSpPr>
          <p:nvPr/>
        </p:nvCxnSpPr>
        <p:spPr>
          <a:xfrm flipV="1">
            <a:off x="10870262" y="1663247"/>
            <a:ext cx="320475" cy="3334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105" name="直線コネクタ 104">
            <a:extLst>
              <a:ext uri="{FF2B5EF4-FFF2-40B4-BE49-F238E27FC236}">
                <a16:creationId xmlns:a16="http://schemas.microsoft.com/office/drawing/2014/main" id="{21841B79-3FAF-3E7F-6C96-12DB7E0C0423}"/>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9D6AD869-59DB-C66F-24DA-80512AE14A98}"/>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26" name="テキスト ボックス 125">
            <a:extLst>
              <a:ext uri="{FF2B5EF4-FFF2-40B4-BE49-F238E27FC236}">
                <a16:creationId xmlns:a16="http://schemas.microsoft.com/office/drawing/2014/main" id="{6A7CDB1E-609F-82BB-310C-F2BB0A48F5DD}"/>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
        <p:nvSpPr>
          <p:cNvPr id="130" name="正方形/長方形 129">
            <a:extLst>
              <a:ext uri="{FF2B5EF4-FFF2-40B4-BE49-F238E27FC236}">
                <a16:creationId xmlns:a16="http://schemas.microsoft.com/office/drawing/2014/main" id="{284C4C03-5810-2248-16EE-64ECA198BE66}"/>
              </a:ext>
            </a:extLst>
          </p:cNvPr>
          <p:cNvSpPr/>
          <p:nvPr/>
        </p:nvSpPr>
        <p:spPr>
          <a:xfrm>
            <a:off x="10566129" y="3028592"/>
            <a:ext cx="517774" cy="2887806"/>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863818EF-B182-A6B6-05C7-83A53994BD36}"/>
              </a:ext>
            </a:extLst>
          </p:cNvPr>
          <p:cNvSpPr/>
          <p:nvPr/>
        </p:nvSpPr>
        <p:spPr>
          <a:xfrm>
            <a:off x="929145" y="5922996"/>
            <a:ext cx="10154757" cy="290144"/>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A369BBA7-8EC3-588B-6094-8911BDFCD08B}"/>
              </a:ext>
            </a:extLst>
          </p:cNvPr>
          <p:cNvSpPr/>
          <p:nvPr/>
        </p:nvSpPr>
        <p:spPr>
          <a:xfrm>
            <a:off x="10628222" y="5641179"/>
            <a:ext cx="393933" cy="302121"/>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504D2AD4-7851-E2E3-EBA8-3A6B237E306B}"/>
              </a:ext>
            </a:extLst>
          </p:cNvPr>
          <p:cNvSpPr/>
          <p:nvPr/>
        </p:nvSpPr>
        <p:spPr>
          <a:xfrm>
            <a:off x="1008194" y="5576400"/>
            <a:ext cx="358846" cy="411121"/>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テキスト ボックス 133">
            <a:extLst>
              <a:ext uri="{FF2B5EF4-FFF2-40B4-BE49-F238E27FC236}">
                <a16:creationId xmlns:a16="http://schemas.microsoft.com/office/drawing/2014/main" id="{31F3B23B-F1B7-4D37-BD20-3EEBCD0B21FF}"/>
              </a:ext>
            </a:extLst>
          </p:cNvPr>
          <p:cNvSpPr txBox="1"/>
          <p:nvPr/>
        </p:nvSpPr>
        <p:spPr>
          <a:xfrm>
            <a:off x="5600700" y="586103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35" name="テキスト ボックス 134">
            <a:extLst>
              <a:ext uri="{FF2B5EF4-FFF2-40B4-BE49-F238E27FC236}">
                <a16:creationId xmlns:a16="http://schemas.microsoft.com/office/drawing/2014/main" id="{3F5BF4C0-6404-CD39-BB94-6048F142D184}"/>
              </a:ext>
            </a:extLst>
          </p:cNvPr>
          <p:cNvSpPr txBox="1"/>
          <p:nvPr/>
        </p:nvSpPr>
        <p:spPr>
          <a:xfrm>
            <a:off x="10575732" y="3583141"/>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36" name="テキスト ボックス 135">
            <a:extLst>
              <a:ext uri="{FF2B5EF4-FFF2-40B4-BE49-F238E27FC236}">
                <a16:creationId xmlns:a16="http://schemas.microsoft.com/office/drawing/2014/main" id="{54ECDA71-6B90-1444-C4F3-2ED6378C320D}"/>
              </a:ext>
            </a:extLst>
          </p:cNvPr>
          <p:cNvSpPr txBox="1"/>
          <p:nvPr/>
        </p:nvSpPr>
        <p:spPr>
          <a:xfrm>
            <a:off x="935019" y="3562350"/>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cxnSp>
        <p:nvCxnSpPr>
          <p:cNvPr id="137" name="直線コネクタ 136">
            <a:extLst>
              <a:ext uri="{FF2B5EF4-FFF2-40B4-BE49-F238E27FC236}">
                <a16:creationId xmlns:a16="http://schemas.microsoft.com/office/drawing/2014/main" id="{E0C1D730-B90B-6208-3FC4-68EBC849B3E1}"/>
              </a:ext>
            </a:extLst>
          </p:cNvPr>
          <p:cNvCxnSpPr>
            <a:cxnSpLocks/>
          </p:cNvCxnSpPr>
          <p:nvPr/>
        </p:nvCxnSpPr>
        <p:spPr>
          <a:xfrm flipV="1">
            <a:off x="978728" y="2560288"/>
            <a:ext cx="933783" cy="330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9E7A036E-B0AD-4E9D-CFEF-C06D2C0AE093}"/>
              </a:ext>
            </a:extLst>
          </p:cNvPr>
          <p:cNvCxnSpPr>
            <a:cxnSpLocks/>
          </p:cNvCxnSpPr>
          <p:nvPr/>
        </p:nvCxnSpPr>
        <p:spPr>
          <a:xfrm flipV="1">
            <a:off x="8359369" y="2548266"/>
            <a:ext cx="2752018" cy="67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179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619968-4FA0-7368-81B9-F8383C0F70B4}"/>
              </a:ext>
            </a:extLst>
          </p:cNvPr>
          <p:cNvPicPr>
            <a:picLocks noChangeAspect="1"/>
          </p:cNvPicPr>
          <p:nvPr/>
        </p:nvPicPr>
        <p:blipFill rotWithShape="1">
          <a:blip r:embed="rId2"/>
          <a:srcRect l="1849" t="17169" r="1781" b="13242"/>
          <a:stretch/>
        </p:blipFill>
        <p:spPr>
          <a:xfrm>
            <a:off x="221293" y="1891429"/>
            <a:ext cx="11749414" cy="4772417"/>
          </a:xfrm>
          <a:prstGeom prst="rect">
            <a:avLst/>
          </a:prstGeom>
        </p:spPr>
      </p:pic>
      <p:cxnSp>
        <p:nvCxnSpPr>
          <p:cNvPr id="6" name="直線コネクタ 5">
            <a:extLst>
              <a:ext uri="{FF2B5EF4-FFF2-40B4-BE49-F238E27FC236}">
                <a16:creationId xmlns:a16="http://schemas.microsoft.com/office/drawing/2014/main" id="{BD99C5A0-ACAE-C25B-E934-6694DDA64B2D}"/>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DC74A64-FFB3-267F-0747-6C750AFADC52}"/>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8" name="テキスト ボックス 7">
            <a:extLst>
              <a:ext uri="{FF2B5EF4-FFF2-40B4-BE49-F238E27FC236}">
                <a16:creationId xmlns:a16="http://schemas.microsoft.com/office/drawing/2014/main" id="{ABF9070E-D768-16ED-7663-45E852150B9A}"/>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4182383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9F8AB0C-ADE7-6879-9867-858374B8AF57}"/>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B4EEC4FA-3C2B-E658-765B-97017827EABD}"/>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1505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1754326"/>
          </a:xfrm>
          <a:prstGeom prst="rect">
            <a:avLst/>
          </a:prstGeom>
          <a:no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2"/>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3"/>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pic>
        <p:nvPicPr>
          <p:cNvPr id="11" name="図 10">
            <a:extLst>
              <a:ext uri="{FF2B5EF4-FFF2-40B4-BE49-F238E27FC236}">
                <a16:creationId xmlns:a16="http://schemas.microsoft.com/office/drawing/2014/main" id="{41170F1E-2E82-439F-FF69-D1F7EA3A0993}"/>
              </a:ext>
            </a:extLst>
          </p:cNvPr>
          <p:cNvPicPr>
            <a:picLocks noChangeAspect="1"/>
          </p:cNvPicPr>
          <p:nvPr/>
        </p:nvPicPr>
        <p:blipFill rotWithShape="1">
          <a:blip r:embed="rId4"/>
          <a:srcRect l="15411" t="16256" r="12774"/>
          <a:stretch/>
        </p:blipFill>
        <p:spPr>
          <a:xfrm>
            <a:off x="1878904" y="1114816"/>
            <a:ext cx="8755693" cy="5743184"/>
          </a:xfrm>
          <a:prstGeom prst="rect">
            <a:avLst/>
          </a:prstGeom>
        </p:spPr>
      </p:pic>
    </p:spTree>
    <p:extLst>
      <p:ext uri="{BB962C8B-B14F-4D97-AF65-F5344CB8AC3E}">
        <p14:creationId xmlns:p14="http://schemas.microsoft.com/office/powerpoint/2010/main" val="2969187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1754326"/>
          </a:xfrm>
          <a:prstGeom prst="rect">
            <a:avLst/>
          </a:prstGeom>
          <a:no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2"/>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3"/>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pic>
        <p:nvPicPr>
          <p:cNvPr id="6" name="図 5">
            <a:extLst>
              <a:ext uri="{FF2B5EF4-FFF2-40B4-BE49-F238E27FC236}">
                <a16:creationId xmlns:a16="http://schemas.microsoft.com/office/drawing/2014/main" id="{954035B6-7213-8E30-3934-B966CB279B38}"/>
              </a:ext>
            </a:extLst>
          </p:cNvPr>
          <p:cNvPicPr>
            <a:picLocks noChangeAspect="1"/>
          </p:cNvPicPr>
          <p:nvPr/>
        </p:nvPicPr>
        <p:blipFill rotWithShape="1">
          <a:blip r:embed="rId4"/>
          <a:srcRect l="19829" t="25937" r="20890" b="21279"/>
          <a:stretch/>
        </p:blipFill>
        <p:spPr>
          <a:xfrm>
            <a:off x="853405" y="1168543"/>
            <a:ext cx="10485190" cy="5251680"/>
          </a:xfrm>
          <a:prstGeom prst="rect">
            <a:avLst/>
          </a:prstGeom>
        </p:spPr>
      </p:pic>
      <p:pic>
        <p:nvPicPr>
          <p:cNvPr id="3" name="図 2">
            <a:extLst>
              <a:ext uri="{FF2B5EF4-FFF2-40B4-BE49-F238E27FC236}">
                <a16:creationId xmlns:a16="http://schemas.microsoft.com/office/drawing/2014/main" id="{049D82F9-F7AB-7F65-CF1F-0E8F39E7CB3A}"/>
              </a:ext>
            </a:extLst>
          </p:cNvPr>
          <p:cNvPicPr>
            <a:picLocks noChangeAspect="1"/>
          </p:cNvPicPr>
          <p:nvPr/>
        </p:nvPicPr>
        <p:blipFill rotWithShape="1">
          <a:blip r:embed="rId5"/>
          <a:srcRect l="50000" t="66484" r="21199" b="26758"/>
          <a:stretch/>
        </p:blipFill>
        <p:spPr>
          <a:xfrm>
            <a:off x="294640" y="5407622"/>
            <a:ext cx="4270689" cy="563670"/>
          </a:xfrm>
          <a:prstGeom prst="rect">
            <a:avLst/>
          </a:prstGeom>
        </p:spPr>
      </p:pic>
      <p:sp>
        <p:nvSpPr>
          <p:cNvPr id="4" name="テキスト ボックス 3">
            <a:extLst>
              <a:ext uri="{FF2B5EF4-FFF2-40B4-BE49-F238E27FC236}">
                <a16:creationId xmlns:a16="http://schemas.microsoft.com/office/drawing/2014/main" id="{F6EACA50-C511-EAA0-08A4-E9C5C855BC12}"/>
              </a:ext>
            </a:extLst>
          </p:cNvPr>
          <p:cNvSpPr txBox="1"/>
          <p:nvPr/>
        </p:nvSpPr>
        <p:spPr>
          <a:xfrm>
            <a:off x="473307" y="6489360"/>
            <a:ext cx="11604459" cy="307777"/>
          </a:xfrm>
          <a:prstGeom prst="rect">
            <a:avLst/>
          </a:prstGeom>
          <a:noFill/>
        </p:spPr>
        <p:txBody>
          <a:bodyPr wrap="none" rtlCol="0">
            <a:spAutoFit/>
          </a:bodyPr>
          <a:lstStyle/>
          <a:p>
            <a:r>
              <a:rPr kumimoji="1" lang="en-US" altLang="ja-JP" sz="1400" b="1" dirty="0">
                <a:solidFill>
                  <a:schemeClr val="accent1"/>
                </a:solidFill>
              </a:rPr>
              <a:t>[18] Yoshiaki Hagiwara, “Home Electronics for Entertainment”, an invited talk at ESSCIEC2001, Villach, Austria, September 2001</a:t>
            </a:r>
            <a:endParaRPr kumimoji="1" lang="ja-JP" altLang="en-US" sz="1400" b="1" dirty="0">
              <a:solidFill>
                <a:schemeClr val="accent1"/>
              </a:solidFill>
            </a:endParaRPr>
          </a:p>
        </p:txBody>
      </p:sp>
    </p:spTree>
    <p:extLst>
      <p:ext uri="{BB962C8B-B14F-4D97-AF65-F5344CB8AC3E}">
        <p14:creationId xmlns:p14="http://schemas.microsoft.com/office/powerpoint/2010/main" val="22469198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1754326"/>
          </a:xfrm>
          <a:prstGeom prst="rect">
            <a:avLst/>
          </a:prstGeom>
          <a:no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2"/>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3"/>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pic>
        <p:nvPicPr>
          <p:cNvPr id="3" name="図 2">
            <a:extLst>
              <a:ext uri="{FF2B5EF4-FFF2-40B4-BE49-F238E27FC236}">
                <a16:creationId xmlns:a16="http://schemas.microsoft.com/office/drawing/2014/main" id="{194C25DC-BC55-47DA-26EA-E7D8B06B1855}"/>
              </a:ext>
            </a:extLst>
          </p:cNvPr>
          <p:cNvPicPr>
            <a:picLocks noChangeAspect="1"/>
          </p:cNvPicPr>
          <p:nvPr/>
        </p:nvPicPr>
        <p:blipFill rotWithShape="1">
          <a:blip r:embed="rId4"/>
          <a:srcRect l="20446" t="30868" r="21610" b="20913"/>
          <a:stretch/>
        </p:blipFill>
        <p:spPr>
          <a:xfrm>
            <a:off x="839242" y="1377862"/>
            <a:ext cx="10891380" cy="5098093"/>
          </a:xfrm>
          <a:prstGeom prst="rect">
            <a:avLst/>
          </a:prstGeom>
        </p:spPr>
      </p:pic>
      <p:pic>
        <p:nvPicPr>
          <p:cNvPr id="8" name="図 7">
            <a:extLst>
              <a:ext uri="{FF2B5EF4-FFF2-40B4-BE49-F238E27FC236}">
                <a16:creationId xmlns:a16="http://schemas.microsoft.com/office/drawing/2014/main" id="{C979A847-66CD-85FE-3E65-075D95104C4D}"/>
              </a:ext>
            </a:extLst>
          </p:cNvPr>
          <p:cNvPicPr>
            <a:picLocks noChangeAspect="1"/>
          </p:cNvPicPr>
          <p:nvPr/>
        </p:nvPicPr>
        <p:blipFill rotWithShape="1">
          <a:blip r:embed="rId5"/>
          <a:srcRect l="50000" t="72694" r="20274" b="21279"/>
          <a:stretch/>
        </p:blipFill>
        <p:spPr>
          <a:xfrm>
            <a:off x="461378" y="4728301"/>
            <a:ext cx="5386929" cy="614408"/>
          </a:xfrm>
          <a:prstGeom prst="rect">
            <a:avLst/>
          </a:prstGeom>
        </p:spPr>
      </p:pic>
      <p:sp>
        <p:nvSpPr>
          <p:cNvPr id="10" name="テキスト ボックス 9">
            <a:extLst>
              <a:ext uri="{FF2B5EF4-FFF2-40B4-BE49-F238E27FC236}">
                <a16:creationId xmlns:a16="http://schemas.microsoft.com/office/drawing/2014/main" id="{88984699-0DE0-8879-9D40-549EC15B9E5C}"/>
              </a:ext>
            </a:extLst>
          </p:cNvPr>
          <p:cNvSpPr txBox="1"/>
          <p:nvPr/>
        </p:nvSpPr>
        <p:spPr>
          <a:xfrm>
            <a:off x="210414" y="6491802"/>
            <a:ext cx="11771171" cy="307777"/>
          </a:xfrm>
          <a:prstGeom prst="rect">
            <a:avLst/>
          </a:prstGeom>
          <a:noFill/>
        </p:spPr>
        <p:txBody>
          <a:bodyPr wrap="none" rtlCol="0">
            <a:spAutoFit/>
          </a:bodyPr>
          <a:lstStyle/>
          <a:p>
            <a:r>
              <a:rPr kumimoji="1" lang="en-US" altLang="ja-JP" sz="1400" b="1" dirty="0">
                <a:solidFill>
                  <a:schemeClr val="accent1"/>
                </a:solidFill>
              </a:rPr>
              <a:t>[19] Yoshiaki Hagiwara, “SOI Cell Processor and Beyond ”, an invited talk at ESSCIRC2008, Edinburgh, Scotland, U.K. September 2001</a:t>
            </a:r>
            <a:endParaRPr kumimoji="1" lang="ja-JP" altLang="en-US" sz="1400" b="1" dirty="0">
              <a:solidFill>
                <a:schemeClr val="accent1"/>
              </a:solidFill>
            </a:endParaRPr>
          </a:p>
        </p:txBody>
      </p:sp>
    </p:spTree>
    <p:extLst>
      <p:ext uri="{BB962C8B-B14F-4D97-AF65-F5344CB8AC3E}">
        <p14:creationId xmlns:p14="http://schemas.microsoft.com/office/powerpoint/2010/main" val="1940260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57B75A-86FA-7A59-575F-B6A6321229D2}"/>
              </a:ext>
            </a:extLst>
          </p:cNvPr>
          <p:cNvPicPr>
            <a:picLocks noChangeAspect="1"/>
          </p:cNvPicPr>
          <p:nvPr/>
        </p:nvPicPr>
        <p:blipFill rotWithShape="1">
          <a:blip r:embed="rId2"/>
          <a:srcRect l="21986" t="18265" r="20977" b="71061"/>
          <a:stretch/>
        </p:blipFill>
        <p:spPr>
          <a:xfrm>
            <a:off x="0" y="222337"/>
            <a:ext cx="12062564" cy="1393522"/>
          </a:xfrm>
          <a:prstGeom prst="rect">
            <a:avLst/>
          </a:prstGeom>
        </p:spPr>
      </p:pic>
      <p:pic>
        <p:nvPicPr>
          <p:cNvPr id="5" name="図 4">
            <a:extLst>
              <a:ext uri="{FF2B5EF4-FFF2-40B4-BE49-F238E27FC236}">
                <a16:creationId xmlns:a16="http://schemas.microsoft.com/office/drawing/2014/main" id="{5BCDBE38-17CB-BC4D-68EE-E09791E4AE24}"/>
              </a:ext>
            </a:extLst>
          </p:cNvPr>
          <p:cNvPicPr>
            <a:picLocks noChangeAspect="1"/>
          </p:cNvPicPr>
          <p:nvPr/>
        </p:nvPicPr>
        <p:blipFill rotWithShape="1">
          <a:blip r:embed="rId2"/>
          <a:srcRect l="54266" t="25293" r="22872" b="35944"/>
          <a:stretch/>
        </p:blipFill>
        <p:spPr>
          <a:xfrm>
            <a:off x="6835567" y="1164921"/>
            <a:ext cx="5226997" cy="5470742"/>
          </a:xfrm>
          <a:prstGeom prst="rect">
            <a:avLst/>
          </a:prstGeom>
        </p:spPr>
      </p:pic>
      <p:pic>
        <p:nvPicPr>
          <p:cNvPr id="6" name="図 5">
            <a:extLst>
              <a:ext uri="{FF2B5EF4-FFF2-40B4-BE49-F238E27FC236}">
                <a16:creationId xmlns:a16="http://schemas.microsoft.com/office/drawing/2014/main" id="{357B9E4D-88CA-A2BC-0A49-98CAC3794F63}"/>
              </a:ext>
            </a:extLst>
          </p:cNvPr>
          <p:cNvPicPr>
            <a:picLocks noChangeAspect="1"/>
          </p:cNvPicPr>
          <p:nvPr/>
        </p:nvPicPr>
        <p:blipFill rotWithShape="1">
          <a:blip r:embed="rId2"/>
          <a:srcRect l="54689" t="64076" r="23010" b="7865"/>
          <a:stretch/>
        </p:blipFill>
        <p:spPr>
          <a:xfrm>
            <a:off x="434104" y="4312152"/>
            <a:ext cx="3423914" cy="2423220"/>
          </a:xfrm>
          <a:prstGeom prst="rect">
            <a:avLst/>
          </a:prstGeom>
        </p:spPr>
      </p:pic>
      <p:pic>
        <p:nvPicPr>
          <p:cNvPr id="7" name="図 6">
            <a:extLst>
              <a:ext uri="{FF2B5EF4-FFF2-40B4-BE49-F238E27FC236}">
                <a16:creationId xmlns:a16="http://schemas.microsoft.com/office/drawing/2014/main" id="{90652220-52E0-8937-1A86-A37F37A85289}"/>
              </a:ext>
            </a:extLst>
          </p:cNvPr>
          <p:cNvPicPr>
            <a:picLocks noChangeAspect="1"/>
          </p:cNvPicPr>
          <p:nvPr/>
        </p:nvPicPr>
        <p:blipFill rotWithShape="1">
          <a:blip r:embed="rId2"/>
          <a:srcRect l="26310" t="26828" r="47096" b="49953"/>
          <a:stretch/>
        </p:blipFill>
        <p:spPr>
          <a:xfrm>
            <a:off x="526358" y="1164921"/>
            <a:ext cx="6166981" cy="3031299"/>
          </a:xfrm>
          <a:prstGeom prst="rect">
            <a:avLst/>
          </a:prstGeom>
        </p:spPr>
      </p:pic>
      <p:pic>
        <p:nvPicPr>
          <p:cNvPr id="8" name="図 7">
            <a:extLst>
              <a:ext uri="{FF2B5EF4-FFF2-40B4-BE49-F238E27FC236}">
                <a16:creationId xmlns:a16="http://schemas.microsoft.com/office/drawing/2014/main" id="{C42B7F4A-5662-7CAE-64D7-7ECF4BAF7C4C}"/>
              </a:ext>
            </a:extLst>
          </p:cNvPr>
          <p:cNvPicPr>
            <a:picLocks noChangeAspect="1"/>
          </p:cNvPicPr>
          <p:nvPr/>
        </p:nvPicPr>
        <p:blipFill rotWithShape="1">
          <a:blip r:embed="rId2"/>
          <a:srcRect l="40838" t="49105" r="48600" b="28933"/>
          <a:stretch/>
        </p:blipFill>
        <p:spPr>
          <a:xfrm>
            <a:off x="4154732" y="4137912"/>
            <a:ext cx="2306876" cy="2698169"/>
          </a:xfrm>
          <a:prstGeom prst="rect">
            <a:avLst/>
          </a:prstGeom>
        </p:spPr>
      </p:pic>
    </p:spTree>
    <p:extLst>
      <p:ext uri="{BB962C8B-B14F-4D97-AF65-F5344CB8AC3E}">
        <p14:creationId xmlns:p14="http://schemas.microsoft.com/office/powerpoint/2010/main" val="826703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B1955F-74FE-40B9-0D2B-F16F5A5FBF5B}"/>
              </a:ext>
            </a:extLst>
          </p:cNvPr>
          <p:cNvPicPr>
            <a:picLocks noChangeAspect="1"/>
          </p:cNvPicPr>
          <p:nvPr/>
        </p:nvPicPr>
        <p:blipFill rotWithShape="1">
          <a:blip r:embed="rId2"/>
          <a:srcRect l="21986" t="17169" r="20890" b="9224"/>
          <a:stretch/>
        </p:blipFill>
        <p:spPr>
          <a:xfrm>
            <a:off x="1104378" y="122129"/>
            <a:ext cx="9983244" cy="6613742"/>
          </a:xfrm>
          <a:prstGeom prst="rect">
            <a:avLst/>
          </a:prstGeom>
        </p:spPr>
      </p:pic>
    </p:spTree>
    <p:extLst>
      <p:ext uri="{BB962C8B-B14F-4D97-AF65-F5344CB8AC3E}">
        <p14:creationId xmlns:p14="http://schemas.microsoft.com/office/powerpoint/2010/main" val="726322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ECA2EE5-3CC1-BE8E-C163-31ADFCD72D93}"/>
              </a:ext>
            </a:extLst>
          </p:cNvPr>
          <p:cNvSpPr txBox="1"/>
          <p:nvPr/>
        </p:nvSpPr>
        <p:spPr>
          <a:xfrm>
            <a:off x="294640" y="212309"/>
            <a:ext cx="12029440" cy="1754326"/>
          </a:xfrm>
          <a:prstGeom prst="rect">
            <a:avLst/>
          </a:prstGeom>
          <a:noFill/>
        </p:spPr>
        <p:txBody>
          <a:bodyPr wrap="square">
            <a:spAutoFit/>
          </a:bodyPr>
          <a:lstStyle/>
          <a:p>
            <a:r>
              <a:rPr lang="ja-JP" altLang="en-US" sz="1800" b="1" i="0" dirty="0">
                <a:solidFill>
                  <a:srgbClr val="000000"/>
                </a:solidFill>
                <a:effectLst/>
                <a:latin typeface="Meiryo" panose="020B0604030504040204" pitchFamily="50" charset="-128"/>
                <a:ea typeface="Meiryo" panose="020B0604030504040204" pitchFamily="50" charset="-128"/>
              </a:rPr>
              <a:t>（３）　</a:t>
            </a:r>
            <a:r>
              <a:rPr lang="en-US" altLang="ja-JP" sz="1400" b="1" i="0" dirty="0">
                <a:solidFill>
                  <a:srgbClr val="000000"/>
                </a:solidFill>
                <a:effectLst/>
                <a:latin typeface="Meiryo" panose="020B0604030504040204" pitchFamily="50" charset="-128"/>
                <a:ea typeface="Meiryo" panose="020B0604030504040204" pitchFamily="50" charset="-128"/>
                <a:hlinkClick r:id="rId2"/>
              </a:rPr>
              <a:t>P2021_IJSSA2021_Paper_20210616_on_Electrostatic_and_Dynamic_Analysis_of_Pinned_Photodiodes.pdf</a:t>
            </a:r>
            <a:br>
              <a:rPr lang="en-US" altLang="ja-JP" sz="1200" b="1" i="0" dirty="0">
                <a:solidFill>
                  <a:srgbClr val="000000"/>
                </a:solidFill>
                <a:effectLst/>
                <a:latin typeface="Meiryo" panose="020B0604030504040204" pitchFamily="50" charset="-128"/>
                <a:ea typeface="Meiryo" panose="020B0604030504040204" pitchFamily="50" charset="-128"/>
              </a:rPr>
            </a:br>
            <a:br>
              <a:rPr lang="en-US" altLang="ja-JP"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　　　　</a:t>
            </a:r>
            <a:r>
              <a:rPr lang="en-US" altLang="ja-JP" sz="1400" b="1" i="0" dirty="0">
                <a:solidFill>
                  <a:srgbClr val="000000"/>
                </a:solidFill>
                <a:effectLst/>
                <a:latin typeface="Meiryo" panose="020B0604030504040204" pitchFamily="50" charset="-128"/>
                <a:ea typeface="Meiryo" panose="020B0604030504040204" pitchFamily="50" charset="-128"/>
                <a:hlinkClick r:id="rId3"/>
              </a:rPr>
              <a:t>P2021_IJSSA2021_Paper_20210616_on_Electrostatic_and_Dynamic_Analysis_of_Pinned_Photodiodes.html</a:t>
            </a:r>
            <a:br>
              <a:rPr lang="en-US" altLang="ja-JP" sz="1400" b="1" i="0" dirty="0">
                <a:solidFill>
                  <a:srgbClr val="000000"/>
                </a:solidFill>
                <a:effectLst/>
                <a:latin typeface="Meiryo" panose="020B0604030504040204" pitchFamily="50" charset="-128"/>
                <a:ea typeface="Meiryo" panose="020B0604030504040204" pitchFamily="50" charset="-128"/>
              </a:rPr>
            </a:br>
            <a:endParaRPr lang="en-US" altLang="ja-JP" b="1" i="0" dirty="0">
              <a:solidFill>
                <a:srgbClr val="000000"/>
              </a:solidFill>
              <a:effectLst/>
              <a:latin typeface="Meiryo" panose="020B0604030504040204" pitchFamily="50" charset="-128"/>
              <a:ea typeface="Meiryo" panose="020B0604030504040204" pitchFamily="50" charset="-128"/>
            </a:endParaRPr>
          </a:p>
          <a:p>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pic>
        <p:nvPicPr>
          <p:cNvPr id="4" name="図 3">
            <a:extLst>
              <a:ext uri="{FF2B5EF4-FFF2-40B4-BE49-F238E27FC236}">
                <a16:creationId xmlns:a16="http://schemas.microsoft.com/office/drawing/2014/main" id="{E7AE936E-46B8-9E52-96DA-17C7C55B0D2A}"/>
              </a:ext>
            </a:extLst>
          </p:cNvPr>
          <p:cNvPicPr>
            <a:picLocks noChangeAspect="1"/>
          </p:cNvPicPr>
          <p:nvPr/>
        </p:nvPicPr>
        <p:blipFill rotWithShape="1">
          <a:blip r:embed="rId4"/>
          <a:srcRect l="21678" t="19178" r="21404" b="22375"/>
          <a:stretch/>
        </p:blipFill>
        <p:spPr>
          <a:xfrm>
            <a:off x="1152395" y="1089472"/>
            <a:ext cx="10083451" cy="5443192"/>
          </a:xfrm>
          <a:prstGeom prst="rect">
            <a:avLst/>
          </a:prstGeom>
        </p:spPr>
      </p:pic>
      <p:sp>
        <p:nvSpPr>
          <p:cNvPr id="6" name="テキスト ボックス 5">
            <a:extLst>
              <a:ext uri="{FF2B5EF4-FFF2-40B4-BE49-F238E27FC236}">
                <a16:creationId xmlns:a16="http://schemas.microsoft.com/office/drawing/2014/main" id="{4C7A2FE1-048C-43A9-88BC-C27976DF3183}"/>
              </a:ext>
            </a:extLst>
          </p:cNvPr>
          <p:cNvSpPr txBox="1"/>
          <p:nvPr/>
        </p:nvSpPr>
        <p:spPr>
          <a:xfrm>
            <a:off x="4660511" y="6457694"/>
            <a:ext cx="3297698" cy="369332"/>
          </a:xfrm>
          <a:prstGeom prst="rect">
            <a:avLst/>
          </a:prstGeom>
          <a:noFill/>
        </p:spPr>
        <p:txBody>
          <a:bodyPr wrap="none" rtlCol="0">
            <a:spAutoFit/>
          </a:bodyPr>
          <a:lstStyle/>
          <a:p>
            <a:r>
              <a:rPr kumimoji="1" lang="en-US" altLang="ja-JP" b="1" dirty="0">
                <a:solidFill>
                  <a:schemeClr val="accent1"/>
                </a:solidFill>
              </a:rPr>
              <a:t>See http://www.aiplab.com</a:t>
            </a:r>
            <a:endParaRPr kumimoji="1" lang="ja-JP" altLang="en-US" b="1" dirty="0">
              <a:solidFill>
                <a:schemeClr val="accent1"/>
              </a:solidFill>
            </a:endParaRPr>
          </a:p>
        </p:txBody>
      </p:sp>
    </p:spTree>
    <p:extLst>
      <p:ext uri="{BB962C8B-B14F-4D97-AF65-F5344CB8AC3E}">
        <p14:creationId xmlns:p14="http://schemas.microsoft.com/office/powerpoint/2010/main" val="1231903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A05949C-2B4C-F7A8-DE09-726DF9C901C0}"/>
              </a:ext>
            </a:extLst>
          </p:cNvPr>
          <p:cNvPicPr>
            <a:picLocks noChangeAspect="1"/>
          </p:cNvPicPr>
          <p:nvPr/>
        </p:nvPicPr>
        <p:blipFill rotWithShape="1">
          <a:blip r:embed="rId2"/>
          <a:srcRect l="26096" t="27763" r="24076" b="6849"/>
          <a:stretch/>
        </p:blipFill>
        <p:spPr>
          <a:xfrm>
            <a:off x="1427966" y="68073"/>
            <a:ext cx="9106423" cy="6721854"/>
          </a:xfrm>
          <a:prstGeom prst="rect">
            <a:avLst/>
          </a:prstGeom>
        </p:spPr>
      </p:pic>
    </p:spTree>
    <p:extLst>
      <p:ext uri="{BB962C8B-B14F-4D97-AF65-F5344CB8AC3E}">
        <p14:creationId xmlns:p14="http://schemas.microsoft.com/office/powerpoint/2010/main" val="39055141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6BAFB9-04F8-10D0-0DA5-D47455796691}"/>
              </a:ext>
            </a:extLst>
          </p:cNvPr>
          <p:cNvPicPr>
            <a:picLocks noChangeAspect="1"/>
          </p:cNvPicPr>
          <p:nvPr/>
        </p:nvPicPr>
        <p:blipFill rotWithShape="1">
          <a:blip r:embed="rId2"/>
          <a:srcRect l="26600" t="19404" r="24124" b="17808"/>
          <a:stretch/>
        </p:blipFill>
        <p:spPr>
          <a:xfrm>
            <a:off x="1640910" y="156575"/>
            <a:ext cx="9131474" cy="6544849"/>
          </a:xfrm>
          <a:prstGeom prst="rect">
            <a:avLst/>
          </a:prstGeom>
        </p:spPr>
      </p:pic>
    </p:spTree>
    <p:extLst>
      <p:ext uri="{BB962C8B-B14F-4D97-AF65-F5344CB8AC3E}">
        <p14:creationId xmlns:p14="http://schemas.microsoft.com/office/powerpoint/2010/main" val="1922197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pic>
        <p:nvPicPr>
          <p:cNvPr id="5" name="図 4">
            <a:extLst>
              <a:ext uri="{FF2B5EF4-FFF2-40B4-BE49-F238E27FC236}">
                <a16:creationId xmlns:a16="http://schemas.microsoft.com/office/drawing/2014/main" id="{3E4F1023-9FE9-0022-4925-9DA660B34E90}"/>
              </a:ext>
            </a:extLst>
          </p:cNvPr>
          <p:cNvPicPr>
            <a:picLocks noChangeAspect="1"/>
          </p:cNvPicPr>
          <p:nvPr/>
        </p:nvPicPr>
        <p:blipFill rotWithShape="1">
          <a:blip r:embed="rId2"/>
          <a:srcRect t="45114" r="43082"/>
          <a:stretch/>
        </p:blipFill>
        <p:spPr>
          <a:xfrm>
            <a:off x="162838" y="629792"/>
            <a:ext cx="11624154" cy="6060082"/>
          </a:xfrm>
          <a:prstGeom prst="rect">
            <a:avLst/>
          </a:prstGeom>
        </p:spPr>
      </p:pic>
    </p:spTree>
    <p:extLst>
      <p:ext uri="{BB962C8B-B14F-4D97-AF65-F5344CB8AC3E}">
        <p14:creationId xmlns:p14="http://schemas.microsoft.com/office/powerpoint/2010/main" val="4101783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67142D7-9C30-363D-5081-2801A5EC153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9328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8557F0-5152-0135-6AB6-CBF5296AD9B3}"/>
              </a:ext>
            </a:extLst>
          </p:cNvPr>
          <p:cNvPicPr>
            <a:picLocks noChangeAspect="1"/>
          </p:cNvPicPr>
          <p:nvPr/>
        </p:nvPicPr>
        <p:blipFill rotWithShape="1">
          <a:blip r:embed="rId2"/>
          <a:srcRect l="12404" t="29226" r="31408" b="40508"/>
          <a:stretch/>
        </p:blipFill>
        <p:spPr>
          <a:xfrm>
            <a:off x="282635" y="1335096"/>
            <a:ext cx="11388544" cy="3448958"/>
          </a:xfrm>
          <a:prstGeom prst="rect">
            <a:avLst/>
          </a:prstGeom>
        </p:spPr>
      </p:pic>
      <p:sp>
        <p:nvSpPr>
          <p:cNvPr id="8" name="テキスト ボックス 7">
            <a:extLst>
              <a:ext uri="{FF2B5EF4-FFF2-40B4-BE49-F238E27FC236}">
                <a16:creationId xmlns:a16="http://schemas.microsoft.com/office/drawing/2014/main" id="{395B0590-EC6F-9496-FCFE-DEA57F2D6E90}"/>
              </a:ext>
            </a:extLst>
          </p:cNvPr>
          <p:cNvSpPr txBox="1"/>
          <p:nvPr/>
        </p:nvSpPr>
        <p:spPr>
          <a:xfrm>
            <a:off x="135432" y="33609"/>
            <a:ext cx="12056567" cy="400110"/>
          </a:xfrm>
          <a:prstGeom prst="rect">
            <a:avLst/>
          </a:prstGeom>
          <a:noFill/>
        </p:spPr>
        <p:txBody>
          <a:bodyPr wrap="square">
            <a:spAutoFit/>
          </a:bodyPr>
          <a:lstStyle/>
          <a:p>
            <a:r>
              <a:rPr lang="ja-JP" altLang="en-US" sz="2000" b="1" dirty="0">
                <a:solidFill>
                  <a:schemeClr val="accent1">
                    <a:lumMod val="75000"/>
                  </a:schemeClr>
                </a:solidFill>
              </a:rPr>
              <a:t>P+PN-PP+接合型太陽電池の提案                                                                                   萩原良昭</a:t>
            </a:r>
            <a:r>
              <a:rPr lang="en-US" altLang="ja-JP" sz="2000" b="1" dirty="0">
                <a:solidFill>
                  <a:schemeClr val="accent1">
                    <a:lumMod val="75000"/>
                  </a:schemeClr>
                </a:solidFill>
              </a:rPr>
              <a:t>(AIPS)</a:t>
            </a:r>
            <a:r>
              <a:rPr lang="ja-JP" altLang="en-US" sz="2000" b="1" dirty="0">
                <a:solidFill>
                  <a:schemeClr val="accent1">
                    <a:lumMod val="75000"/>
                  </a:schemeClr>
                </a:solidFill>
              </a:rPr>
              <a:t>　　</a:t>
            </a:r>
          </a:p>
        </p:txBody>
      </p:sp>
      <p:pic>
        <p:nvPicPr>
          <p:cNvPr id="36" name="図 35">
            <a:extLst>
              <a:ext uri="{FF2B5EF4-FFF2-40B4-BE49-F238E27FC236}">
                <a16:creationId xmlns:a16="http://schemas.microsoft.com/office/drawing/2014/main" id="{890C20BA-DF17-4EDC-F8A6-C4A62745D4B3}"/>
              </a:ext>
            </a:extLst>
          </p:cNvPr>
          <p:cNvPicPr>
            <a:picLocks noChangeAspect="1"/>
          </p:cNvPicPr>
          <p:nvPr/>
        </p:nvPicPr>
        <p:blipFill rotWithShape="1">
          <a:blip r:embed="rId3"/>
          <a:srcRect l="9808" t="4032" r="18061" b="7672"/>
          <a:stretch/>
        </p:blipFill>
        <p:spPr>
          <a:xfrm>
            <a:off x="285212" y="2471765"/>
            <a:ext cx="4361593" cy="3001718"/>
          </a:xfrm>
          <a:prstGeom prst="rect">
            <a:avLst/>
          </a:prstGeom>
        </p:spPr>
      </p:pic>
      <p:pic>
        <p:nvPicPr>
          <p:cNvPr id="10" name="図 9">
            <a:extLst>
              <a:ext uri="{FF2B5EF4-FFF2-40B4-BE49-F238E27FC236}">
                <a16:creationId xmlns:a16="http://schemas.microsoft.com/office/drawing/2014/main" id="{3EB05FC5-5DBF-AF40-80DA-58EE1DE54E15}"/>
              </a:ext>
            </a:extLst>
          </p:cNvPr>
          <p:cNvPicPr>
            <a:picLocks noChangeAspect="1"/>
          </p:cNvPicPr>
          <p:nvPr/>
        </p:nvPicPr>
        <p:blipFill rotWithShape="1">
          <a:blip r:embed="rId4"/>
          <a:srcRect t="-1" r="3163" b="-37"/>
          <a:stretch/>
        </p:blipFill>
        <p:spPr>
          <a:xfrm>
            <a:off x="7767295" y="2770505"/>
            <a:ext cx="4139493" cy="2404237"/>
          </a:xfrm>
          <a:prstGeom prst="rect">
            <a:avLst/>
          </a:prstGeom>
        </p:spPr>
      </p:pic>
      <p:pic>
        <p:nvPicPr>
          <p:cNvPr id="9" name="図 8">
            <a:extLst>
              <a:ext uri="{FF2B5EF4-FFF2-40B4-BE49-F238E27FC236}">
                <a16:creationId xmlns:a16="http://schemas.microsoft.com/office/drawing/2014/main" id="{54DA6AC3-83E9-838E-87C1-349BE5C291E6}"/>
              </a:ext>
            </a:extLst>
          </p:cNvPr>
          <p:cNvPicPr>
            <a:picLocks noChangeAspect="1"/>
          </p:cNvPicPr>
          <p:nvPr/>
        </p:nvPicPr>
        <p:blipFill rotWithShape="1">
          <a:blip r:embed="rId2"/>
          <a:srcRect l="36007" t="24794" r="31202" b="70775"/>
          <a:stretch/>
        </p:blipFill>
        <p:spPr>
          <a:xfrm>
            <a:off x="354134" y="457344"/>
            <a:ext cx="11552654" cy="877752"/>
          </a:xfrm>
          <a:prstGeom prst="rect">
            <a:avLst/>
          </a:prstGeom>
        </p:spPr>
      </p:pic>
      <p:sp>
        <p:nvSpPr>
          <p:cNvPr id="11" name="テキスト ボックス 10">
            <a:extLst>
              <a:ext uri="{FF2B5EF4-FFF2-40B4-BE49-F238E27FC236}">
                <a16:creationId xmlns:a16="http://schemas.microsoft.com/office/drawing/2014/main" id="{094B5A68-B31D-5D14-C538-FDC9A7BFBB52}"/>
              </a:ext>
            </a:extLst>
          </p:cNvPr>
          <p:cNvSpPr txBox="1"/>
          <p:nvPr/>
        </p:nvSpPr>
        <p:spPr>
          <a:xfrm>
            <a:off x="0" y="5685431"/>
            <a:ext cx="2877711" cy="954107"/>
          </a:xfrm>
          <a:prstGeom prst="rect">
            <a:avLst/>
          </a:prstGeom>
          <a:noFill/>
        </p:spPr>
        <p:txBody>
          <a:bodyPr wrap="none" rtlCol="0">
            <a:spAutoFit/>
          </a:bodyPr>
          <a:lstStyle/>
          <a:p>
            <a:r>
              <a:rPr lang="ja-JP" altLang="en-US" sz="1400" b="1" dirty="0">
                <a:solidFill>
                  <a:schemeClr val="accent1">
                    <a:lumMod val="75000"/>
                  </a:schemeClr>
                </a:solidFill>
              </a:rPr>
              <a:t>（１）超短波長光感度特性を持ち</a:t>
            </a:r>
            <a:endParaRPr lang="en-US" altLang="ja-JP" sz="1400" b="1" dirty="0">
              <a:solidFill>
                <a:schemeClr val="accent1">
                  <a:lumMod val="75000"/>
                </a:schemeClr>
              </a:solidFill>
            </a:endParaRPr>
          </a:p>
          <a:p>
            <a:r>
              <a:rPr lang="ja-JP" altLang="en-US" sz="1400" b="1" dirty="0">
                <a:solidFill>
                  <a:schemeClr val="accent1">
                    <a:lumMod val="75000"/>
                  </a:schemeClr>
                </a:solidFill>
              </a:rPr>
              <a:t>（２）</a:t>
            </a:r>
            <a:r>
              <a:rPr lang="en-US" altLang="ja-JP" sz="1400" b="1" dirty="0">
                <a:solidFill>
                  <a:schemeClr val="accent1">
                    <a:lumMod val="75000"/>
                  </a:schemeClr>
                </a:solidFill>
              </a:rPr>
              <a:t>Anti-blooming</a:t>
            </a:r>
            <a:r>
              <a:rPr lang="ja-JP" altLang="en-US" sz="1400" b="1" dirty="0">
                <a:solidFill>
                  <a:schemeClr val="accent1">
                    <a:lumMod val="75000"/>
                  </a:schemeClr>
                </a:solidFill>
              </a:rPr>
              <a:t>機能を持ち</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（３）</a:t>
            </a:r>
            <a:r>
              <a:rPr lang="ja-JP" altLang="en-US" sz="1400" b="1" dirty="0">
                <a:solidFill>
                  <a:schemeClr val="accent1">
                    <a:lumMod val="75000"/>
                  </a:schemeClr>
                </a:solidFill>
              </a:rPr>
              <a:t>電子シャッター機能を持ち</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（４）</a:t>
            </a:r>
            <a:r>
              <a:rPr lang="en-US" altLang="ja-JP" sz="1400" b="1" dirty="0">
                <a:solidFill>
                  <a:schemeClr val="accent1">
                    <a:lumMod val="75000"/>
                  </a:schemeClr>
                </a:solidFill>
              </a:rPr>
              <a:t>Global Shutter</a:t>
            </a:r>
            <a:r>
              <a:rPr lang="ja-JP" altLang="en-US" sz="1400" b="1" dirty="0">
                <a:solidFill>
                  <a:schemeClr val="accent1">
                    <a:lumMod val="75000"/>
                  </a:schemeClr>
                </a:solidFill>
              </a:rPr>
              <a:t>機能をち</a:t>
            </a:r>
            <a:endParaRPr lang="en-US" altLang="ja-JP" sz="1400" b="1" dirty="0">
              <a:solidFill>
                <a:schemeClr val="accent1">
                  <a:lumMod val="75000"/>
                </a:schemeClr>
              </a:solidFill>
            </a:endParaRPr>
          </a:p>
        </p:txBody>
      </p:sp>
      <p:sp>
        <p:nvSpPr>
          <p:cNvPr id="12" name="テキスト ボックス 11">
            <a:extLst>
              <a:ext uri="{FF2B5EF4-FFF2-40B4-BE49-F238E27FC236}">
                <a16:creationId xmlns:a16="http://schemas.microsoft.com/office/drawing/2014/main" id="{755B8635-E521-BF8C-9229-1EC327D10FB7}"/>
              </a:ext>
            </a:extLst>
          </p:cNvPr>
          <p:cNvSpPr txBox="1"/>
          <p:nvPr/>
        </p:nvSpPr>
        <p:spPr>
          <a:xfrm>
            <a:off x="2637176" y="5661806"/>
            <a:ext cx="3458824" cy="954107"/>
          </a:xfrm>
          <a:prstGeom prst="rect">
            <a:avLst/>
          </a:prstGeom>
          <a:noFill/>
        </p:spPr>
        <p:txBody>
          <a:bodyPr wrap="square" rtlCol="0">
            <a:spAutoFit/>
          </a:bodyPr>
          <a:lstStyle/>
          <a:p>
            <a:r>
              <a:rPr kumimoji="1" lang="ja-JP" altLang="en-US" sz="1400" b="1" dirty="0">
                <a:solidFill>
                  <a:schemeClr val="accent1">
                    <a:lumMod val="75000"/>
                  </a:schemeClr>
                </a:solidFill>
              </a:rPr>
              <a:t>（５）かつ残像のない</a:t>
            </a:r>
            <a:r>
              <a:rPr lang="ja-JP" altLang="en-US" sz="1400" b="1" dirty="0">
                <a:solidFill>
                  <a:schemeClr val="accent1">
                    <a:lumMod val="75000"/>
                  </a:schemeClr>
                </a:solidFill>
              </a:rPr>
              <a:t>特性をつ、</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（６）</a:t>
            </a:r>
            <a:r>
              <a:rPr lang="ja-JP" altLang="en-US" sz="1400" b="1" dirty="0">
                <a:solidFill>
                  <a:schemeClr val="accent1">
                    <a:lumMod val="75000"/>
                  </a:schemeClr>
                </a:solidFill>
              </a:rPr>
              <a:t>受光表面がピン留めされた</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　　</a:t>
            </a:r>
            <a:r>
              <a:rPr kumimoji="1" lang="en-US" altLang="ja-JP" sz="1400" b="1" dirty="0">
                <a:solidFill>
                  <a:schemeClr val="accent1">
                    <a:lumMod val="75000"/>
                  </a:schemeClr>
                </a:solidFill>
              </a:rPr>
              <a:t>Pinned Phot</a:t>
            </a:r>
            <a:r>
              <a:rPr lang="en-US" altLang="ja-JP" sz="1400" b="1" dirty="0">
                <a:solidFill>
                  <a:schemeClr val="accent1">
                    <a:lumMod val="75000"/>
                  </a:schemeClr>
                </a:solidFill>
              </a:rPr>
              <a:t>odiode</a:t>
            </a:r>
            <a:r>
              <a:rPr lang="ja-JP" altLang="en-US" sz="1400" b="1" dirty="0">
                <a:solidFill>
                  <a:schemeClr val="accent1">
                    <a:lumMod val="75000"/>
                  </a:schemeClr>
                </a:solidFill>
              </a:rPr>
              <a:t>を</a:t>
            </a:r>
            <a:r>
              <a:rPr lang="en-US" altLang="ja-JP" sz="1400" b="1" dirty="0">
                <a:solidFill>
                  <a:schemeClr val="accent1">
                    <a:lumMod val="75000"/>
                  </a:schemeClr>
                </a:solidFill>
              </a:rPr>
              <a:t>1975</a:t>
            </a:r>
            <a:r>
              <a:rPr lang="ja-JP" altLang="en-US" sz="1400" b="1" dirty="0">
                <a:solidFill>
                  <a:schemeClr val="accent1">
                    <a:lumMod val="75000"/>
                  </a:schemeClr>
                </a:solidFill>
              </a:rPr>
              <a:t>年</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　　にもと</a:t>
            </a:r>
            <a:r>
              <a:rPr kumimoji="1" lang="en-US" altLang="ja-JP" sz="1400" b="1" dirty="0">
                <a:solidFill>
                  <a:schemeClr val="accent1">
                    <a:lumMod val="75000"/>
                  </a:schemeClr>
                </a:solidFill>
              </a:rPr>
              <a:t>Sony</a:t>
            </a:r>
            <a:r>
              <a:rPr kumimoji="1" lang="ja-JP" altLang="en-US" sz="1400" b="1" dirty="0">
                <a:solidFill>
                  <a:schemeClr val="accent1">
                    <a:lumMod val="75000"/>
                  </a:schemeClr>
                </a:solidFill>
              </a:rPr>
              <a:t>の萩原は発明した。</a:t>
            </a:r>
            <a:endParaRPr kumimoji="1" lang="en-US" altLang="ja-JP" sz="1400" b="1" dirty="0">
              <a:solidFill>
                <a:schemeClr val="accent1">
                  <a:lumMod val="75000"/>
                </a:schemeClr>
              </a:solidFill>
            </a:endParaRPr>
          </a:p>
        </p:txBody>
      </p:sp>
      <p:sp>
        <p:nvSpPr>
          <p:cNvPr id="13" name="テキスト ボックス 12">
            <a:extLst>
              <a:ext uri="{FF2B5EF4-FFF2-40B4-BE49-F238E27FC236}">
                <a16:creationId xmlns:a16="http://schemas.microsoft.com/office/drawing/2014/main" id="{7E8A9A2A-542B-46FD-B17E-38D4C33AD8EA}"/>
              </a:ext>
            </a:extLst>
          </p:cNvPr>
          <p:cNvSpPr txBox="1"/>
          <p:nvPr/>
        </p:nvSpPr>
        <p:spPr>
          <a:xfrm>
            <a:off x="5186752" y="5385389"/>
            <a:ext cx="7246473" cy="1092607"/>
          </a:xfrm>
          <a:prstGeom prst="rect">
            <a:avLst/>
          </a:prstGeom>
          <a:noFill/>
        </p:spPr>
        <p:txBody>
          <a:bodyPr wrap="square" rtlCol="0">
            <a:spAutoFit/>
          </a:bodyPr>
          <a:lstStyle/>
          <a:p>
            <a:r>
              <a:rPr lang="ja-JP" altLang="en-US" sz="1100" b="1" dirty="0">
                <a:solidFill>
                  <a:schemeClr val="accent1">
                    <a:lumMod val="75000"/>
                  </a:schemeClr>
                </a:solidFill>
              </a:rPr>
              <a:t>　　　</a:t>
            </a:r>
            <a:r>
              <a:rPr lang="ja-JP" altLang="en-US" b="1" dirty="0">
                <a:solidFill>
                  <a:schemeClr val="accent1">
                    <a:lumMod val="75000"/>
                  </a:schemeClr>
                </a:solidFill>
              </a:rPr>
              <a:t>この受光構造を超光感度の</a:t>
            </a:r>
            <a:r>
              <a:rPr kumimoji="1" lang="ja-JP" altLang="en-US" b="1" dirty="0">
                <a:solidFill>
                  <a:schemeClr val="accent1">
                    <a:lumMod val="75000"/>
                  </a:schemeClr>
                </a:solidFill>
              </a:rPr>
              <a:t>新型太陽電池として開発し将来の</a:t>
            </a:r>
            <a:endParaRPr kumimoji="1" lang="en-US" altLang="ja-JP" b="1" dirty="0">
              <a:solidFill>
                <a:schemeClr val="accent1">
                  <a:lumMod val="75000"/>
                </a:schemeClr>
              </a:solidFill>
            </a:endParaRPr>
          </a:p>
          <a:p>
            <a:r>
              <a:rPr lang="ja-JP" altLang="en-US" b="1" dirty="0">
                <a:solidFill>
                  <a:schemeClr val="accent1">
                    <a:lumMod val="75000"/>
                  </a:schemeClr>
                </a:solidFill>
              </a:rPr>
              <a:t>　　日本の半導体電子デバイス産業</a:t>
            </a:r>
            <a:r>
              <a:rPr kumimoji="1" lang="ja-JP" altLang="en-US" b="1" dirty="0">
                <a:solidFill>
                  <a:schemeClr val="accent1">
                    <a:lumMod val="75000"/>
                  </a:schemeClr>
                </a:solidFill>
              </a:rPr>
              <a:t>の、「日本の産業のコメ」と</a:t>
            </a:r>
            <a:endParaRPr kumimoji="1" lang="en-US" altLang="ja-JP" b="1" dirty="0">
              <a:solidFill>
                <a:schemeClr val="accent1">
                  <a:lumMod val="75000"/>
                </a:schemeClr>
              </a:solidFill>
            </a:endParaRPr>
          </a:p>
          <a:p>
            <a:r>
              <a:rPr lang="ja-JP" altLang="en-US" b="1" dirty="0">
                <a:solidFill>
                  <a:schemeClr val="accent1">
                    <a:lumMod val="75000"/>
                  </a:schemeClr>
                </a:solidFill>
              </a:rPr>
              <a:t>　　</a:t>
            </a:r>
            <a:r>
              <a:rPr kumimoji="1" lang="ja-JP" altLang="en-US" b="1" dirty="0">
                <a:solidFill>
                  <a:schemeClr val="accent1">
                    <a:lumMod val="75000"/>
                  </a:schemeClr>
                </a:solidFill>
              </a:rPr>
              <a:t>して</a:t>
            </a:r>
            <a:r>
              <a:rPr lang="ja-JP" altLang="en-US" b="1" dirty="0">
                <a:solidFill>
                  <a:schemeClr val="accent1">
                    <a:lumMod val="75000"/>
                  </a:schemeClr>
                </a:solidFill>
              </a:rPr>
              <a:t>育て、発展されて日本のエネルギ</a:t>
            </a:r>
            <a:r>
              <a:rPr kumimoji="1" lang="ja-JP" altLang="en-US" b="1" dirty="0">
                <a:solidFill>
                  <a:schemeClr val="accent1">
                    <a:lumMod val="75000"/>
                  </a:schemeClr>
                </a:solidFill>
              </a:rPr>
              <a:t>対策に貢献したいです。　</a:t>
            </a:r>
            <a:endParaRPr kumimoji="1" lang="en-US" altLang="ja-JP" b="1" dirty="0">
              <a:solidFill>
                <a:schemeClr val="accent1">
                  <a:lumMod val="75000"/>
                </a:schemeClr>
              </a:solidFill>
            </a:endParaRPr>
          </a:p>
          <a:p>
            <a:endParaRPr kumimoji="1" lang="ja-JP" altLang="en-US" sz="1100" b="1" dirty="0">
              <a:solidFill>
                <a:srgbClr val="FF0000"/>
              </a:solidFill>
            </a:endParaRPr>
          </a:p>
        </p:txBody>
      </p:sp>
      <p:sp>
        <p:nvSpPr>
          <p:cNvPr id="14" name="テキスト ボックス 13">
            <a:extLst>
              <a:ext uri="{FF2B5EF4-FFF2-40B4-BE49-F238E27FC236}">
                <a16:creationId xmlns:a16="http://schemas.microsoft.com/office/drawing/2014/main" id="{C5161709-CDDE-AC28-219D-6F939BDAAB6E}"/>
              </a:ext>
            </a:extLst>
          </p:cNvPr>
          <p:cNvSpPr txBox="1"/>
          <p:nvPr/>
        </p:nvSpPr>
        <p:spPr>
          <a:xfrm>
            <a:off x="11393460" y="6451492"/>
            <a:ext cx="798540" cy="461665"/>
          </a:xfrm>
          <a:prstGeom prst="rect">
            <a:avLst/>
          </a:prstGeom>
          <a:noFill/>
        </p:spPr>
        <p:txBody>
          <a:bodyPr wrap="square">
            <a:spAutoFit/>
          </a:bodyPr>
          <a:lstStyle/>
          <a:p>
            <a:r>
              <a:rPr lang="en-US" altLang="ja-JP" sz="2400" b="1" dirty="0"/>
              <a:t>2.20</a:t>
            </a:r>
            <a:endParaRPr lang="ja-JP" altLang="en-US" sz="2400" b="1" dirty="0"/>
          </a:p>
        </p:txBody>
      </p:sp>
      <p:sp>
        <p:nvSpPr>
          <p:cNvPr id="15" name="正方形/長方形 14">
            <a:extLst>
              <a:ext uri="{FF2B5EF4-FFF2-40B4-BE49-F238E27FC236}">
                <a16:creationId xmlns:a16="http://schemas.microsoft.com/office/drawing/2014/main" id="{B1C8932A-088E-E231-B7D5-D3DDBBC48419}"/>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7991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pic>
        <p:nvPicPr>
          <p:cNvPr id="5" name="図 4">
            <a:extLst>
              <a:ext uri="{FF2B5EF4-FFF2-40B4-BE49-F238E27FC236}">
                <a16:creationId xmlns:a16="http://schemas.microsoft.com/office/drawing/2014/main" id="{3E4F1023-9FE9-0022-4925-9DA660B34E90}"/>
              </a:ext>
            </a:extLst>
          </p:cNvPr>
          <p:cNvPicPr>
            <a:picLocks noChangeAspect="1"/>
          </p:cNvPicPr>
          <p:nvPr/>
        </p:nvPicPr>
        <p:blipFill rotWithShape="1">
          <a:blip r:embed="rId2"/>
          <a:srcRect t="45114" r="43082"/>
          <a:stretch/>
        </p:blipFill>
        <p:spPr>
          <a:xfrm>
            <a:off x="162838" y="629792"/>
            <a:ext cx="11624154" cy="6060082"/>
          </a:xfrm>
          <a:prstGeom prst="rect">
            <a:avLst/>
          </a:prstGeom>
        </p:spPr>
      </p:pic>
    </p:spTree>
    <p:extLst>
      <p:ext uri="{BB962C8B-B14F-4D97-AF65-F5344CB8AC3E}">
        <p14:creationId xmlns:p14="http://schemas.microsoft.com/office/powerpoint/2010/main" val="7937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2A32DD-EDB9-B719-4DD6-DC6BE485E596}"/>
              </a:ext>
            </a:extLst>
          </p:cNvPr>
          <p:cNvPicPr>
            <a:picLocks noChangeAspect="1"/>
          </p:cNvPicPr>
          <p:nvPr/>
        </p:nvPicPr>
        <p:blipFill>
          <a:blip r:embed="rId2"/>
          <a:stretch>
            <a:fillRect/>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EE1C7B97-8052-1B47-0803-3A697DFC9CFA}"/>
              </a:ext>
            </a:extLst>
          </p:cNvPr>
          <p:cNvSpPr/>
          <p:nvPr/>
        </p:nvSpPr>
        <p:spPr>
          <a:xfrm>
            <a:off x="355600" y="5465763"/>
            <a:ext cx="157163" cy="247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A94E78DC-6D59-6475-F308-AFF82ADE2615}"/>
              </a:ext>
            </a:extLst>
          </p:cNvPr>
          <p:cNvCxnSpPr/>
          <p:nvPr/>
        </p:nvCxnSpPr>
        <p:spPr>
          <a:xfrm flipV="1">
            <a:off x="6858000"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EC2894CF-B7BB-A5C7-2A62-36225BA8BC6C}"/>
              </a:ext>
            </a:extLst>
          </p:cNvPr>
          <p:cNvCxnSpPr/>
          <p:nvPr/>
        </p:nvCxnSpPr>
        <p:spPr>
          <a:xfrm flipV="1">
            <a:off x="9135762"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EECD4C21-D0B7-031A-7A10-DCB8F7284144}"/>
              </a:ext>
            </a:extLst>
          </p:cNvPr>
          <p:cNvCxnSpPr/>
          <p:nvPr/>
        </p:nvCxnSpPr>
        <p:spPr>
          <a:xfrm flipV="1">
            <a:off x="11289956"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5049104-EAB5-47BF-DF4F-25C23EA93D8C}"/>
              </a:ext>
            </a:extLst>
          </p:cNvPr>
          <p:cNvCxnSpPr>
            <a:cxnSpLocks/>
          </p:cNvCxnSpPr>
          <p:nvPr/>
        </p:nvCxnSpPr>
        <p:spPr>
          <a:xfrm>
            <a:off x="11622260" y="3128405"/>
            <a:ext cx="268115" cy="21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71623ED-BE31-E492-13B9-44973D7D6216}"/>
              </a:ext>
            </a:extLst>
          </p:cNvPr>
          <p:cNvCxnSpPr>
            <a:cxnSpLocks/>
          </p:cNvCxnSpPr>
          <p:nvPr/>
        </p:nvCxnSpPr>
        <p:spPr>
          <a:xfrm>
            <a:off x="11871325" y="3114675"/>
            <a:ext cx="0" cy="215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40D7B108-EBC1-A3CD-8B78-50628BAB6FA5}"/>
              </a:ext>
            </a:extLst>
          </p:cNvPr>
          <p:cNvCxnSpPr>
            <a:cxnSpLocks/>
          </p:cNvCxnSpPr>
          <p:nvPr/>
        </p:nvCxnSpPr>
        <p:spPr>
          <a:xfrm>
            <a:off x="11871325" y="3311525"/>
            <a:ext cx="133350" cy="1174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DEA1B69-B6FF-94E1-FEC4-F4971DB04ED1}"/>
              </a:ext>
            </a:extLst>
          </p:cNvPr>
          <p:cNvCxnSpPr>
            <a:cxnSpLocks/>
          </p:cNvCxnSpPr>
          <p:nvPr/>
        </p:nvCxnSpPr>
        <p:spPr>
          <a:xfrm flipH="1">
            <a:off x="11863386" y="3487737"/>
            <a:ext cx="1" cy="636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A4016701-595D-B0F4-C967-894FFCDBE337}"/>
              </a:ext>
            </a:extLst>
          </p:cNvPr>
          <p:cNvSpPr/>
          <p:nvPr/>
        </p:nvSpPr>
        <p:spPr>
          <a:xfrm>
            <a:off x="11661380" y="3646530"/>
            <a:ext cx="457989" cy="1618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o</a:t>
            </a:r>
            <a:endParaRPr kumimoji="1" lang="ja-JP" altLang="en-US" dirty="0"/>
          </a:p>
        </p:txBody>
      </p:sp>
      <p:cxnSp>
        <p:nvCxnSpPr>
          <p:cNvPr id="25" name="直線コネクタ 24">
            <a:extLst>
              <a:ext uri="{FF2B5EF4-FFF2-40B4-BE49-F238E27FC236}">
                <a16:creationId xmlns:a16="http://schemas.microsoft.com/office/drawing/2014/main" id="{4811B270-5522-695B-BBE1-9CDD9A26D682}"/>
              </a:ext>
            </a:extLst>
          </p:cNvPr>
          <p:cNvCxnSpPr>
            <a:cxnSpLocks/>
          </p:cNvCxnSpPr>
          <p:nvPr/>
        </p:nvCxnSpPr>
        <p:spPr>
          <a:xfrm>
            <a:off x="11739390" y="4124325"/>
            <a:ext cx="2652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10D6775-7919-BDCA-24E7-678EF7B5DAE2}"/>
              </a:ext>
            </a:extLst>
          </p:cNvPr>
          <p:cNvCxnSpPr>
            <a:cxnSpLocks/>
          </p:cNvCxnSpPr>
          <p:nvPr/>
        </p:nvCxnSpPr>
        <p:spPr>
          <a:xfrm>
            <a:off x="11788602" y="4194175"/>
            <a:ext cx="1493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6CF3B548-125A-C1F1-7BE5-B2B3691046EC}"/>
              </a:ext>
            </a:extLst>
          </p:cNvPr>
          <p:cNvSpPr/>
          <p:nvPr/>
        </p:nvSpPr>
        <p:spPr>
          <a:xfrm>
            <a:off x="5144916" y="4275438"/>
            <a:ext cx="444843" cy="234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6F39622-0387-0B1F-3823-38E4A1793F99}"/>
              </a:ext>
            </a:extLst>
          </p:cNvPr>
          <p:cNvSpPr txBox="1"/>
          <p:nvPr/>
        </p:nvSpPr>
        <p:spPr>
          <a:xfrm>
            <a:off x="11643351" y="3609975"/>
            <a:ext cx="494046" cy="246221"/>
          </a:xfrm>
          <a:prstGeom prst="rect">
            <a:avLst/>
          </a:prstGeom>
          <a:noFill/>
        </p:spPr>
        <p:txBody>
          <a:bodyPr wrap="none" rtlCol="0">
            <a:spAutoFit/>
          </a:bodyPr>
          <a:lstStyle/>
          <a:p>
            <a:r>
              <a:rPr kumimoji="1" lang="en-US" altLang="ja-JP" sz="1000" b="1" dirty="0"/>
              <a:t>Load</a:t>
            </a:r>
            <a:endParaRPr kumimoji="1" lang="ja-JP" altLang="en-US" sz="1000" b="1" dirty="0"/>
          </a:p>
        </p:txBody>
      </p:sp>
      <p:sp>
        <p:nvSpPr>
          <p:cNvPr id="32" name="テキスト ボックス 31">
            <a:extLst>
              <a:ext uri="{FF2B5EF4-FFF2-40B4-BE49-F238E27FC236}">
                <a16:creationId xmlns:a16="http://schemas.microsoft.com/office/drawing/2014/main" id="{66F652F1-895A-12B1-76B4-3417AD269273}"/>
              </a:ext>
            </a:extLst>
          </p:cNvPr>
          <p:cNvSpPr txBox="1"/>
          <p:nvPr/>
        </p:nvSpPr>
        <p:spPr>
          <a:xfrm>
            <a:off x="6619794" y="4009509"/>
            <a:ext cx="476412" cy="369332"/>
          </a:xfrm>
          <a:prstGeom prst="rect">
            <a:avLst/>
          </a:prstGeom>
          <a:noFill/>
        </p:spPr>
        <p:txBody>
          <a:bodyPr wrap="none" rtlCol="0">
            <a:spAutoFit/>
          </a:bodyPr>
          <a:lstStyle/>
          <a:p>
            <a:r>
              <a:rPr kumimoji="1" lang="en-US" altLang="ja-JP" b="1" dirty="0">
                <a:solidFill>
                  <a:schemeClr val="accent1"/>
                </a:solidFill>
              </a:rPr>
              <a:t>V1</a:t>
            </a:r>
            <a:endParaRPr kumimoji="1" lang="ja-JP" altLang="en-US" b="1" dirty="0">
              <a:solidFill>
                <a:schemeClr val="accent1"/>
              </a:solidFill>
            </a:endParaRPr>
          </a:p>
        </p:txBody>
      </p:sp>
      <p:sp>
        <p:nvSpPr>
          <p:cNvPr id="33" name="テキスト ボックス 32">
            <a:extLst>
              <a:ext uri="{FF2B5EF4-FFF2-40B4-BE49-F238E27FC236}">
                <a16:creationId xmlns:a16="http://schemas.microsoft.com/office/drawing/2014/main" id="{9CB08F61-A89B-EF20-0CBC-41BB55A2769A}"/>
              </a:ext>
            </a:extLst>
          </p:cNvPr>
          <p:cNvSpPr txBox="1"/>
          <p:nvPr/>
        </p:nvSpPr>
        <p:spPr>
          <a:xfrm>
            <a:off x="8916780" y="3981964"/>
            <a:ext cx="476412" cy="369332"/>
          </a:xfrm>
          <a:prstGeom prst="rect">
            <a:avLst/>
          </a:prstGeom>
          <a:noFill/>
        </p:spPr>
        <p:txBody>
          <a:bodyPr wrap="none" rtlCol="0">
            <a:spAutoFit/>
          </a:bodyPr>
          <a:lstStyle/>
          <a:p>
            <a:r>
              <a:rPr kumimoji="1" lang="en-US" altLang="ja-JP" b="1" dirty="0">
                <a:solidFill>
                  <a:schemeClr val="accent1"/>
                </a:solidFill>
              </a:rPr>
              <a:t>V2</a:t>
            </a:r>
            <a:endParaRPr kumimoji="1" lang="ja-JP" altLang="en-US" b="1" dirty="0">
              <a:solidFill>
                <a:schemeClr val="accent1"/>
              </a:solidFill>
            </a:endParaRPr>
          </a:p>
        </p:txBody>
      </p:sp>
      <p:sp>
        <p:nvSpPr>
          <p:cNvPr id="34" name="テキスト ボックス 33">
            <a:extLst>
              <a:ext uri="{FF2B5EF4-FFF2-40B4-BE49-F238E27FC236}">
                <a16:creationId xmlns:a16="http://schemas.microsoft.com/office/drawing/2014/main" id="{0E0E776D-401D-4A11-9015-EBD175920D82}"/>
              </a:ext>
            </a:extLst>
          </p:cNvPr>
          <p:cNvSpPr txBox="1"/>
          <p:nvPr/>
        </p:nvSpPr>
        <p:spPr>
          <a:xfrm>
            <a:off x="11056818" y="4003846"/>
            <a:ext cx="476412" cy="369332"/>
          </a:xfrm>
          <a:prstGeom prst="rect">
            <a:avLst/>
          </a:prstGeom>
          <a:noFill/>
        </p:spPr>
        <p:txBody>
          <a:bodyPr wrap="none" rtlCol="0">
            <a:spAutoFit/>
          </a:bodyPr>
          <a:lstStyle/>
          <a:p>
            <a:r>
              <a:rPr kumimoji="1" lang="en-US" altLang="ja-JP" b="1" dirty="0">
                <a:solidFill>
                  <a:schemeClr val="accent1"/>
                </a:solidFill>
              </a:rPr>
              <a:t>V3</a:t>
            </a:r>
            <a:endParaRPr kumimoji="1" lang="ja-JP" altLang="en-US" b="1" dirty="0">
              <a:solidFill>
                <a:schemeClr val="accent1"/>
              </a:solidFill>
            </a:endParaRPr>
          </a:p>
        </p:txBody>
      </p:sp>
      <p:pic>
        <p:nvPicPr>
          <p:cNvPr id="36" name="図 35">
            <a:extLst>
              <a:ext uri="{FF2B5EF4-FFF2-40B4-BE49-F238E27FC236}">
                <a16:creationId xmlns:a16="http://schemas.microsoft.com/office/drawing/2014/main" id="{441D6D0D-7A3F-CE25-3FD4-DBC6191624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23140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1398462"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0544464"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88" name="正方形/長方形 87">
            <a:extLst>
              <a:ext uri="{FF2B5EF4-FFF2-40B4-BE49-F238E27FC236}">
                <a16:creationId xmlns:a16="http://schemas.microsoft.com/office/drawing/2014/main" id="{39F726C5-211D-0D1B-5398-914D3B5DAC82}"/>
              </a:ext>
            </a:extLst>
          </p:cNvPr>
          <p:cNvSpPr/>
          <p:nvPr/>
        </p:nvSpPr>
        <p:spPr>
          <a:xfrm>
            <a:off x="1427561" y="5502445"/>
            <a:ext cx="9131700" cy="38053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D90268C-59F6-6E1E-A787-E88B4AB1C712}"/>
              </a:ext>
            </a:extLst>
          </p:cNvPr>
          <p:cNvSpPr txBox="1"/>
          <p:nvPr/>
        </p:nvSpPr>
        <p:spPr>
          <a:xfrm>
            <a:off x="5593081" y="5514019"/>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0" name="正方形/長方形 89">
            <a:extLst>
              <a:ext uri="{FF2B5EF4-FFF2-40B4-BE49-F238E27FC236}">
                <a16:creationId xmlns:a16="http://schemas.microsoft.com/office/drawing/2014/main" id="{59F27181-64CA-9401-72C9-556DD53BE0AC}"/>
              </a:ext>
            </a:extLst>
          </p:cNvPr>
          <p:cNvSpPr/>
          <p:nvPr/>
        </p:nvSpPr>
        <p:spPr>
          <a:xfrm>
            <a:off x="1430356" y="3404573"/>
            <a:ext cx="298462" cy="2255650"/>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12CA923-5AE5-219B-6C2F-F9F4930A05A7}"/>
              </a:ext>
            </a:extLst>
          </p:cNvPr>
          <p:cNvSpPr/>
          <p:nvPr/>
        </p:nvSpPr>
        <p:spPr>
          <a:xfrm>
            <a:off x="10241657" y="3476059"/>
            <a:ext cx="317144" cy="219952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9BB654A-4762-9B29-4E75-AAB50D3505B7}"/>
              </a:ext>
            </a:extLst>
          </p:cNvPr>
          <p:cNvSpPr/>
          <p:nvPr/>
        </p:nvSpPr>
        <p:spPr>
          <a:xfrm>
            <a:off x="1469048" y="5541964"/>
            <a:ext cx="329084" cy="20288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A21406E6-3D95-816A-F497-D173A6547C13}"/>
              </a:ext>
            </a:extLst>
          </p:cNvPr>
          <p:cNvSpPr/>
          <p:nvPr/>
        </p:nvSpPr>
        <p:spPr>
          <a:xfrm>
            <a:off x="10172235" y="5541920"/>
            <a:ext cx="345668"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AFCD586-8ED0-B391-0F55-6D52CE518EC6}"/>
              </a:ext>
            </a:extLst>
          </p:cNvPr>
          <p:cNvSpPr/>
          <p:nvPr/>
        </p:nvSpPr>
        <p:spPr>
          <a:xfrm>
            <a:off x="10281751" y="3363912"/>
            <a:ext cx="236152"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C41E074-A175-A11A-278A-A14649AEE49B}"/>
              </a:ext>
            </a:extLst>
          </p:cNvPr>
          <p:cNvSpPr/>
          <p:nvPr/>
        </p:nvSpPr>
        <p:spPr>
          <a:xfrm>
            <a:off x="1456419" y="3380292"/>
            <a:ext cx="219346"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0D7C2B-0AD5-CEB1-F898-9CF81DEBB90C}"/>
              </a:ext>
            </a:extLst>
          </p:cNvPr>
          <p:cNvSpPr/>
          <p:nvPr/>
        </p:nvSpPr>
        <p:spPr>
          <a:xfrm>
            <a:off x="1597396" y="255263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ABF78B2E-69BA-A5F5-07C4-69021D6B2BD1}"/>
              </a:ext>
            </a:extLst>
          </p:cNvPr>
          <p:cNvSpPr/>
          <p:nvPr/>
        </p:nvSpPr>
        <p:spPr>
          <a:xfrm>
            <a:off x="2564787" y="2543523"/>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12D9A581-83B9-36ED-CB80-518DC16B2B41}"/>
              </a:ext>
            </a:extLst>
          </p:cNvPr>
          <p:cNvSpPr/>
          <p:nvPr/>
        </p:nvSpPr>
        <p:spPr>
          <a:xfrm>
            <a:off x="3308078" y="2558970"/>
            <a:ext cx="100108"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50EE9657-DD71-F4CF-1F90-DFDCABA213FA}"/>
              </a:ext>
            </a:extLst>
          </p:cNvPr>
          <p:cNvSpPr/>
          <p:nvPr/>
        </p:nvSpPr>
        <p:spPr>
          <a:xfrm>
            <a:off x="8445470" y="259597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A18D0A4E-6571-973B-E195-C9B0F0875E29}"/>
              </a:ext>
            </a:extLst>
          </p:cNvPr>
          <p:cNvSpPr/>
          <p:nvPr/>
        </p:nvSpPr>
        <p:spPr>
          <a:xfrm>
            <a:off x="9109084" y="2575799"/>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B0A6CB4-BB3E-1CA6-36B4-7DFEA25CDB4E}"/>
              </a:ext>
            </a:extLst>
          </p:cNvPr>
          <p:cNvSpPr/>
          <p:nvPr/>
        </p:nvSpPr>
        <p:spPr>
          <a:xfrm>
            <a:off x="9962320" y="2564500"/>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0475A80-ED0C-4F94-C1B8-41BE32A598FF}"/>
              </a:ext>
            </a:extLst>
          </p:cNvPr>
          <p:cNvSpPr/>
          <p:nvPr/>
        </p:nvSpPr>
        <p:spPr>
          <a:xfrm>
            <a:off x="1106834" y="3011552"/>
            <a:ext cx="282097" cy="28878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2BE5F6DB-7B2F-B8CF-622C-7BDF9906DDE0}"/>
              </a:ext>
            </a:extLst>
          </p:cNvPr>
          <p:cNvSpPr/>
          <p:nvPr/>
        </p:nvSpPr>
        <p:spPr>
          <a:xfrm>
            <a:off x="10554867" y="3004935"/>
            <a:ext cx="371719" cy="32047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 name="図 105">
            <a:extLst>
              <a:ext uri="{FF2B5EF4-FFF2-40B4-BE49-F238E27FC236}">
                <a16:creationId xmlns:a16="http://schemas.microsoft.com/office/drawing/2014/main" id="{4EE52681-4850-1761-7047-0F7E61FDED82}"/>
              </a:ext>
            </a:extLst>
          </p:cNvPr>
          <p:cNvPicPr>
            <a:picLocks noChangeAspect="1"/>
          </p:cNvPicPr>
          <p:nvPr/>
        </p:nvPicPr>
        <p:blipFill rotWithShape="1">
          <a:blip r:embed="rId3"/>
          <a:srcRect l="45583" t="90039" r="47089" b="1140"/>
          <a:stretch/>
        </p:blipFill>
        <p:spPr>
          <a:xfrm>
            <a:off x="5528801" y="6189430"/>
            <a:ext cx="893428" cy="604983"/>
          </a:xfrm>
          <a:prstGeom prst="rect">
            <a:avLst/>
          </a:prstGeom>
        </p:spPr>
      </p:pic>
      <p:sp>
        <p:nvSpPr>
          <p:cNvPr id="107" name="正方形/長方形 106">
            <a:extLst>
              <a:ext uri="{FF2B5EF4-FFF2-40B4-BE49-F238E27FC236}">
                <a16:creationId xmlns:a16="http://schemas.microsoft.com/office/drawing/2014/main" id="{FA093A91-E29B-4288-26A3-C99508D61019}"/>
              </a:ext>
            </a:extLst>
          </p:cNvPr>
          <p:cNvSpPr/>
          <p:nvPr/>
        </p:nvSpPr>
        <p:spPr>
          <a:xfrm>
            <a:off x="1106834" y="5891031"/>
            <a:ext cx="9783727" cy="3186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AED2889F-AC28-2039-83B3-33028C991822}"/>
              </a:ext>
            </a:extLst>
          </p:cNvPr>
          <p:cNvSpPr/>
          <p:nvPr/>
        </p:nvSpPr>
        <p:spPr>
          <a:xfrm>
            <a:off x="1106013" y="2218923"/>
            <a:ext cx="858579" cy="34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53F83374-046D-0F25-1C16-C97D8D5BC8F9}"/>
              </a:ext>
            </a:extLst>
          </p:cNvPr>
          <p:cNvSpPr/>
          <p:nvPr/>
        </p:nvSpPr>
        <p:spPr>
          <a:xfrm>
            <a:off x="9772368" y="2233161"/>
            <a:ext cx="1118193" cy="3436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 name="図 109">
            <a:extLst>
              <a:ext uri="{FF2B5EF4-FFF2-40B4-BE49-F238E27FC236}">
                <a16:creationId xmlns:a16="http://schemas.microsoft.com/office/drawing/2014/main" id="{67FF6D17-A534-D362-AE64-CA1CBF867C6F}"/>
              </a:ext>
            </a:extLst>
          </p:cNvPr>
          <p:cNvPicPr>
            <a:picLocks noChangeAspect="1"/>
          </p:cNvPicPr>
          <p:nvPr/>
        </p:nvPicPr>
        <p:blipFill rotWithShape="1">
          <a:blip r:embed="rId3"/>
          <a:srcRect l="2339" t="21836" r="86953" b="70320"/>
          <a:stretch/>
        </p:blipFill>
        <p:spPr>
          <a:xfrm>
            <a:off x="286428" y="1522725"/>
            <a:ext cx="858580" cy="538014"/>
          </a:xfrm>
          <a:prstGeom prst="rect">
            <a:avLst/>
          </a:prstGeom>
        </p:spPr>
      </p:pic>
      <p:cxnSp>
        <p:nvCxnSpPr>
          <p:cNvPr id="12" name="直線コネクタ 11">
            <a:extLst>
              <a:ext uri="{FF2B5EF4-FFF2-40B4-BE49-F238E27FC236}">
                <a16:creationId xmlns:a16="http://schemas.microsoft.com/office/drawing/2014/main" id="{4DA7B25D-6214-DA25-6152-1D7C78FAEE79}"/>
              </a:ext>
            </a:extLst>
          </p:cNvPr>
          <p:cNvCxnSpPr>
            <a:cxnSpLocks/>
          </p:cNvCxnSpPr>
          <p:nvPr/>
        </p:nvCxnSpPr>
        <p:spPr>
          <a:xfrm flipV="1">
            <a:off x="736876" y="1492071"/>
            <a:ext cx="9303766" cy="306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2F1ADAF2-C9A2-C913-8F90-F33C4656B890}"/>
              </a:ext>
            </a:extLst>
          </p:cNvPr>
          <p:cNvCxnSpPr>
            <a:cxnSpLocks/>
          </p:cNvCxnSpPr>
          <p:nvPr/>
        </p:nvCxnSpPr>
        <p:spPr>
          <a:xfrm>
            <a:off x="1640569" y="1555620"/>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A4E3B35D-ACC1-6807-8321-8E18DA6FEB08}"/>
              </a:ext>
            </a:extLst>
          </p:cNvPr>
          <p:cNvCxnSpPr>
            <a:cxnSpLocks/>
          </p:cNvCxnSpPr>
          <p:nvPr/>
        </p:nvCxnSpPr>
        <p:spPr>
          <a:xfrm>
            <a:off x="3358899" y="1532485"/>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ACA2A58-7B7D-AB48-C086-7AE8C80C90EA}"/>
              </a:ext>
            </a:extLst>
          </p:cNvPr>
          <p:cNvCxnSpPr>
            <a:cxnSpLocks/>
          </p:cNvCxnSpPr>
          <p:nvPr/>
        </p:nvCxnSpPr>
        <p:spPr>
          <a:xfrm flipH="1">
            <a:off x="8522689" y="1492071"/>
            <a:ext cx="27781" cy="1180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C76A87A-952C-D5B0-B52C-DB4B09F762B2}"/>
              </a:ext>
            </a:extLst>
          </p:cNvPr>
          <p:cNvCxnSpPr>
            <a:cxnSpLocks/>
          </p:cNvCxnSpPr>
          <p:nvPr/>
        </p:nvCxnSpPr>
        <p:spPr>
          <a:xfrm flipH="1">
            <a:off x="10014605" y="1466834"/>
            <a:ext cx="26037" cy="12689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369FDFFB-FEDE-87BD-62A8-03AEFC6DD140}"/>
              </a:ext>
            </a:extLst>
          </p:cNvPr>
          <p:cNvSpPr/>
          <p:nvPr/>
        </p:nvSpPr>
        <p:spPr>
          <a:xfrm>
            <a:off x="1491241" y="1387677"/>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DA7A8545-2B6E-BC26-5A40-9C79999A8CEE}"/>
              </a:ext>
            </a:extLst>
          </p:cNvPr>
          <p:cNvSpPr/>
          <p:nvPr/>
        </p:nvSpPr>
        <p:spPr>
          <a:xfrm>
            <a:off x="3257840" y="1390793"/>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A254C0C8-F91A-8C6F-A8C8-1225C164EFE4}"/>
              </a:ext>
            </a:extLst>
          </p:cNvPr>
          <p:cNvSpPr/>
          <p:nvPr/>
        </p:nvSpPr>
        <p:spPr>
          <a:xfrm>
            <a:off x="8408344" y="1380101"/>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DC6D2D43-7D29-9425-F07F-C1F29D1599F6}"/>
              </a:ext>
            </a:extLst>
          </p:cNvPr>
          <p:cNvCxnSpPr>
            <a:cxnSpLocks/>
          </p:cNvCxnSpPr>
          <p:nvPr/>
        </p:nvCxnSpPr>
        <p:spPr>
          <a:xfrm>
            <a:off x="2630947" y="1997084"/>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3042D559-BCBB-85FD-2D6F-7668361C25D9}"/>
              </a:ext>
            </a:extLst>
          </p:cNvPr>
          <p:cNvCxnSpPr>
            <a:cxnSpLocks/>
          </p:cNvCxnSpPr>
          <p:nvPr/>
        </p:nvCxnSpPr>
        <p:spPr>
          <a:xfrm flipV="1">
            <a:off x="2649678" y="1988462"/>
            <a:ext cx="8240883" cy="86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FDFC3AFC-F1B9-DEFB-8E7F-D9A65F82C1E2}"/>
              </a:ext>
            </a:extLst>
          </p:cNvPr>
          <p:cNvCxnSpPr>
            <a:cxnSpLocks/>
          </p:cNvCxnSpPr>
          <p:nvPr/>
        </p:nvCxnSpPr>
        <p:spPr>
          <a:xfrm>
            <a:off x="9172014" y="1988462"/>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楕円 119">
            <a:extLst>
              <a:ext uri="{FF2B5EF4-FFF2-40B4-BE49-F238E27FC236}">
                <a16:creationId xmlns:a16="http://schemas.microsoft.com/office/drawing/2014/main" id="{125376E0-A1F8-465B-4F09-1B9E2CA1C181}"/>
              </a:ext>
            </a:extLst>
          </p:cNvPr>
          <p:cNvSpPr/>
          <p:nvPr/>
        </p:nvSpPr>
        <p:spPr>
          <a:xfrm>
            <a:off x="9040599" y="1858496"/>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図 120">
            <a:extLst>
              <a:ext uri="{FF2B5EF4-FFF2-40B4-BE49-F238E27FC236}">
                <a16:creationId xmlns:a16="http://schemas.microsoft.com/office/drawing/2014/main" id="{062F3CA2-1349-1F07-C780-B36718A1A1E0}"/>
              </a:ext>
            </a:extLst>
          </p:cNvPr>
          <p:cNvPicPr>
            <a:picLocks noChangeAspect="1"/>
          </p:cNvPicPr>
          <p:nvPr/>
        </p:nvPicPr>
        <p:blipFill rotWithShape="1">
          <a:blip r:embed="rId3"/>
          <a:srcRect l="90269" t="27396" r="1436" b="50112"/>
          <a:stretch/>
        </p:blipFill>
        <p:spPr>
          <a:xfrm>
            <a:off x="11132571" y="1836543"/>
            <a:ext cx="841807" cy="1542478"/>
          </a:xfrm>
          <a:prstGeom prst="rect">
            <a:avLst/>
          </a:prstGeom>
        </p:spPr>
      </p:pic>
      <p:cxnSp>
        <p:nvCxnSpPr>
          <p:cNvPr id="123" name="直線コネクタ 122">
            <a:extLst>
              <a:ext uri="{FF2B5EF4-FFF2-40B4-BE49-F238E27FC236}">
                <a16:creationId xmlns:a16="http://schemas.microsoft.com/office/drawing/2014/main" id="{9280A9C2-ACF3-76DB-5F65-FBB7936CCA0C}"/>
              </a:ext>
            </a:extLst>
          </p:cNvPr>
          <p:cNvCxnSpPr>
            <a:cxnSpLocks/>
          </p:cNvCxnSpPr>
          <p:nvPr/>
        </p:nvCxnSpPr>
        <p:spPr>
          <a:xfrm flipV="1">
            <a:off x="10870262" y="1663247"/>
            <a:ext cx="320475" cy="3334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105" name="直線コネクタ 104">
            <a:extLst>
              <a:ext uri="{FF2B5EF4-FFF2-40B4-BE49-F238E27FC236}">
                <a16:creationId xmlns:a16="http://schemas.microsoft.com/office/drawing/2014/main" id="{21841B79-3FAF-3E7F-6C96-12DB7E0C0423}"/>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9D6AD869-59DB-C66F-24DA-80512AE14A98}"/>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25" name="テキスト ボックス 124">
            <a:extLst>
              <a:ext uri="{FF2B5EF4-FFF2-40B4-BE49-F238E27FC236}">
                <a16:creationId xmlns:a16="http://schemas.microsoft.com/office/drawing/2014/main" id="{99BE1960-B62E-7E85-D941-CCF5484D3D39}"/>
              </a:ext>
            </a:extLst>
          </p:cNvPr>
          <p:cNvSpPr txBox="1"/>
          <p:nvPr/>
        </p:nvSpPr>
        <p:spPr>
          <a:xfrm>
            <a:off x="598798" y="577082"/>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10  Form the metal wirings (MASK06)</a:t>
            </a:r>
            <a:endParaRPr lang="ja-JP" altLang="en-US" b="1" dirty="0">
              <a:solidFill>
                <a:schemeClr val="accent1"/>
              </a:solidFill>
            </a:endParaRPr>
          </a:p>
        </p:txBody>
      </p:sp>
      <p:sp>
        <p:nvSpPr>
          <p:cNvPr id="126" name="テキスト ボックス 125">
            <a:extLst>
              <a:ext uri="{FF2B5EF4-FFF2-40B4-BE49-F238E27FC236}">
                <a16:creationId xmlns:a16="http://schemas.microsoft.com/office/drawing/2014/main" id="{6A7CDB1E-609F-82BB-310C-F2BB0A48F5DD}"/>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
        <p:nvSpPr>
          <p:cNvPr id="127" name="正方形/長方形 126">
            <a:extLst>
              <a:ext uri="{FF2B5EF4-FFF2-40B4-BE49-F238E27FC236}">
                <a16:creationId xmlns:a16="http://schemas.microsoft.com/office/drawing/2014/main" id="{1ACFD675-4C59-8D5C-7239-7C807EA385BB}"/>
              </a:ext>
            </a:extLst>
          </p:cNvPr>
          <p:cNvSpPr/>
          <p:nvPr/>
        </p:nvSpPr>
        <p:spPr>
          <a:xfrm>
            <a:off x="1108470" y="2404994"/>
            <a:ext cx="309874" cy="6838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D87F831A-1CB3-5ED7-BCE8-F7B4AAFC6AD6}"/>
              </a:ext>
            </a:extLst>
          </p:cNvPr>
          <p:cNvSpPr/>
          <p:nvPr/>
        </p:nvSpPr>
        <p:spPr>
          <a:xfrm>
            <a:off x="10581164" y="2469492"/>
            <a:ext cx="313924" cy="6838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7247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948343" y="2605353"/>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1072122" y="2535949"/>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88" name="正方形/長方形 87">
            <a:extLst>
              <a:ext uri="{FF2B5EF4-FFF2-40B4-BE49-F238E27FC236}">
                <a16:creationId xmlns:a16="http://schemas.microsoft.com/office/drawing/2014/main" id="{39F726C5-211D-0D1B-5398-914D3B5DAC82}"/>
              </a:ext>
            </a:extLst>
          </p:cNvPr>
          <p:cNvSpPr/>
          <p:nvPr/>
        </p:nvSpPr>
        <p:spPr>
          <a:xfrm>
            <a:off x="1427561" y="5502445"/>
            <a:ext cx="9131700" cy="38053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D90268C-59F6-6E1E-A787-E88B4AB1C712}"/>
              </a:ext>
            </a:extLst>
          </p:cNvPr>
          <p:cNvSpPr txBox="1"/>
          <p:nvPr/>
        </p:nvSpPr>
        <p:spPr>
          <a:xfrm>
            <a:off x="5593081" y="5514019"/>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0" name="正方形/長方形 89">
            <a:extLst>
              <a:ext uri="{FF2B5EF4-FFF2-40B4-BE49-F238E27FC236}">
                <a16:creationId xmlns:a16="http://schemas.microsoft.com/office/drawing/2014/main" id="{59F27181-64CA-9401-72C9-556DD53BE0AC}"/>
              </a:ext>
            </a:extLst>
          </p:cNvPr>
          <p:cNvSpPr/>
          <p:nvPr/>
        </p:nvSpPr>
        <p:spPr>
          <a:xfrm>
            <a:off x="1430356" y="3404573"/>
            <a:ext cx="298462" cy="2255650"/>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12CA923-5AE5-219B-6C2F-F9F4930A05A7}"/>
              </a:ext>
            </a:extLst>
          </p:cNvPr>
          <p:cNvSpPr/>
          <p:nvPr/>
        </p:nvSpPr>
        <p:spPr>
          <a:xfrm>
            <a:off x="10241657" y="3476059"/>
            <a:ext cx="317144" cy="219952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9BB654A-4762-9B29-4E75-AAB50D3505B7}"/>
              </a:ext>
            </a:extLst>
          </p:cNvPr>
          <p:cNvSpPr/>
          <p:nvPr/>
        </p:nvSpPr>
        <p:spPr>
          <a:xfrm>
            <a:off x="1469048" y="5541964"/>
            <a:ext cx="329084" cy="20288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A21406E6-3D95-816A-F497-D173A6547C13}"/>
              </a:ext>
            </a:extLst>
          </p:cNvPr>
          <p:cNvSpPr/>
          <p:nvPr/>
        </p:nvSpPr>
        <p:spPr>
          <a:xfrm>
            <a:off x="10172235" y="5541920"/>
            <a:ext cx="345668"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AFCD586-8ED0-B391-0F55-6D52CE518EC6}"/>
              </a:ext>
            </a:extLst>
          </p:cNvPr>
          <p:cNvSpPr/>
          <p:nvPr/>
        </p:nvSpPr>
        <p:spPr>
          <a:xfrm>
            <a:off x="10281751" y="3363912"/>
            <a:ext cx="236152"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C41E074-A175-A11A-278A-A14649AEE49B}"/>
              </a:ext>
            </a:extLst>
          </p:cNvPr>
          <p:cNvSpPr/>
          <p:nvPr/>
        </p:nvSpPr>
        <p:spPr>
          <a:xfrm>
            <a:off x="1456419" y="3380292"/>
            <a:ext cx="219346"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0D7C2B-0AD5-CEB1-F898-9CF81DEBB90C}"/>
              </a:ext>
            </a:extLst>
          </p:cNvPr>
          <p:cNvSpPr/>
          <p:nvPr/>
        </p:nvSpPr>
        <p:spPr>
          <a:xfrm>
            <a:off x="1597396" y="255263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ABF78B2E-69BA-A5F5-07C4-69021D6B2BD1}"/>
              </a:ext>
            </a:extLst>
          </p:cNvPr>
          <p:cNvSpPr/>
          <p:nvPr/>
        </p:nvSpPr>
        <p:spPr>
          <a:xfrm>
            <a:off x="2564787" y="2543523"/>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12D9A581-83B9-36ED-CB80-518DC16B2B41}"/>
              </a:ext>
            </a:extLst>
          </p:cNvPr>
          <p:cNvSpPr/>
          <p:nvPr/>
        </p:nvSpPr>
        <p:spPr>
          <a:xfrm>
            <a:off x="3308078" y="2558970"/>
            <a:ext cx="100108"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50EE9657-DD71-F4CF-1F90-DFDCABA213FA}"/>
              </a:ext>
            </a:extLst>
          </p:cNvPr>
          <p:cNvSpPr/>
          <p:nvPr/>
        </p:nvSpPr>
        <p:spPr>
          <a:xfrm>
            <a:off x="8445470" y="259597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A18D0A4E-6571-973B-E195-C9B0F0875E29}"/>
              </a:ext>
            </a:extLst>
          </p:cNvPr>
          <p:cNvSpPr/>
          <p:nvPr/>
        </p:nvSpPr>
        <p:spPr>
          <a:xfrm>
            <a:off x="9109084" y="2575799"/>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B0A6CB4-BB3E-1CA6-36B4-7DFEA25CDB4E}"/>
              </a:ext>
            </a:extLst>
          </p:cNvPr>
          <p:cNvSpPr/>
          <p:nvPr/>
        </p:nvSpPr>
        <p:spPr>
          <a:xfrm>
            <a:off x="9962320" y="2564500"/>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0475A80-ED0C-4F94-C1B8-41BE32A598FF}"/>
              </a:ext>
            </a:extLst>
          </p:cNvPr>
          <p:cNvSpPr/>
          <p:nvPr/>
        </p:nvSpPr>
        <p:spPr>
          <a:xfrm>
            <a:off x="952658" y="3049656"/>
            <a:ext cx="473053" cy="2887806"/>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 name="図 105">
            <a:extLst>
              <a:ext uri="{FF2B5EF4-FFF2-40B4-BE49-F238E27FC236}">
                <a16:creationId xmlns:a16="http://schemas.microsoft.com/office/drawing/2014/main" id="{4EE52681-4850-1761-7047-0F7E61FDED82}"/>
              </a:ext>
            </a:extLst>
          </p:cNvPr>
          <p:cNvPicPr>
            <a:picLocks noChangeAspect="1"/>
          </p:cNvPicPr>
          <p:nvPr/>
        </p:nvPicPr>
        <p:blipFill rotWithShape="1">
          <a:blip r:embed="rId3"/>
          <a:srcRect l="45583" t="90039" r="47089" b="1140"/>
          <a:stretch/>
        </p:blipFill>
        <p:spPr>
          <a:xfrm>
            <a:off x="5528801" y="6189430"/>
            <a:ext cx="893428" cy="604983"/>
          </a:xfrm>
          <a:prstGeom prst="rect">
            <a:avLst/>
          </a:prstGeom>
        </p:spPr>
      </p:pic>
      <p:sp>
        <p:nvSpPr>
          <p:cNvPr id="107" name="正方形/長方形 106">
            <a:extLst>
              <a:ext uri="{FF2B5EF4-FFF2-40B4-BE49-F238E27FC236}">
                <a16:creationId xmlns:a16="http://schemas.microsoft.com/office/drawing/2014/main" id="{FA093A91-E29B-4288-26A3-C99508D61019}"/>
              </a:ext>
            </a:extLst>
          </p:cNvPr>
          <p:cNvSpPr/>
          <p:nvPr/>
        </p:nvSpPr>
        <p:spPr>
          <a:xfrm>
            <a:off x="1106834" y="5891031"/>
            <a:ext cx="9783727" cy="3186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AED2889F-AC28-2039-83B3-33028C991822}"/>
              </a:ext>
            </a:extLst>
          </p:cNvPr>
          <p:cNvSpPr/>
          <p:nvPr/>
        </p:nvSpPr>
        <p:spPr>
          <a:xfrm>
            <a:off x="1106013" y="2218923"/>
            <a:ext cx="858579" cy="34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53F83374-046D-0F25-1C16-C97D8D5BC8F9}"/>
              </a:ext>
            </a:extLst>
          </p:cNvPr>
          <p:cNvSpPr/>
          <p:nvPr/>
        </p:nvSpPr>
        <p:spPr>
          <a:xfrm>
            <a:off x="9772368" y="2233161"/>
            <a:ext cx="1118193" cy="3436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 name="図 109">
            <a:extLst>
              <a:ext uri="{FF2B5EF4-FFF2-40B4-BE49-F238E27FC236}">
                <a16:creationId xmlns:a16="http://schemas.microsoft.com/office/drawing/2014/main" id="{67FF6D17-A534-D362-AE64-CA1CBF867C6F}"/>
              </a:ext>
            </a:extLst>
          </p:cNvPr>
          <p:cNvPicPr>
            <a:picLocks noChangeAspect="1"/>
          </p:cNvPicPr>
          <p:nvPr/>
        </p:nvPicPr>
        <p:blipFill rotWithShape="1">
          <a:blip r:embed="rId3"/>
          <a:srcRect l="2339" t="21836" r="86953" b="70320"/>
          <a:stretch/>
        </p:blipFill>
        <p:spPr>
          <a:xfrm>
            <a:off x="286428" y="1522725"/>
            <a:ext cx="858580" cy="538014"/>
          </a:xfrm>
          <a:prstGeom prst="rect">
            <a:avLst/>
          </a:prstGeom>
        </p:spPr>
      </p:pic>
      <p:cxnSp>
        <p:nvCxnSpPr>
          <p:cNvPr id="12" name="直線コネクタ 11">
            <a:extLst>
              <a:ext uri="{FF2B5EF4-FFF2-40B4-BE49-F238E27FC236}">
                <a16:creationId xmlns:a16="http://schemas.microsoft.com/office/drawing/2014/main" id="{4DA7B25D-6214-DA25-6152-1D7C78FAEE79}"/>
              </a:ext>
            </a:extLst>
          </p:cNvPr>
          <p:cNvCxnSpPr>
            <a:cxnSpLocks/>
          </p:cNvCxnSpPr>
          <p:nvPr/>
        </p:nvCxnSpPr>
        <p:spPr>
          <a:xfrm flipV="1">
            <a:off x="736876" y="1492071"/>
            <a:ext cx="9303766" cy="306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2F1ADAF2-C9A2-C913-8F90-F33C4656B890}"/>
              </a:ext>
            </a:extLst>
          </p:cNvPr>
          <p:cNvCxnSpPr>
            <a:cxnSpLocks/>
          </p:cNvCxnSpPr>
          <p:nvPr/>
        </p:nvCxnSpPr>
        <p:spPr>
          <a:xfrm>
            <a:off x="1640569" y="1555620"/>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A4E3B35D-ACC1-6807-8321-8E18DA6FEB08}"/>
              </a:ext>
            </a:extLst>
          </p:cNvPr>
          <p:cNvCxnSpPr>
            <a:cxnSpLocks/>
          </p:cNvCxnSpPr>
          <p:nvPr/>
        </p:nvCxnSpPr>
        <p:spPr>
          <a:xfrm>
            <a:off x="3358899" y="1532485"/>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ACA2A58-7B7D-AB48-C086-7AE8C80C90EA}"/>
              </a:ext>
            </a:extLst>
          </p:cNvPr>
          <p:cNvCxnSpPr>
            <a:cxnSpLocks/>
          </p:cNvCxnSpPr>
          <p:nvPr/>
        </p:nvCxnSpPr>
        <p:spPr>
          <a:xfrm flipH="1">
            <a:off x="8522689" y="1492071"/>
            <a:ext cx="27781" cy="1180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C76A87A-952C-D5B0-B52C-DB4B09F762B2}"/>
              </a:ext>
            </a:extLst>
          </p:cNvPr>
          <p:cNvCxnSpPr>
            <a:cxnSpLocks/>
          </p:cNvCxnSpPr>
          <p:nvPr/>
        </p:nvCxnSpPr>
        <p:spPr>
          <a:xfrm flipH="1">
            <a:off x="10014605" y="1466834"/>
            <a:ext cx="26037" cy="12689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369FDFFB-FEDE-87BD-62A8-03AEFC6DD140}"/>
              </a:ext>
            </a:extLst>
          </p:cNvPr>
          <p:cNvSpPr/>
          <p:nvPr/>
        </p:nvSpPr>
        <p:spPr>
          <a:xfrm>
            <a:off x="1491241" y="1387677"/>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DA7A8545-2B6E-BC26-5A40-9C79999A8CEE}"/>
              </a:ext>
            </a:extLst>
          </p:cNvPr>
          <p:cNvSpPr/>
          <p:nvPr/>
        </p:nvSpPr>
        <p:spPr>
          <a:xfrm>
            <a:off x="3257840" y="1390793"/>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A254C0C8-F91A-8C6F-A8C8-1225C164EFE4}"/>
              </a:ext>
            </a:extLst>
          </p:cNvPr>
          <p:cNvSpPr/>
          <p:nvPr/>
        </p:nvSpPr>
        <p:spPr>
          <a:xfrm>
            <a:off x="8408344" y="1380101"/>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DC6D2D43-7D29-9425-F07F-C1F29D1599F6}"/>
              </a:ext>
            </a:extLst>
          </p:cNvPr>
          <p:cNvCxnSpPr>
            <a:cxnSpLocks/>
          </p:cNvCxnSpPr>
          <p:nvPr/>
        </p:nvCxnSpPr>
        <p:spPr>
          <a:xfrm>
            <a:off x="2630947" y="1997084"/>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3042D559-BCBB-85FD-2D6F-7668361C25D9}"/>
              </a:ext>
            </a:extLst>
          </p:cNvPr>
          <p:cNvCxnSpPr>
            <a:cxnSpLocks/>
          </p:cNvCxnSpPr>
          <p:nvPr/>
        </p:nvCxnSpPr>
        <p:spPr>
          <a:xfrm flipV="1">
            <a:off x="2649678" y="1988462"/>
            <a:ext cx="8240883" cy="86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FDFC3AFC-F1B9-DEFB-8E7F-D9A65F82C1E2}"/>
              </a:ext>
            </a:extLst>
          </p:cNvPr>
          <p:cNvCxnSpPr>
            <a:cxnSpLocks/>
          </p:cNvCxnSpPr>
          <p:nvPr/>
        </p:nvCxnSpPr>
        <p:spPr>
          <a:xfrm>
            <a:off x="9172014" y="1988462"/>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楕円 119">
            <a:extLst>
              <a:ext uri="{FF2B5EF4-FFF2-40B4-BE49-F238E27FC236}">
                <a16:creationId xmlns:a16="http://schemas.microsoft.com/office/drawing/2014/main" id="{125376E0-A1F8-465B-4F09-1B9E2CA1C181}"/>
              </a:ext>
            </a:extLst>
          </p:cNvPr>
          <p:cNvSpPr/>
          <p:nvPr/>
        </p:nvSpPr>
        <p:spPr>
          <a:xfrm>
            <a:off x="9040599" y="1858496"/>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図 120">
            <a:extLst>
              <a:ext uri="{FF2B5EF4-FFF2-40B4-BE49-F238E27FC236}">
                <a16:creationId xmlns:a16="http://schemas.microsoft.com/office/drawing/2014/main" id="{062F3CA2-1349-1F07-C780-B36718A1A1E0}"/>
              </a:ext>
            </a:extLst>
          </p:cNvPr>
          <p:cNvPicPr>
            <a:picLocks noChangeAspect="1"/>
          </p:cNvPicPr>
          <p:nvPr/>
        </p:nvPicPr>
        <p:blipFill rotWithShape="1">
          <a:blip r:embed="rId3"/>
          <a:srcRect l="90269" t="27396" r="1436" b="50112"/>
          <a:stretch/>
        </p:blipFill>
        <p:spPr>
          <a:xfrm>
            <a:off x="11132571" y="1836543"/>
            <a:ext cx="841807" cy="1542478"/>
          </a:xfrm>
          <a:prstGeom prst="rect">
            <a:avLst/>
          </a:prstGeom>
        </p:spPr>
      </p:pic>
      <p:cxnSp>
        <p:nvCxnSpPr>
          <p:cNvPr id="123" name="直線コネクタ 122">
            <a:extLst>
              <a:ext uri="{FF2B5EF4-FFF2-40B4-BE49-F238E27FC236}">
                <a16:creationId xmlns:a16="http://schemas.microsoft.com/office/drawing/2014/main" id="{9280A9C2-ACF3-76DB-5F65-FBB7936CCA0C}"/>
              </a:ext>
            </a:extLst>
          </p:cNvPr>
          <p:cNvCxnSpPr>
            <a:cxnSpLocks/>
          </p:cNvCxnSpPr>
          <p:nvPr/>
        </p:nvCxnSpPr>
        <p:spPr>
          <a:xfrm flipV="1">
            <a:off x="10870262" y="1663247"/>
            <a:ext cx="320475" cy="3334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105" name="直線コネクタ 104">
            <a:extLst>
              <a:ext uri="{FF2B5EF4-FFF2-40B4-BE49-F238E27FC236}">
                <a16:creationId xmlns:a16="http://schemas.microsoft.com/office/drawing/2014/main" id="{21841B79-3FAF-3E7F-6C96-12DB7E0C0423}"/>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9D6AD869-59DB-C66F-24DA-80512AE14A98}"/>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26" name="テキスト ボックス 125">
            <a:extLst>
              <a:ext uri="{FF2B5EF4-FFF2-40B4-BE49-F238E27FC236}">
                <a16:creationId xmlns:a16="http://schemas.microsoft.com/office/drawing/2014/main" id="{6A7CDB1E-609F-82BB-310C-F2BB0A48F5DD}"/>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
        <p:nvSpPr>
          <p:cNvPr id="130" name="正方形/長方形 129">
            <a:extLst>
              <a:ext uri="{FF2B5EF4-FFF2-40B4-BE49-F238E27FC236}">
                <a16:creationId xmlns:a16="http://schemas.microsoft.com/office/drawing/2014/main" id="{284C4C03-5810-2248-16EE-64ECA198BE66}"/>
              </a:ext>
            </a:extLst>
          </p:cNvPr>
          <p:cNvSpPr/>
          <p:nvPr/>
        </p:nvSpPr>
        <p:spPr>
          <a:xfrm>
            <a:off x="10566129" y="3028592"/>
            <a:ext cx="517774" cy="2887806"/>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863818EF-B182-A6B6-05C7-83A53994BD36}"/>
              </a:ext>
            </a:extLst>
          </p:cNvPr>
          <p:cNvSpPr/>
          <p:nvPr/>
        </p:nvSpPr>
        <p:spPr>
          <a:xfrm>
            <a:off x="929145" y="5922996"/>
            <a:ext cx="10154757" cy="290144"/>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A369BBA7-8EC3-588B-6094-8911BDFCD08B}"/>
              </a:ext>
            </a:extLst>
          </p:cNvPr>
          <p:cNvSpPr/>
          <p:nvPr/>
        </p:nvSpPr>
        <p:spPr>
          <a:xfrm>
            <a:off x="10628222" y="5641179"/>
            <a:ext cx="393933" cy="302121"/>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504D2AD4-7851-E2E3-EBA8-3A6B237E306B}"/>
              </a:ext>
            </a:extLst>
          </p:cNvPr>
          <p:cNvSpPr/>
          <p:nvPr/>
        </p:nvSpPr>
        <p:spPr>
          <a:xfrm>
            <a:off x="1008194" y="5576400"/>
            <a:ext cx="358846" cy="411121"/>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テキスト ボックス 133">
            <a:extLst>
              <a:ext uri="{FF2B5EF4-FFF2-40B4-BE49-F238E27FC236}">
                <a16:creationId xmlns:a16="http://schemas.microsoft.com/office/drawing/2014/main" id="{31F3B23B-F1B7-4D37-BD20-3EEBCD0B21FF}"/>
              </a:ext>
            </a:extLst>
          </p:cNvPr>
          <p:cNvSpPr txBox="1"/>
          <p:nvPr/>
        </p:nvSpPr>
        <p:spPr>
          <a:xfrm>
            <a:off x="5600700" y="586103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35" name="テキスト ボックス 134">
            <a:extLst>
              <a:ext uri="{FF2B5EF4-FFF2-40B4-BE49-F238E27FC236}">
                <a16:creationId xmlns:a16="http://schemas.microsoft.com/office/drawing/2014/main" id="{3F5BF4C0-6404-CD39-BB94-6048F142D184}"/>
              </a:ext>
            </a:extLst>
          </p:cNvPr>
          <p:cNvSpPr txBox="1"/>
          <p:nvPr/>
        </p:nvSpPr>
        <p:spPr>
          <a:xfrm>
            <a:off x="10575732" y="3583141"/>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36" name="テキスト ボックス 135">
            <a:extLst>
              <a:ext uri="{FF2B5EF4-FFF2-40B4-BE49-F238E27FC236}">
                <a16:creationId xmlns:a16="http://schemas.microsoft.com/office/drawing/2014/main" id="{54ECDA71-6B90-1444-C4F3-2ED6378C320D}"/>
              </a:ext>
            </a:extLst>
          </p:cNvPr>
          <p:cNvSpPr txBox="1"/>
          <p:nvPr/>
        </p:nvSpPr>
        <p:spPr>
          <a:xfrm>
            <a:off x="935019" y="3562350"/>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cxnSp>
        <p:nvCxnSpPr>
          <p:cNvPr id="137" name="直線コネクタ 136">
            <a:extLst>
              <a:ext uri="{FF2B5EF4-FFF2-40B4-BE49-F238E27FC236}">
                <a16:creationId xmlns:a16="http://schemas.microsoft.com/office/drawing/2014/main" id="{E0C1D730-B90B-6208-3FC4-68EBC849B3E1}"/>
              </a:ext>
            </a:extLst>
          </p:cNvPr>
          <p:cNvCxnSpPr>
            <a:cxnSpLocks/>
          </p:cNvCxnSpPr>
          <p:nvPr/>
        </p:nvCxnSpPr>
        <p:spPr>
          <a:xfrm flipV="1">
            <a:off x="978728" y="2560288"/>
            <a:ext cx="933783" cy="330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9E7A036E-B0AD-4E9D-CFEF-C06D2C0AE093}"/>
              </a:ext>
            </a:extLst>
          </p:cNvPr>
          <p:cNvCxnSpPr>
            <a:cxnSpLocks/>
          </p:cNvCxnSpPr>
          <p:nvPr/>
        </p:nvCxnSpPr>
        <p:spPr>
          <a:xfrm flipV="1">
            <a:off x="8359369" y="2548266"/>
            <a:ext cx="2752018" cy="67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062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619968-4FA0-7368-81B9-F8383C0F70B4}"/>
              </a:ext>
            </a:extLst>
          </p:cNvPr>
          <p:cNvPicPr>
            <a:picLocks noChangeAspect="1"/>
          </p:cNvPicPr>
          <p:nvPr/>
        </p:nvPicPr>
        <p:blipFill rotWithShape="1">
          <a:blip r:embed="rId2"/>
          <a:srcRect l="1849" t="17169" r="1781" b="13242"/>
          <a:stretch/>
        </p:blipFill>
        <p:spPr>
          <a:xfrm>
            <a:off x="221293" y="1891429"/>
            <a:ext cx="11749414" cy="4772417"/>
          </a:xfrm>
          <a:prstGeom prst="rect">
            <a:avLst/>
          </a:prstGeom>
        </p:spPr>
      </p:pic>
      <p:cxnSp>
        <p:nvCxnSpPr>
          <p:cNvPr id="6" name="直線コネクタ 5">
            <a:extLst>
              <a:ext uri="{FF2B5EF4-FFF2-40B4-BE49-F238E27FC236}">
                <a16:creationId xmlns:a16="http://schemas.microsoft.com/office/drawing/2014/main" id="{BD99C5A0-ACAE-C25B-E934-6694DDA64B2D}"/>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DC74A64-FFB3-267F-0747-6C750AFADC52}"/>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8" name="テキスト ボックス 7">
            <a:extLst>
              <a:ext uri="{FF2B5EF4-FFF2-40B4-BE49-F238E27FC236}">
                <a16:creationId xmlns:a16="http://schemas.microsoft.com/office/drawing/2014/main" id="{ABF9070E-D768-16ED-7663-45E852150B9A}"/>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1089475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B97531-0FC3-8D8A-5213-B60E658E002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CCF6A087-A864-CAEC-BD0B-D9271863DF9E}"/>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93D263D-D9BA-6289-80B7-60B01A894BB3}"/>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011</a:t>
            </a:r>
            <a:endParaRPr kumimoji="1" lang="ja-JP" altLang="en-US" b="1" dirty="0"/>
          </a:p>
        </p:txBody>
      </p:sp>
      <p:sp>
        <p:nvSpPr>
          <p:cNvPr id="6" name="正方形/長方形 5">
            <a:extLst>
              <a:ext uri="{FF2B5EF4-FFF2-40B4-BE49-F238E27FC236}">
                <a16:creationId xmlns:a16="http://schemas.microsoft.com/office/drawing/2014/main" id="{EDF776B6-E94F-A6F1-AA0F-6789B754CFAC}"/>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7069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91D9DA-D3BE-927A-DC64-E21BD723800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40C0A49B-5D5C-9C16-3787-BFDC5576934A}"/>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5D78785-94A4-7EC3-68D1-259B8AAD2A75}"/>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012</a:t>
            </a:r>
            <a:endParaRPr kumimoji="1" lang="ja-JP" altLang="en-US" b="1" dirty="0"/>
          </a:p>
        </p:txBody>
      </p:sp>
      <p:sp>
        <p:nvSpPr>
          <p:cNvPr id="6" name="正方形/長方形 5">
            <a:extLst>
              <a:ext uri="{FF2B5EF4-FFF2-40B4-BE49-F238E27FC236}">
                <a16:creationId xmlns:a16="http://schemas.microsoft.com/office/drawing/2014/main" id="{267E9BCF-C30A-449E-18B7-85BDE72D5D8D}"/>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07975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D839AD-9DAA-CA6F-4173-E2EBA781933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756973C3-5524-C898-2637-F20922DF0FE5}"/>
              </a:ext>
            </a:extLst>
          </p:cNvPr>
          <p:cNvSpPr/>
          <p:nvPr/>
        </p:nvSpPr>
        <p:spPr>
          <a:xfrm>
            <a:off x="11361107" y="6526060"/>
            <a:ext cx="939452" cy="331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B9C6792-035D-975E-13A3-53F0F423BB0B}"/>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013</a:t>
            </a:r>
            <a:endParaRPr kumimoji="1" lang="ja-JP" altLang="en-US" b="1" dirty="0"/>
          </a:p>
        </p:txBody>
      </p:sp>
      <p:sp>
        <p:nvSpPr>
          <p:cNvPr id="6" name="正方形/長方形 5">
            <a:extLst>
              <a:ext uri="{FF2B5EF4-FFF2-40B4-BE49-F238E27FC236}">
                <a16:creationId xmlns:a16="http://schemas.microsoft.com/office/drawing/2014/main" id="{FCCFB622-B900-94E8-BD5F-2D30F476C77B}"/>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6660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05B57E-533E-937B-6FD1-27D9BF127EF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34F4FB7B-79F2-39F1-CA8D-BF9D17514D77}"/>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2185583-5600-CDB2-265F-FF4E9E1D1C38}"/>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015</a:t>
            </a:r>
            <a:endParaRPr kumimoji="1" lang="ja-JP" altLang="en-US" b="1" dirty="0"/>
          </a:p>
        </p:txBody>
      </p:sp>
      <p:sp>
        <p:nvSpPr>
          <p:cNvPr id="6" name="正方形/長方形 5">
            <a:extLst>
              <a:ext uri="{FF2B5EF4-FFF2-40B4-BE49-F238E27FC236}">
                <a16:creationId xmlns:a16="http://schemas.microsoft.com/office/drawing/2014/main" id="{DE05A1C8-5ED0-9352-96EE-DC2CFA57887B}"/>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3035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pic>
        <p:nvPicPr>
          <p:cNvPr id="5" name="図 4">
            <a:extLst>
              <a:ext uri="{FF2B5EF4-FFF2-40B4-BE49-F238E27FC236}">
                <a16:creationId xmlns:a16="http://schemas.microsoft.com/office/drawing/2014/main" id="{3E4F1023-9FE9-0022-4925-9DA660B34E90}"/>
              </a:ext>
            </a:extLst>
          </p:cNvPr>
          <p:cNvPicPr>
            <a:picLocks noChangeAspect="1"/>
          </p:cNvPicPr>
          <p:nvPr/>
        </p:nvPicPr>
        <p:blipFill rotWithShape="1">
          <a:blip r:embed="rId2"/>
          <a:srcRect t="45114" r="43082"/>
          <a:stretch/>
        </p:blipFill>
        <p:spPr>
          <a:xfrm>
            <a:off x="162838" y="629792"/>
            <a:ext cx="11624154" cy="6060082"/>
          </a:xfrm>
          <a:prstGeom prst="rect">
            <a:avLst/>
          </a:prstGeom>
        </p:spPr>
      </p:pic>
    </p:spTree>
    <p:extLst>
      <p:ext uri="{BB962C8B-B14F-4D97-AF65-F5344CB8AC3E}">
        <p14:creationId xmlns:p14="http://schemas.microsoft.com/office/powerpoint/2010/main" val="3132618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05D906-EF04-1857-2794-9FC00C8EDA2C}"/>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0BE8B92E-E0FC-B015-4A11-77B27A37FFD7}"/>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60900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22DFCB-9B07-B0C8-6DF9-33D698B2A1CD}"/>
              </a:ext>
            </a:extLst>
          </p:cNvPr>
          <p:cNvSpPr txBox="1"/>
          <p:nvPr/>
        </p:nvSpPr>
        <p:spPr>
          <a:xfrm>
            <a:off x="1611312" y="-163643"/>
            <a:ext cx="11190288" cy="113877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Single </a:t>
            </a:r>
            <a:r>
              <a:rPr lang="ja-JP" altLang="en-US" sz="3200" b="1" dirty="0">
                <a:solidFill>
                  <a:schemeClr val="accent1">
                    <a:lumMod val="75000"/>
                  </a:schemeClr>
                </a:solidFill>
              </a:rPr>
              <a:t>接合のダイオードの基本構造と動作原理</a:t>
            </a:r>
            <a:endParaRPr lang="en-US" altLang="ja-JP" sz="3200" b="1" dirty="0">
              <a:solidFill>
                <a:schemeClr val="accent1">
                  <a:lumMod val="75000"/>
                </a:schemeClr>
              </a:solidFill>
            </a:endParaRPr>
          </a:p>
          <a:p>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30433DE8-7C42-D52D-59B9-68A3795036D1}"/>
              </a:ext>
            </a:extLst>
          </p:cNvPr>
          <p:cNvCxnSpPr>
            <a:cxnSpLocks/>
          </p:cNvCxnSpPr>
          <p:nvPr/>
        </p:nvCxnSpPr>
        <p:spPr>
          <a:xfrm>
            <a:off x="2251640" y="4755360"/>
            <a:ext cx="7608864" cy="3499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0A44888-F810-B94E-C887-E5EBFA68D733}"/>
              </a:ext>
            </a:extLst>
          </p:cNvPr>
          <p:cNvCxnSpPr>
            <a:cxnSpLocks/>
          </p:cNvCxnSpPr>
          <p:nvPr/>
        </p:nvCxnSpPr>
        <p:spPr>
          <a:xfrm>
            <a:off x="10708529" y="4790353"/>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1B17BBE-D652-4DD4-D316-DE7236EC93E3}"/>
              </a:ext>
            </a:extLst>
          </p:cNvPr>
          <p:cNvCxnSpPr>
            <a:cxnSpLocks/>
          </p:cNvCxnSpPr>
          <p:nvPr/>
        </p:nvCxnSpPr>
        <p:spPr>
          <a:xfrm>
            <a:off x="11404841" y="4781225"/>
            <a:ext cx="0" cy="3254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AAA5A63-1C8B-28CD-09EF-61DD4C6D74DE}"/>
              </a:ext>
            </a:extLst>
          </p:cNvPr>
          <p:cNvCxnSpPr>
            <a:cxnSpLocks/>
          </p:cNvCxnSpPr>
          <p:nvPr/>
        </p:nvCxnSpPr>
        <p:spPr>
          <a:xfrm>
            <a:off x="11265055" y="5096344"/>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F23C8E-8FD3-9AA9-A1E2-BADF1BB59832}"/>
              </a:ext>
            </a:extLst>
          </p:cNvPr>
          <p:cNvCxnSpPr>
            <a:cxnSpLocks/>
          </p:cNvCxnSpPr>
          <p:nvPr/>
        </p:nvCxnSpPr>
        <p:spPr>
          <a:xfrm>
            <a:off x="11346017" y="5159844"/>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C3AE7D66-68CC-0B9F-C272-B5EA684F248D}"/>
              </a:ext>
            </a:extLst>
          </p:cNvPr>
          <p:cNvCxnSpPr>
            <a:cxnSpLocks/>
          </p:cNvCxnSpPr>
          <p:nvPr/>
        </p:nvCxnSpPr>
        <p:spPr>
          <a:xfrm>
            <a:off x="380281" y="4730023"/>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B3B6F13-B1C3-45D3-CD2F-E3383158C56C}"/>
              </a:ext>
            </a:extLst>
          </p:cNvPr>
          <p:cNvCxnSpPr>
            <a:cxnSpLocks/>
          </p:cNvCxnSpPr>
          <p:nvPr/>
        </p:nvCxnSpPr>
        <p:spPr>
          <a:xfrm>
            <a:off x="240495" y="5057842"/>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A54D410-6ABC-9C97-FBEC-6CBD377A6B77}"/>
              </a:ext>
            </a:extLst>
          </p:cNvPr>
          <p:cNvCxnSpPr>
            <a:cxnSpLocks/>
          </p:cNvCxnSpPr>
          <p:nvPr/>
        </p:nvCxnSpPr>
        <p:spPr>
          <a:xfrm>
            <a:off x="321457" y="5121342"/>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A5C39279-D0DB-A4DC-1711-D029E9C9636F}"/>
              </a:ext>
            </a:extLst>
          </p:cNvPr>
          <p:cNvCxnSpPr>
            <a:cxnSpLocks/>
          </p:cNvCxnSpPr>
          <p:nvPr/>
        </p:nvCxnSpPr>
        <p:spPr>
          <a:xfrm flipV="1">
            <a:off x="390181" y="4750298"/>
            <a:ext cx="64289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6A53B468-F028-04D9-FD26-3F613EEFC7D8}"/>
              </a:ext>
            </a:extLst>
          </p:cNvPr>
          <p:cNvCxnSpPr>
            <a:cxnSpLocks/>
          </p:cNvCxnSpPr>
          <p:nvPr/>
        </p:nvCxnSpPr>
        <p:spPr>
          <a:xfrm>
            <a:off x="1037080" y="3897082"/>
            <a:ext cx="0" cy="18575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E948EF15-2DD5-CBBB-831C-95128078BF5A}"/>
              </a:ext>
            </a:extLst>
          </p:cNvPr>
          <p:cNvCxnSpPr>
            <a:cxnSpLocks/>
          </p:cNvCxnSpPr>
          <p:nvPr/>
        </p:nvCxnSpPr>
        <p:spPr>
          <a:xfrm>
            <a:off x="339453" y="1693548"/>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EF3BB805-174F-5EAC-679F-00C876A89768}"/>
              </a:ext>
            </a:extLst>
          </p:cNvPr>
          <p:cNvCxnSpPr>
            <a:cxnSpLocks/>
          </p:cNvCxnSpPr>
          <p:nvPr/>
        </p:nvCxnSpPr>
        <p:spPr>
          <a:xfrm>
            <a:off x="199667" y="2021367"/>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697B2CF4-A38D-B189-B056-97F896D477D5}"/>
              </a:ext>
            </a:extLst>
          </p:cNvPr>
          <p:cNvCxnSpPr>
            <a:cxnSpLocks/>
          </p:cNvCxnSpPr>
          <p:nvPr/>
        </p:nvCxnSpPr>
        <p:spPr>
          <a:xfrm>
            <a:off x="280629" y="2084867"/>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D387592-02B3-86C3-864E-5E2B8C4034F1}"/>
              </a:ext>
            </a:extLst>
          </p:cNvPr>
          <p:cNvCxnSpPr>
            <a:cxnSpLocks/>
          </p:cNvCxnSpPr>
          <p:nvPr/>
        </p:nvCxnSpPr>
        <p:spPr>
          <a:xfrm>
            <a:off x="336943" y="1702676"/>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4E88D37-4103-74A8-9C6B-6E9082EA9100}"/>
              </a:ext>
            </a:extLst>
          </p:cNvPr>
          <p:cNvCxnSpPr>
            <a:cxnSpLocks/>
          </p:cNvCxnSpPr>
          <p:nvPr/>
        </p:nvCxnSpPr>
        <p:spPr>
          <a:xfrm>
            <a:off x="10708529" y="1739492"/>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222859C-CA8B-695D-02A2-4A3993250658}"/>
              </a:ext>
            </a:extLst>
          </p:cNvPr>
          <p:cNvCxnSpPr>
            <a:cxnSpLocks/>
          </p:cNvCxnSpPr>
          <p:nvPr/>
        </p:nvCxnSpPr>
        <p:spPr>
          <a:xfrm>
            <a:off x="11404841" y="1726792"/>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F72800A-B8D6-5DD5-4BA0-EB39AAA390D3}"/>
              </a:ext>
            </a:extLst>
          </p:cNvPr>
          <p:cNvCxnSpPr>
            <a:cxnSpLocks/>
          </p:cNvCxnSpPr>
          <p:nvPr/>
        </p:nvCxnSpPr>
        <p:spPr>
          <a:xfrm>
            <a:off x="11265055" y="2054611"/>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7E567DC-76E9-28FB-14B8-56FF2BA2C235}"/>
              </a:ext>
            </a:extLst>
          </p:cNvPr>
          <p:cNvCxnSpPr>
            <a:cxnSpLocks/>
          </p:cNvCxnSpPr>
          <p:nvPr/>
        </p:nvCxnSpPr>
        <p:spPr>
          <a:xfrm>
            <a:off x="11346017" y="2118111"/>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037E292-AFF3-AE0B-DEE4-C9F2179C3177}"/>
              </a:ext>
            </a:extLst>
          </p:cNvPr>
          <p:cNvCxnSpPr>
            <a:cxnSpLocks/>
          </p:cNvCxnSpPr>
          <p:nvPr/>
        </p:nvCxnSpPr>
        <p:spPr>
          <a:xfrm>
            <a:off x="1107353" y="1721236"/>
            <a:ext cx="9677784" cy="1825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415D65C3-5E2C-D656-B7EB-9C5736E6AA80}"/>
              </a:ext>
            </a:extLst>
          </p:cNvPr>
          <p:cNvSpPr/>
          <p:nvPr/>
        </p:nvSpPr>
        <p:spPr>
          <a:xfrm>
            <a:off x="1050546" y="1162289"/>
            <a:ext cx="9677784" cy="113614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3682E94A-65A6-4312-D67E-CF34D472F43A}"/>
              </a:ext>
            </a:extLst>
          </p:cNvPr>
          <p:cNvCxnSpPr>
            <a:cxnSpLocks/>
          </p:cNvCxnSpPr>
          <p:nvPr/>
        </p:nvCxnSpPr>
        <p:spPr>
          <a:xfrm>
            <a:off x="2271441" y="1173144"/>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190B08E-BDE1-E7F9-9DC4-63D291A2FFFE}"/>
              </a:ext>
            </a:extLst>
          </p:cNvPr>
          <p:cNvCxnSpPr>
            <a:cxnSpLocks/>
          </p:cNvCxnSpPr>
          <p:nvPr/>
        </p:nvCxnSpPr>
        <p:spPr>
          <a:xfrm>
            <a:off x="9677257" y="1171417"/>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BA74A8C-80F6-412A-361D-6F9196EAAB18}"/>
              </a:ext>
            </a:extLst>
          </p:cNvPr>
          <p:cNvSpPr txBox="1"/>
          <p:nvPr/>
        </p:nvSpPr>
        <p:spPr>
          <a:xfrm>
            <a:off x="9798744" y="1231085"/>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P+</a:t>
            </a:r>
            <a:endParaRPr lang="en-US" altLang="ja-JP" b="1" dirty="0">
              <a:solidFill>
                <a:schemeClr val="accent1">
                  <a:lumMod val="75000"/>
                </a:schemeClr>
              </a:solidFill>
            </a:endParaRPr>
          </a:p>
        </p:txBody>
      </p:sp>
      <p:sp>
        <p:nvSpPr>
          <p:cNvPr id="56" name="テキスト ボックス 55">
            <a:extLst>
              <a:ext uri="{FF2B5EF4-FFF2-40B4-BE49-F238E27FC236}">
                <a16:creationId xmlns:a16="http://schemas.microsoft.com/office/drawing/2014/main" id="{CC59493F-7744-DE50-8D11-F4BF31C43D6C}"/>
              </a:ext>
            </a:extLst>
          </p:cNvPr>
          <p:cNvSpPr txBox="1"/>
          <p:nvPr/>
        </p:nvSpPr>
        <p:spPr>
          <a:xfrm>
            <a:off x="3175994" y="1134201"/>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N</a:t>
            </a:r>
            <a:endParaRPr lang="en-US" altLang="ja-JP" b="1" dirty="0">
              <a:solidFill>
                <a:schemeClr val="accent1">
                  <a:lumMod val="75000"/>
                </a:schemeClr>
              </a:solidFill>
            </a:endParaRPr>
          </a:p>
        </p:txBody>
      </p:sp>
      <p:sp>
        <p:nvSpPr>
          <p:cNvPr id="58" name="テキスト ボックス 57">
            <a:extLst>
              <a:ext uri="{FF2B5EF4-FFF2-40B4-BE49-F238E27FC236}">
                <a16:creationId xmlns:a16="http://schemas.microsoft.com/office/drawing/2014/main" id="{75FD3F12-EF07-164D-D592-BCA5E60431A4}"/>
              </a:ext>
            </a:extLst>
          </p:cNvPr>
          <p:cNvSpPr txBox="1"/>
          <p:nvPr/>
        </p:nvSpPr>
        <p:spPr>
          <a:xfrm>
            <a:off x="7958319" y="1231085"/>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P</a:t>
            </a:r>
            <a:endParaRPr lang="en-US" altLang="ja-JP" b="1" dirty="0">
              <a:solidFill>
                <a:schemeClr val="accent1">
                  <a:lumMod val="75000"/>
                </a:schemeClr>
              </a:solidFill>
            </a:endParaRPr>
          </a:p>
        </p:txBody>
      </p:sp>
      <p:sp>
        <p:nvSpPr>
          <p:cNvPr id="59" name="テキスト ボックス 58">
            <a:extLst>
              <a:ext uri="{FF2B5EF4-FFF2-40B4-BE49-F238E27FC236}">
                <a16:creationId xmlns:a16="http://schemas.microsoft.com/office/drawing/2014/main" id="{8DF4B552-EEF8-A3DE-9A37-B94F3A16156C}"/>
              </a:ext>
            </a:extLst>
          </p:cNvPr>
          <p:cNvSpPr txBox="1"/>
          <p:nvPr/>
        </p:nvSpPr>
        <p:spPr>
          <a:xfrm>
            <a:off x="1313082" y="1133864"/>
            <a:ext cx="811840"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N+</a:t>
            </a:r>
            <a:endParaRPr lang="en-US" altLang="ja-JP" b="1" dirty="0">
              <a:solidFill>
                <a:schemeClr val="accent1">
                  <a:lumMod val="75000"/>
                </a:schemeClr>
              </a:solidFill>
            </a:endParaRPr>
          </a:p>
        </p:txBody>
      </p:sp>
      <p:cxnSp>
        <p:nvCxnSpPr>
          <p:cNvPr id="60" name="直線コネクタ 59">
            <a:extLst>
              <a:ext uri="{FF2B5EF4-FFF2-40B4-BE49-F238E27FC236}">
                <a16:creationId xmlns:a16="http://schemas.microsoft.com/office/drawing/2014/main" id="{3DD4B932-4A5F-392C-ADA9-9BC7EA45A520}"/>
              </a:ext>
            </a:extLst>
          </p:cNvPr>
          <p:cNvCxnSpPr>
            <a:cxnSpLocks/>
          </p:cNvCxnSpPr>
          <p:nvPr/>
        </p:nvCxnSpPr>
        <p:spPr>
          <a:xfrm>
            <a:off x="4659664" y="2500466"/>
            <a:ext cx="0" cy="397788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A9E92B4-AC3A-153C-31DB-6CF6BA0BCF4C}"/>
              </a:ext>
            </a:extLst>
          </p:cNvPr>
          <p:cNvCxnSpPr>
            <a:cxnSpLocks/>
          </p:cNvCxnSpPr>
          <p:nvPr/>
        </p:nvCxnSpPr>
        <p:spPr>
          <a:xfrm flipH="1">
            <a:off x="6968659" y="2481303"/>
            <a:ext cx="33585" cy="297209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F084EA46-AF85-F701-B794-51D7C565FE77}"/>
              </a:ext>
            </a:extLst>
          </p:cNvPr>
          <p:cNvCxnSpPr>
            <a:cxnSpLocks/>
          </p:cNvCxnSpPr>
          <p:nvPr/>
        </p:nvCxnSpPr>
        <p:spPr>
          <a:xfrm>
            <a:off x="9677257" y="2438792"/>
            <a:ext cx="0" cy="272105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99952CA-A807-1F76-73ED-474F003FE5DA}"/>
              </a:ext>
            </a:extLst>
          </p:cNvPr>
          <p:cNvCxnSpPr>
            <a:cxnSpLocks/>
          </p:cNvCxnSpPr>
          <p:nvPr/>
        </p:nvCxnSpPr>
        <p:spPr>
          <a:xfrm flipH="1">
            <a:off x="2251640" y="2438792"/>
            <a:ext cx="23171" cy="400770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D8B1DEE9-2C00-C7AC-A783-56527533239A}"/>
              </a:ext>
            </a:extLst>
          </p:cNvPr>
          <p:cNvCxnSpPr>
            <a:cxnSpLocks/>
          </p:cNvCxnSpPr>
          <p:nvPr/>
        </p:nvCxnSpPr>
        <p:spPr>
          <a:xfrm flipH="1">
            <a:off x="10698043" y="3781646"/>
            <a:ext cx="29968" cy="1856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79C202C6-4FD9-7233-F7DF-1DD9EDDF1FCA}"/>
              </a:ext>
            </a:extLst>
          </p:cNvPr>
          <p:cNvCxnSpPr>
            <a:cxnSpLocks/>
          </p:cNvCxnSpPr>
          <p:nvPr/>
        </p:nvCxnSpPr>
        <p:spPr>
          <a:xfrm>
            <a:off x="5764323" y="2520026"/>
            <a:ext cx="0" cy="386354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71A424B-7306-D4EB-B776-110D2CF9403B}"/>
              </a:ext>
            </a:extLst>
          </p:cNvPr>
          <p:cNvCxnSpPr>
            <a:cxnSpLocks/>
          </p:cNvCxnSpPr>
          <p:nvPr/>
        </p:nvCxnSpPr>
        <p:spPr>
          <a:xfrm flipV="1">
            <a:off x="1208550" y="4730023"/>
            <a:ext cx="840000" cy="20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6E9CD14D-7471-4908-1410-2544EAF3E138}"/>
              </a:ext>
            </a:extLst>
          </p:cNvPr>
          <p:cNvCxnSpPr>
            <a:cxnSpLocks/>
          </p:cNvCxnSpPr>
          <p:nvPr/>
        </p:nvCxnSpPr>
        <p:spPr>
          <a:xfrm flipH="1" flipV="1">
            <a:off x="1045900" y="3923792"/>
            <a:ext cx="154084" cy="8336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32A4E988-E631-569F-3D53-AE295AF4EB11}"/>
              </a:ext>
            </a:extLst>
          </p:cNvPr>
          <p:cNvCxnSpPr>
            <a:cxnSpLocks/>
          </p:cNvCxnSpPr>
          <p:nvPr/>
        </p:nvCxnSpPr>
        <p:spPr>
          <a:xfrm flipV="1">
            <a:off x="2048550" y="4484377"/>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62832919-B5C1-0193-EE26-E3FDDC6872F8}"/>
              </a:ext>
            </a:extLst>
          </p:cNvPr>
          <p:cNvCxnSpPr>
            <a:cxnSpLocks/>
          </p:cNvCxnSpPr>
          <p:nvPr/>
        </p:nvCxnSpPr>
        <p:spPr>
          <a:xfrm flipV="1">
            <a:off x="2452547" y="4472225"/>
            <a:ext cx="2209201" cy="121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810667DF-E02F-A658-255E-C4757FB66C66}"/>
              </a:ext>
            </a:extLst>
          </p:cNvPr>
          <p:cNvCxnSpPr>
            <a:cxnSpLocks/>
          </p:cNvCxnSpPr>
          <p:nvPr/>
        </p:nvCxnSpPr>
        <p:spPr>
          <a:xfrm>
            <a:off x="1050546" y="2438792"/>
            <a:ext cx="0" cy="181026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4CDF580-B270-0C17-870F-A3E695F0512E}"/>
              </a:ext>
            </a:extLst>
          </p:cNvPr>
          <p:cNvCxnSpPr>
            <a:cxnSpLocks/>
          </p:cNvCxnSpPr>
          <p:nvPr/>
        </p:nvCxnSpPr>
        <p:spPr>
          <a:xfrm>
            <a:off x="10728330" y="2438792"/>
            <a:ext cx="11928" cy="126030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0FB9017C-AB11-CE24-D8C1-F368F3A538B4}"/>
              </a:ext>
            </a:extLst>
          </p:cNvPr>
          <p:cNvCxnSpPr>
            <a:cxnSpLocks/>
          </p:cNvCxnSpPr>
          <p:nvPr/>
        </p:nvCxnSpPr>
        <p:spPr>
          <a:xfrm>
            <a:off x="7019925" y="5010432"/>
            <a:ext cx="2498257" cy="143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C99CC2-6548-5397-6D8C-E075C0391C8C}"/>
              </a:ext>
            </a:extLst>
          </p:cNvPr>
          <p:cNvCxnSpPr>
            <a:cxnSpLocks/>
          </p:cNvCxnSpPr>
          <p:nvPr/>
        </p:nvCxnSpPr>
        <p:spPr>
          <a:xfrm flipV="1">
            <a:off x="9518182" y="478122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9B9372DA-4364-DE05-1203-715A5FD40121}"/>
              </a:ext>
            </a:extLst>
          </p:cNvPr>
          <p:cNvCxnSpPr>
            <a:cxnSpLocks/>
          </p:cNvCxnSpPr>
          <p:nvPr/>
        </p:nvCxnSpPr>
        <p:spPr>
          <a:xfrm>
            <a:off x="9909625" y="4790353"/>
            <a:ext cx="5988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DA7E0A9E-D847-227B-D395-B2B9AEEC90B1}"/>
              </a:ext>
            </a:extLst>
          </p:cNvPr>
          <p:cNvCxnSpPr>
            <a:cxnSpLocks/>
          </p:cNvCxnSpPr>
          <p:nvPr/>
        </p:nvCxnSpPr>
        <p:spPr>
          <a:xfrm>
            <a:off x="6996589" y="3180292"/>
            <a:ext cx="24784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23C6E1E8-9C26-9ED3-D0AC-60A8316F0FC6}"/>
              </a:ext>
            </a:extLst>
          </p:cNvPr>
          <p:cNvCxnSpPr>
            <a:cxnSpLocks/>
          </p:cNvCxnSpPr>
          <p:nvPr/>
        </p:nvCxnSpPr>
        <p:spPr>
          <a:xfrm flipV="1">
            <a:off x="9475033" y="293669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BDB206C6-9F4A-0BE9-CD6D-B521E71DCC5A}"/>
              </a:ext>
            </a:extLst>
          </p:cNvPr>
          <p:cNvCxnSpPr>
            <a:cxnSpLocks/>
          </p:cNvCxnSpPr>
          <p:nvPr/>
        </p:nvCxnSpPr>
        <p:spPr>
          <a:xfrm>
            <a:off x="9890289" y="2945823"/>
            <a:ext cx="6338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0BAB7C9A-D04F-5C12-BF20-A3DB512195AC}"/>
              </a:ext>
            </a:extLst>
          </p:cNvPr>
          <p:cNvCxnSpPr>
            <a:cxnSpLocks/>
          </p:cNvCxnSpPr>
          <p:nvPr/>
        </p:nvCxnSpPr>
        <p:spPr>
          <a:xfrm>
            <a:off x="10519705" y="2954951"/>
            <a:ext cx="208306" cy="847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108A256-0C47-B886-14D5-4120952C13F7}"/>
              </a:ext>
            </a:extLst>
          </p:cNvPr>
          <p:cNvCxnSpPr>
            <a:cxnSpLocks/>
          </p:cNvCxnSpPr>
          <p:nvPr/>
        </p:nvCxnSpPr>
        <p:spPr>
          <a:xfrm>
            <a:off x="10489899" y="4790353"/>
            <a:ext cx="208306" cy="847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CEFD703D-BD7B-2935-B9E1-330971ED1E8A}"/>
              </a:ext>
            </a:extLst>
          </p:cNvPr>
          <p:cNvCxnSpPr>
            <a:cxnSpLocks/>
          </p:cNvCxnSpPr>
          <p:nvPr/>
        </p:nvCxnSpPr>
        <p:spPr>
          <a:xfrm>
            <a:off x="2976558" y="4421210"/>
            <a:ext cx="0" cy="1839048"/>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68006503-5C1B-C32A-310E-C0F2F99B6981}"/>
              </a:ext>
            </a:extLst>
          </p:cNvPr>
          <p:cNvCxnSpPr>
            <a:cxnSpLocks/>
          </p:cNvCxnSpPr>
          <p:nvPr/>
        </p:nvCxnSpPr>
        <p:spPr>
          <a:xfrm flipV="1">
            <a:off x="1208550" y="6560840"/>
            <a:ext cx="840000" cy="20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8F18881C-E80E-9E5A-4554-A28EDF40CDFC}"/>
              </a:ext>
            </a:extLst>
          </p:cNvPr>
          <p:cNvCxnSpPr>
            <a:cxnSpLocks/>
          </p:cNvCxnSpPr>
          <p:nvPr/>
        </p:nvCxnSpPr>
        <p:spPr>
          <a:xfrm flipH="1" flipV="1">
            <a:off x="1045900" y="5754609"/>
            <a:ext cx="154084" cy="8336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a:extLst>
              <a:ext uri="{FF2B5EF4-FFF2-40B4-BE49-F238E27FC236}">
                <a16:creationId xmlns:a16="http://schemas.microsoft.com/office/drawing/2014/main" id="{995206BB-AC91-0BFC-8CFB-03C911DF7172}"/>
              </a:ext>
            </a:extLst>
          </p:cNvPr>
          <p:cNvCxnSpPr>
            <a:cxnSpLocks/>
          </p:cNvCxnSpPr>
          <p:nvPr/>
        </p:nvCxnSpPr>
        <p:spPr>
          <a:xfrm flipV="1">
            <a:off x="2048550" y="6315194"/>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F03B2454-A1BE-5403-6003-F701D7B88A6C}"/>
              </a:ext>
            </a:extLst>
          </p:cNvPr>
          <p:cNvCxnSpPr>
            <a:cxnSpLocks/>
          </p:cNvCxnSpPr>
          <p:nvPr/>
        </p:nvCxnSpPr>
        <p:spPr>
          <a:xfrm flipV="1">
            <a:off x="2452547" y="6303042"/>
            <a:ext cx="2209201" cy="121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70651414-C7C6-C12F-815B-5D2AF1ACE74B}"/>
              </a:ext>
            </a:extLst>
          </p:cNvPr>
          <p:cNvCxnSpPr>
            <a:cxnSpLocks/>
          </p:cNvCxnSpPr>
          <p:nvPr/>
        </p:nvCxnSpPr>
        <p:spPr>
          <a:xfrm flipV="1">
            <a:off x="5670969" y="3763650"/>
            <a:ext cx="274548" cy="33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C0BFDA68-AAA4-2055-2234-17D52EB7F2A4}"/>
              </a:ext>
            </a:extLst>
          </p:cNvPr>
          <p:cNvCxnSpPr>
            <a:cxnSpLocks/>
          </p:cNvCxnSpPr>
          <p:nvPr/>
        </p:nvCxnSpPr>
        <p:spPr>
          <a:xfrm flipV="1">
            <a:off x="4635700" y="4461511"/>
            <a:ext cx="222189" cy="16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B48D304A-A5DE-B38C-442C-F566C562193D}"/>
              </a:ext>
            </a:extLst>
          </p:cNvPr>
          <p:cNvCxnSpPr>
            <a:cxnSpLocks/>
          </p:cNvCxnSpPr>
          <p:nvPr/>
        </p:nvCxnSpPr>
        <p:spPr>
          <a:xfrm flipV="1">
            <a:off x="4846363" y="4421210"/>
            <a:ext cx="233294" cy="42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F74E0213-7AB0-C360-EF74-85E9173441A4}"/>
              </a:ext>
            </a:extLst>
          </p:cNvPr>
          <p:cNvCxnSpPr>
            <a:cxnSpLocks/>
          </p:cNvCxnSpPr>
          <p:nvPr/>
        </p:nvCxnSpPr>
        <p:spPr>
          <a:xfrm flipV="1">
            <a:off x="5078167" y="4340600"/>
            <a:ext cx="242910" cy="80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A4C78757-E6CF-7E34-2369-894D5DA7E23B}"/>
              </a:ext>
            </a:extLst>
          </p:cNvPr>
          <p:cNvCxnSpPr>
            <a:cxnSpLocks/>
          </p:cNvCxnSpPr>
          <p:nvPr/>
        </p:nvCxnSpPr>
        <p:spPr>
          <a:xfrm flipV="1">
            <a:off x="5315806" y="4249058"/>
            <a:ext cx="183609" cy="959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8E4AFF6E-BEEB-AC53-AFED-69310F7B501B}"/>
              </a:ext>
            </a:extLst>
          </p:cNvPr>
          <p:cNvCxnSpPr>
            <a:cxnSpLocks/>
          </p:cNvCxnSpPr>
          <p:nvPr/>
        </p:nvCxnSpPr>
        <p:spPr>
          <a:xfrm flipV="1">
            <a:off x="5493345" y="4089931"/>
            <a:ext cx="182787" cy="159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328ECB6C-55B2-9748-CB38-2FCAC649A564}"/>
              </a:ext>
            </a:extLst>
          </p:cNvPr>
          <p:cNvCxnSpPr>
            <a:cxnSpLocks/>
          </p:cNvCxnSpPr>
          <p:nvPr/>
        </p:nvCxnSpPr>
        <p:spPr>
          <a:xfrm flipV="1">
            <a:off x="5932594" y="3467912"/>
            <a:ext cx="287349" cy="3047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BBD9384D-0F07-6D3C-01C2-EA32718C8A35}"/>
              </a:ext>
            </a:extLst>
          </p:cNvPr>
          <p:cNvCxnSpPr>
            <a:cxnSpLocks/>
          </p:cNvCxnSpPr>
          <p:nvPr/>
        </p:nvCxnSpPr>
        <p:spPr>
          <a:xfrm flipV="1">
            <a:off x="6210951" y="3289807"/>
            <a:ext cx="274109" cy="1781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a:extLst>
              <a:ext uri="{FF2B5EF4-FFF2-40B4-BE49-F238E27FC236}">
                <a16:creationId xmlns:a16="http://schemas.microsoft.com/office/drawing/2014/main" id="{2EB9A4FB-D067-E2C4-024E-A9C9FEA2C1D2}"/>
              </a:ext>
            </a:extLst>
          </p:cNvPr>
          <p:cNvCxnSpPr>
            <a:cxnSpLocks/>
          </p:cNvCxnSpPr>
          <p:nvPr/>
        </p:nvCxnSpPr>
        <p:spPr>
          <a:xfrm flipV="1">
            <a:off x="6730224" y="3177330"/>
            <a:ext cx="277000" cy="4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7D7860DE-5C1F-9339-A635-8EC252ADBCCC}"/>
              </a:ext>
            </a:extLst>
          </p:cNvPr>
          <p:cNvCxnSpPr>
            <a:cxnSpLocks/>
          </p:cNvCxnSpPr>
          <p:nvPr/>
        </p:nvCxnSpPr>
        <p:spPr>
          <a:xfrm flipV="1">
            <a:off x="6473886" y="3212228"/>
            <a:ext cx="270941" cy="78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B040DF96-40AB-4948-5532-58F008CD6C8D}"/>
              </a:ext>
            </a:extLst>
          </p:cNvPr>
          <p:cNvCxnSpPr>
            <a:cxnSpLocks/>
          </p:cNvCxnSpPr>
          <p:nvPr/>
        </p:nvCxnSpPr>
        <p:spPr>
          <a:xfrm flipV="1">
            <a:off x="5637165" y="5596752"/>
            <a:ext cx="274548" cy="336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A818C4F8-E546-A52B-24A1-85EF47558203}"/>
              </a:ext>
            </a:extLst>
          </p:cNvPr>
          <p:cNvCxnSpPr>
            <a:cxnSpLocks/>
          </p:cNvCxnSpPr>
          <p:nvPr/>
        </p:nvCxnSpPr>
        <p:spPr>
          <a:xfrm flipV="1">
            <a:off x="4601896" y="6294613"/>
            <a:ext cx="222189" cy="16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C3992DA6-6847-914C-5A9F-BCEC232F4993}"/>
              </a:ext>
            </a:extLst>
          </p:cNvPr>
          <p:cNvCxnSpPr>
            <a:cxnSpLocks/>
          </p:cNvCxnSpPr>
          <p:nvPr/>
        </p:nvCxnSpPr>
        <p:spPr>
          <a:xfrm flipV="1">
            <a:off x="4812559" y="6254312"/>
            <a:ext cx="233294" cy="42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B8516CB-10C0-4587-ED5C-FE7E7B5707D6}"/>
              </a:ext>
            </a:extLst>
          </p:cNvPr>
          <p:cNvCxnSpPr>
            <a:cxnSpLocks/>
          </p:cNvCxnSpPr>
          <p:nvPr/>
        </p:nvCxnSpPr>
        <p:spPr>
          <a:xfrm flipV="1">
            <a:off x="5044363" y="6173702"/>
            <a:ext cx="242910" cy="80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B202F4C7-9C1C-A0D9-854D-C337969601E5}"/>
              </a:ext>
            </a:extLst>
          </p:cNvPr>
          <p:cNvCxnSpPr>
            <a:cxnSpLocks/>
          </p:cNvCxnSpPr>
          <p:nvPr/>
        </p:nvCxnSpPr>
        <p:spPr>
          <a:xfrm flipV="1">
            <a:off x="5282002" y="6082160"/>
            <a:ext cx="183609" cy="959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5B8D75B-B276-3025-F75E-AC127F096CB9}"/>
              </a:ext>
            </a:extLst>
          </p:cNvPr>
          <p:cNvCxnSpPr>
            <a:cxnSpLocks/>
          </p:cNvCxnSpPr>
          <p:nvPr/>
        </p:nvCxnSpPr>
        <p:spPr>
          <a:xfrm flipV="1">
            <a:off x="5459541" y="5923033"/>
            <a:ext cx="182787" cy="1597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44F4F484-FF4A-1BAD-220E-04D6EDA313A6}"/>
              </a:ext>
            </a:extLst>
          </p:cNvPr>
          <p:cNvCxnSpPr>
            <a:cxnSpLocks/>
          </p:cNvCxnSpPr>
          <p:nvPr/>
        </p:nvCxnSpPr>
        <p:spPr>
          <a:xfrm flipV="1">
            <a:off x="5898790" y="5301014"/>
            <a:ext cx="287349" cy="3047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55BC8C26-754C-82D5-A885-677D8A49AD33}"/>
              </a:ext>
            </a:extLst>
          </p:cNvPr>
          <p:cNvCxnSpPr>
            <a:cxnSpLocks/>
          </p:cNvCxnSpPr>
          <p:nvPr/>
        </p:nvCxnSpPr>
        <p:spPr>
          <a:xfrm flipV="1">
            <a:off x="6177147" y="5122909"/>
            <a:ext cx="274109" cy="1781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635E53FC-4B23-57F7-3A99-3E67A1D71F5A}"/>
              </a:ext>
            </a:extLst>
          </p:cNvPr>
          <p:cNvCxnSpPr>
            <a:cxnSpLocks/>
          </p:cNvCxnSpPr>
          <p:nvPr/>
        </p:nvCxnSpPr>
        <p:spPr>
          <a:xfrm flipV="1">
            <a:off x="6696420" y="5010432"/>
            <a:ext cx="277000" cy="400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3208B40D-5B20-A7ED-0B24-3C1589CCD813}"/>
              </a:ext>
            </a:extLst>
          </p:cNvPr>
          <p:cNvCxnSpPr>
            <a:cxnSpLocks/>
          </p:cNvCxnSpPr>
          <p:nvPr/>
        </p:nvCxnSpPr>
        <p:spPr>
          <a:xfrm flipV="1">
            <a:off x="6440082" y="5045330"/>
            <a:ext cx="270941" cy="785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テキスト ボックス 200">
            <a:extLst>
              <a:ext uri="{FF2B5EF4-FFF2-40B4-BE49-F238E27FC236}">
                <a16:creationId xmlns:a16="http://schemas.microsoft.com/office/drawing/2014/main" id="{D70639A2-0502-A05E-6DD2-6B63142CA6F3}"/>
              </a:ext>
            </a:extLst>
          </p:cNvPr>
          <p:cNvSpPr txBox="1"/>
          <p:nvPr/>
        </p:nvSpPr>
        <p:spPr>
          <a:xfrm>
            <a:off x="89168" y="4094110"/>
            <a:ext cx="602027"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3" name="テキスト ボックス 202">
            <a:extLst>
              <a:ext uri="{FF2B5EF4-FFF2-40B4-BE49-F238E27FC236}">
                <a16:creationId xmlns:a16="http://schemas.microsoft.com/office/drawing/2014/main" id="{40C6CC2D-3F74-9828-99DA-BCE37FE6B544}"/>
              </a:ext>
            </a:extLst>
          </p:cNvPr>
          <p:cNvSpPr txBox="1"/>
          <p:nvPr/>
        </p:nvSpPr>
        <p:spPr>
          <a:xfrm>
            <a:off x="1156304" y="411324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4" name="テキスト ボックス 203">
            <a:extLst>
              <a:ext uri="{FF2B5EF4-FFF2-40B4-BE49-F238E27FC236}">
                <a16:creationId xmlns:a16="http://schemas.microsoft.com/office/drawing/2014/main" id="{49798FD3-D37E-6208-633C-AB8964B1CDC6}"/>
              </a:ext>
            </a:extLst>
          </p:cNvPr>
          <p:cNvSpPr txBox="1"/>
          <p:nvPr/>
        </p:nvSpPr>
        <p:spPr>
          <a:xfrm>
            <a:off x="1468298" y="4387157"/>
            <a:ext cx="1007846" cy="400110"/>
          </a:xfrm>
          <a:prstGeom prst="rect">
            <a:avLst/>
          </a:prstGeom>
          <a:noFill/>
        </p:spPr>
        <p:txBody>
          <a:bodyPr wrap="square" rtlCol="0">
            <a:spAutoFit/>
          </a:bodyPr>
          <a:lstStyle/>
          <a:p>
            <a:r>
              <a:rPr lang="en-US" altLang="ja-JP" sz="2000" b="1" dirty="0">
                <a:solidFill>
                  <a:srgbClr val="FF0000"/>
                </a:solidFill>
              </a:rPr>
              <a:t>e-</a:t>
            </a:r>
          </a:p>
        </p:txBody>
      </p:sp>
      <p:sp>
        <p:nvSpPr>
          <p:cNvPr id="205" name="テキスト ボックス 204">
            <a:extLst>
              <a:ext uri="{FF2B5EF4-FFF2-40B4-BE49-F238E27FC236}">
                <a16:creationId xmlns:a16="http://schemas.microsoft.com/office/drawing/2014/main" id="{B4DEDA95-D175-67EB-5C93-66F204EA25C8}"/>
              </a:ext>
            </a:extLst>
          </p:cNvPr>
          <p:cNvSpPr txBox="1"/>
          <p:nvPr/>
        </p:nvSpPr>
        <p:spPr>
          <a:xfrm>
            <a:off x="5363215" y="336678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6" name="テキスト ボックス 205">
            <a:extLst>
              <a:ext uri="{FF2B5EF4-FFF2-40B4-BE49-F238E27FC236}">
                <a16:creationId xmlns:a16="http://schemas.microsoft.com/office/drawing/2014/main" id="{B807FA04-659A-9616-CEDB-8F5517E54B4B}"/>
              </a:ext>
            </a:extLst>
          </p:cNvPr>
          <p:cNvSpPr txBox="1"/>
          <p:nvPr/>
        </p:nvSpPr>
        <p:spPr>
          <a:xfrm>
            <a:off x="10819589" y="413135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7" name="テキスト ボックス 206">
            <a:extLst>
              <a:ext uri="{FF2B5EF4-FFF2-40B4-BE49-F238E27FC236}">
                <a16:creationId xmlns:a16="http://schemas.microsoft.com/office/drawing/2014/main" id="{2488AB43-6EBA-A8AC-DC4B-40F523D48FB5}"/>
              </a:ext>
            </a:extLst>
          </p:cNvPr>
          <p:cNvSpPr txBox="1"/>
          <p:nvPr/>
        </p:nvSpPr>
        <p:spPr>
          <a:xfrm>
            <a:off x="11141454" y="413135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8" name="テキスト ボックス 207">
            <a:extLst>
              <a:ext uri="{FF2B5EF4-FFF2-40B4-BE49-F238E27FC236}">
                <a16:creationId xmlns:a16="http://schemas.microsoft.com/office/drawing/2014/main" id="{E2C03420-E955-62AA-57C5-BBDDA33598DB}"/>
              </a:ext>
            </a:extLst>
          </p:cNvPr>
          <p:cNvSpPr txBox="1"/>
          <p:nvPr/>
        </p:nvSpPr>
        <p:spPr>
          <a:xfrm>
            <a:off x="5834351" y="5320536"/>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09" name="テキスト ボックス 208">
            <a:extLst>
              <a:ext uri="{FF2B5EF4-FFF2-40B4-BE49-F238E27FC236}">
                <a16:creationId xmlns:a16="http://schemas.microsoft.com/office/drawing/2014/main" id="{FE7036C1-60F2-07DB-BA2C-47176677A1F2}"/>
              </a:ext>
            </a:extLst>
          </p:cNvPr>
          <p:cNvSpPr txBox="1"/>
          <p:nvPr/>
        </p:nvSpPr>
        <p:spPr>
          <a:xfrm>
            <a:off x="9719461" y="457070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10" name="テキスト ボックス 209">
            <a:extLst>
              <a:ext uri="{FF2B5EF4-FFF2-40B4-BE49-F238E27FC236}">
                <a16:creationId xmlns:a16="http://schemas.microsoft.com/office/drawing/2014/main" id="{AAB343DC-D3BA-0D29-F5F2-1DC98A9CBCC4}"/>
              </a:ext>
            </a:extLst>
          </p:cNvPr>
          <p:cNvSpPr txBox="1"/>
          <p:nvPr/>
        </p:nvSpPr>
        <p:spPr>
          <a:xfrm>
            <a:off x="10081688" y="4570702"/>
            <a:ext cx="559778"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11" name="テキスト ボックス 210">
            <a:extLst>
              <a:ext uri="{FF2B5EF4-FFF2-40B4-BE49-F238E27FC236}">
                <a16:creationId xmlns:a16="http://schemas.microsoft.com/office/drawing/2014/main" id="{4CD5D070-3B27-C002-8243-CB1850DE5782}"/>
              </a:ext>
            </a:extLst>
          </p:cNvPr>
          <p:cNvSpPr txBox="1"/>
          <p:nvPr/>
        </p:nvSpPr>
        <p:spPr>
          <a:xfrm>
            <a:off x="262973" y="377267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2" name="テキスト ボックス 211">
            <a:extLst>
              <a:ext uri="{FF2B5EF4-FFF2-40B4-BE49-F238E27FC236}">
                <a16:creationId xmlns:a16="http://schemas.microsoft.com/office/drawing/2014/main" id="{31824A20-D2DE-269A-BEB5-A65D1FFB91E0}"/>
              </a:ext>
            </a:extLst>
          </p:cNvPr>
          <p:cNvSpPr txBox="1"/>
          <p:nvPr/>
        </p:nvSpPr>
        <p:spPr>
          <a:xfrm>
            <a:off x="577078" y="377879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3" name="テキスト ボックス 212">
            <a:extLst>
              <a:ext uri="{FF2B5EF4-FFF2-40B4-BE49-F238E27FC236}">
                <a16:creationId xmlns:a16="http://schemas.microsoft.com/office/drawing/2014/main" id="{4D7BD27A-7FF8-DB88-1ED3-329532004952}"/>
              </a:ext>
            </a:extLst>
          </p:cNvPr>
          <p:cNvSpPr txBox="1"/>
          <p:nvPr/>
        </p:nvSpPr>
        <p:spPr>
          <a:xfrm>
            <a:off x="1120135" y="37636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4" name="テキスト ボックス 213">
            <a:extLst>
              <a:ext uri="{FF2B5EF4-FFF2-40B4-BE49-F238E27FC236}">
                <a16:creationId xmlns:a16="http://schemas.microsoft.com/office/drawing/2014/main" id="{DA91274D-D582-E679-0110-0FA43627D68E}"/>
              </a:ext>
            </a:extLst>
          </p:cNvPr>
          <p:cNvSpPr txBox="1"/>
          <p:nvPr/>
        </p:nvSpPr>
        <p:spPr>
          <a:xfrm>
            <a:off x="1444237" y="375865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5" name="テキスト ボックス 214">
            <a:extLst>
              <a:ext uri="{FF2B5EF4-FFF2-40B4-BE49-F238E27FC236}">
                <a16:creationId xmlns:a16="http://schemas.microsoft.com/office/drawing/2014/main" id="{0D673DCF-1AF6-C443-1B03-A3802ADC54A2}"/>
              </a:ext>
            </a:extLst>
          </p:cNvPr>
          <p:cNvSpPr txBox="1"/>
          <p:nvPr/>
        </p:nvSpPr>
        <p:spPr>
          <a:xfrm>
            <a:off x="1816339" y="376660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6" name="テキスト ボックス 215">
            <a:extLst>
              <a:ext uri="{FF2B5EF4-FFF2-40B4-BE49-F238E27FC236}">
                <a16:creationId xmlns:a16="http://schemas.microsoft.com/office/drawing/2014/main" id="{EAA23765-51B8-19A8-41C4-94E2720356C5}"/>
              </a:ext>
            </a:extLst>
          </p:cNvPr>
          <p:cNvSpPr txBox="1"/>
          <p:nvPr/>
        </p:nvSpPr>
        <p:spPr>
          <a:xfrm>
            <a:off x="2289006" y="378762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7" name="テキスト ボックス 216">
            <a:extLst>
              <a:ext uri="{FF2B5EF4-FFF2-40B4-BE49-F238E27FC236}">
                <a16:creationId xmlns:a16="http://schemas.microsoft.com/office/drawing/2014/main" id="{1713F48A-E0CA-E220-BEC2-3FA6C17AEE70}"/>
              </a:ext>
            </a:extLst>
          </p:cNvPr>
          <p:cNvSpPr txBox="1"/>
          <p:nvPr/>
        </p:nvSpPr>
        <p:spPr>
          <a:xfrm>
            <a:off x="1818620" y="4378282"/>
            <a:ext cx="1007846" cy="400110"/>
          </a:xfrm>
          <a:prstGeom prst="rect">
            <a:avLst/>
          </a:prstGeom>
          <a:noFill/>
        </p:spPr>
        <p:txBody>
          <a:bodyPr wrap="square" rtlCol="0">
            <a:spAutoFit/>
          </a:bodyPr>
          <a:lstStyle/>
          <a:p>
            <a:r>
              <a:rPr lang="en-US" altLang="ja-JP" sz="2000" b="1" dirty="0">
                <a:solidFill>
                  <a:srgbClr val="FF0000"/>
                </a:solidFill>
              </a:rPr>
              <a:t>e-</a:t>
            </a:r>
          </a:p>
        </p:txBody>
      </p:sp>
      <p:sp>
        <p:nvSpPr>
          <p:cNvPr id="218" name="テキスト ボックス 217">
            <a:extLst>
              <a:ext uri="{FF2B5EF4-FFF2-40B4-BE49-F238E27FC236}">
                <a16:creationId xmlns:a16="http://schemas.microsoft.com/office/drawing/2014/main" id="{EBEB3CDD-0FB0-B90D-0B57-94E4C9A10209}"/>
              </a:ext>
            </a:extLst>
          </p:cNvPr>
          <p:cNvSpPr txBox="1"/>
          <p:nvPr/>
        </p:nvSpPr>
        <p:spPr>
          <a:xfrm>
            <a:off x="2639694" y="377601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9" name="テキスト ボックス 218">
            <a:extLst>
              <a:ext uri="{FF2B5EF4-FFF2-40B4-BE49-F238E27FC236}">
                <a16:creationId xmlns:a16="http://schemas.microsoft.com/office/drawing/2014/main" id="{425BE1E2-226A-635D-CFCB-1E62B2D6B0B0}"/>
              </a:ext>
            </a:extLst>
          </p:cNvPr>
          <p:cNvSpPr txBox="1"/>
          <p:nvPr/>
        </p:nvSpPr>
        <p:spPr>
          <a:xfrm>
            <a:off x="2976558" y="377141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0" name="テキスト ボックス 219">
            <a:extLst>
              <a:ext uri="{FF2B5EF4-FFF2-40B4-BE49-F238E27FC236}">
                <a16:creationId xmlns:a16="http://schemas.microsoft.com/office/drawing/2014/main" id="{EDEBB090-68DC-FEB3-ABFC-0EE1DE31B2EE}"/>
              </a:ext>
            </a:extLst>
          </p:cNvPr>
          <p:cNvSpPr txBox="1"/>
          <p:nvPr/>
        </p:nvSpPr>
        <p:spPr>
          <a:xfrm>
            <a:off x="3297711" y="3755556"/>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1" name="テキスト ボックス 220">
            <a:extLst>
              <a:ext uri="{FF2B5EF4-FFF2-40B4-BE49-F238E27FC236}">
                <a16:creationId xmlns:a16="http://schemas.microsoft.com/office/drawing/2014/main" id="{4B182354-9DF1-0F7B-B263-4C5F8E05FBEE}"/>
              </a:ext>
            </a:extLst>
          </p:cNvPr>
          <p:cNvSpPr txBox="1"/>
          <p:nvPr/>
        </p:nvSpPr>
        <p:spPr>
          <a:xfrm>
            <a:off x="3682143" y="377556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2" name="テキスト ボックス 221">
            <a:extLst>
              <a:ext uri="{FF2B5EF4-FFF2-40B4-BE49-F238E27FC236}">
                <a16:creationId xmlns:a16="http://schemas.microsoft.com/office/drawing/2014/main" id="{26987C28-090D-977D-FA7F-4B28CDDD1DD8}"/>
              </a:ext>
            </a:extLst>
          </p:cNvPr>
          <p:cNvSpPr txBox="1"/>
          <p:nvPr/>
        </p:nvSpPr>
        <p:spPr>
          <a:xfrm>
            <a:off x="4094103" y="375950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3" name="テキスト ボックス 222">
            <a:extLst>
              <a:ext uri="{FF2B5EF4-FFF2-40B4-BE49-F238E27FC236}">
                <a16:creationId xmlns:a16="http://schemas.microsoft.com/office/drawing/2014/main" id="{7AA8A6BE-5095-216C-26D1-67DBFC2A04A5}"/>
              </a:ext>
            </a:extLst>
          </p:cNvPr>
          <p:cNvSpPr txBox="1"/>
          <p:nvPr/>
        </p:nvSpPr>
        <p:spPr>
          <a:xfrm>
            <a:off x="11056348" y="39237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4" name="テキスト ボックス 223">
            <a:extLst>
              <a:ext uri="{FF2B5EF4-FFF2-40B4-BE49-F238E27FC236}">
                <a16:creationId xmlns:a16="http://schemas.microsoft.com/office/drawing/2014/main" id="{466AED5C-FE14-B09E-99DD-CC42B8EA37A9}"/>
              </a:ext>
            </a:extLst>
          </p:cNvPr>
          <p:cNvSpPr txBox="1"/>
          <p:nvPr/>
        </p:nvSpPr>
        <p:spPr>
          <a:xfrm>
            <a:off x="10717668" y="390509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7" name="テキスト ボックス 226">
            <a:extLst>
              <a:ext uri="{FF2B5EF4-FFF2-40B4-BE49-F238E27FC236}">
                <a16:creationId xmlns:a16="http://schemas.microsoft.com/office/drawing/2014/main" id="{6E615612-C4FA-E308-BC30-D417331C4107}"/>
              </a:ext>
            </a:extLst>
          </p:cNvPr>
          <p:cNvSpPr txBox="1"/>
          <p:nvPr/>
        </p:nvSpPr>
        <p:spPr>
          <a:xfrm>
            <a:off x="10057484" y="48901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28" name="テキスト ボックス 227">
            <a:extLst>
              <a:ext uri="{FF2B5EF4-FFF2-40B4-BE49-F238E27FC236}">
                <a16:creationId xmlns:a16="http://schemas.microsoft.com/office/drawing/2014/main" id="{A571B535-DC95-AAF3-C5F3-46F7F81082AB}"/>
              </a:ext>
            </a:extLst>
          </p:cNvPr>
          <p:cNvSpPr txBox="1"/>
          <p:nvPr/>
        </p:nvSpPr>
        <p:spPr>
          <a:xfrm>
            <a:off x="9728106" y="4899092"/>
            <a:ext cx="661930"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29" name="テキスト ボックス 228">
            <a:extLst>
              <a:ext uri="{FF2B5EF4-FFF2-40B4-BE49-F238E27FC236}">
                <a16:creationId xmlns:a16="http://schemas.microsoft.com/office/drawing/2014/main" id="{B133D850-B911-15A5-88D4-81B730C28B2F}"/>
              </a:ext>
            </a:extLst>
          </p:cNvPr>
          <p:cNvSpPr txBox="1"/>
          <p:nvPr/>
        </p:nvSpPr>
        <p:spPr>
          <a:xfrm>
            <a:off x="9189780" y="490485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0" name="テキスト ボックス 229">
            <a:extLst>
              <a:ext uri="{FF2B5EF4-FFF2-40B4-BE49-F238E27FC236}">
                <a16:creationId xmlns:a16="http://schemas.microsoft.com/office/drawing/2014/main" id="{635C81A1-D2D3-6957-7A28-FE69869AAF77}"/>
              </a:ext>
            </a:extLst>
          </p:cNvPr>
          <p:cNvSpPr txBox="1"/>
          <p:nvPr/>
        </p:nvSpPr>
        <p:spPr>
          <a:xfrm>
            <a:off x="8774025" y="492157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1" name="テキスト ボックス 230">
            <a:extLst>
              <a:ext uri="{FF2B5EF4-FFF2-40B4-BE49-F238E27FC236}">
                <a16:creationId xmlns:a16="http://schemas.microsoft.com/office/drawing/2014/main" id="{47B564E1-B584-3D3A-2DCB-8ED6B76B581C}"/>
              </a:ext>
            </a:extLst>
          </p:cNvPr>
          <p:cNvSpPr txBox="1"/>
          <p:nvPr/>
        </p:nvSpPr>
        <p:spPr>
          <a:xfrm>
            <a:off x="8329658" y="48990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2" name="テキスト ボックス 231">
            <a:extLst>
              <a:ext uri="{FF2B5EF4-FFF2-40B4-BE49-F238E27FC236}">
                <a16:creationId xmlns:a16="http://schemas.microsoft.com/office/drawing/2014/main" id="{4A9B720A-7D02-4177-9AA9-3204E5C1E3CF}"/>
              </a:ext>
            </a:extLst>
          </p:cNvPr>
          <p:cNvSpPr txBox="1"/>
          <p:nvPr/>
        </p:nvSpPr>
        <p:spPr>
          <a:xfrm>
            <a:off x="7862982" y="48901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3" name="テキスト ボックス 232">
            <a:extLst>
              <a:ext uri="{FF2B5EF4-FFF2-40B4-BE49-F238E27FC236}">
                <a16:creationId xmlns:a16="http://schemas.microsoft.com/office/drawing/2014/main" id="{7F36177C-2BB6-75F8-D7B3-58896544A39E}"/>
              </a:ext>
            </a:extLst>
          </p:cNvPr>
          <p:cNvSpPr txBox="1"/>
          <p:nvPr/>
        </p:nvSpPr>
        <p:spPr>
          <a:xfrm>
            <a:off x="7422611" y="488235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36" name="直線矢印コネクタ 235">
            <a:extLst>
              <a:ext uri="{FF2B5EF4-FFF2-40B4-BE49-F238E27FC236}">
                <a16:creationId xmlns:a16="http://schemas.microsoft.com/office/drawing/2014/main" id="{9BA7054F-1BFE-F31C-7F1F-0EEFA5EC282C}"/>
              </a:ext>
            </a:extLst>
          </p:cNvPr>
          <p:cNvCxnSpPr>
            <a:cxnSpLocks/>
          </p:cNvCxnSpPr>
          <p:nvPr/>
        </p:nvCxnSpPr>
        <p:spPr>
          <a:xfrm flipH="1">
            <a:off x="4767358" y="3962804"/>
            <a:ext cx="645067" cy="3822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直線矢印コネクタ 236">
            <a:extLst>
              <a:ext uri="{FF2B5EF4-FFF2-40B4-BE49-F238E27FC236}">
                <a16:creationId xmlns:a16="http://schemas.microsoft.com/office/drawing/2014/main" id="{3653658E-CED0-CD6C-ABA7-8F243CA5910F}"/>
              </a:ext>
            </a:extLst>
          </p:cNvPr>
          <p:cNvCxnSpPr>
            <a:cxnSpLocks/>
          </p:cNvCxnSpPr>
          <p:nvPr/>
        </p:nvCxnSpPr>
        <p:spPr>
          <a:xfrm flipV="1">
            <a:off x="6194802" y="5296056"/>
            <a:ext cx="564696" cy="280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1D0B3600-BB04-FD69-FE2F-CBAAFEA6FEB9}"/>
              </a:ext>
            </a:extLst>
          </p:cNvPr>
          <p:cNvSpPr/>
          <p:nvPr/>
        </p:nvSpPr>
        <p:spPr>
          <a:xfrm>
            <a:off x="5670968" y="4221994"/>
            <a:ext cx="211319" cy="1293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4" name="直線矢印コネクタ 243">
            <a:extLst>
              <a:ext uri="{FF2B5EF4-FFF2-40B4-BE49-F238E27FC236}">
                <a16:creationId xmlns:a16="http://schemas.microsoft.com/office/drawing/2014/main" id="{2AEEF282-6D22-FC03-D956-AD48388C1AE4}"/>
              </a:ext>
            </a:extLst>
          </p:cNvPr>
          <p:cNvCxnSpPr>
            <a:cxnSpLocks/>
          </p:cNvCxnSpPr>
          <p:nvPr/>
        </p:nvCxnSpPr>
        <p:spPr>
          <a:xfrm flipH="1" flipV="1">
            <a:off x="5587303" y="4290053"/>
            <a:ext cx="303629" cy="1143473"/>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3" name="矢印: 右 252">
            <a:extLst>
              <a:ext uri="{FF2B5EF4-FFF2-40B4-BE49-F238E27FC236}">
                <a16:creationId xmlns:a16="http://schemas.microsoft.com/office/drawing/2014/main" id="{AA25AAC9-72E1-B106-4019-CAF33120266F}"/>
              </a:ext>
            </a:extLst>
          </p:cNvPr>
          <p:cNvSpPr/>
          <p:nvPr/>
        </p:nvSpPr>
        <p:spPr>
          <a:xfrm>
            <a:off x="4316549" y="5084581"/>
            <a:ext cx="1329811" cy="289728"/>
          </a:xfrm>
          <a:prstGeom prst="right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テキスト ボックス 253">
            <a:extLst>
              <a:ext uri="{FF2B5EF4-FFF2-40B4-BE49-F238E27FC236}">
                <a16:creationId xmlns:a16="http://schemas.microsoft.com/office/drawing/2014/main" id="{ED824207-0DDF-F43B-A9E2-00DA705C0A79}"/>
              </a:ext>
            </a:extLst>
          </p:cNvPr>
          <p:cNvSpPr txBox="1"/>
          <p:nvPr/>
        </p:nvSpPr>
        <p:spPr>
          <a:xfrm>
            <a:off x="3355643" y="472083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Light</a:t>
            </a:r>
          </a:p>
        </p:txBody>
      </p:sp>
      <p:cxnSp>
        <p:nvCxnSpPr>
          <p:cNvPr id="256" name="直線矢印コネクタ 255">
            <a:extLst>
              <a:ext uri="{FF2B5EF4-FFF2-40B4-BE49-F238E27FC236}">
                <a16:creationId xmlns:a16="http://schemas.microsoft.com/office/drawing/2014/main" id="{2BCB04A1-481E-98CA-0888-37BE86348E0F}"/>
              </a:ext>
            </a:extLst>
          </p:cNvPr>
          <p:cNvCxnSpPr>
            <a:cxnSpLocks/>
          </p:cNvCxnSpPr>
          <p:nvPr/>
        </p:nvCxnSpPr>
        <p:spPr>
          <a:xfrm>
            <a:off x="428057" y="2764565"/>
            <a:ext cx="1103058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2" name="楕円 261">
            <a:extLst>
              <a:ext uri="{FF2B5EF4-FFF2-40B4-BE49-F238E27FC236}">
                <a16:creationId xmlns:a16="http://schemas.microsoft.com/office/drawing/2014/main" id="{C5280AF1-6353-BFF3-7DC8-44F7C5A91D3F}"/>
              </a:ext>
            </a:extLst>
          </p:cNvPr>
          <p:cNvSpPr/>
          <p:nvPr/>
        </p:nvSpPr>
        <p:spPr>
          <a:xfrm>
            <a:off x="939001" y="2656961"/>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楕円 262">
            <a:extLst>
              <a:ext uri="{FF2B5EF4-FFF2-40B4-BE49-F238E27FC236}">
                <a16:creationId xmlns:a16="http://schemas.microsoft.com/office/drawing/2014/main" id="{229529CE-6A85-85E2-4994-4C35B19FFE33}"/>
              </a:ext>
            </a:extLst>
          </p:cNvPr>
          <p:cNvSpPr/>
          <p:nvPr/>
        </p:nvSpPr>
        <p:spPr>
          <a:xfrm>
            <a:off x="4540115" y="2660858"/>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楕円 263">
            <a:extLst>
              <a:ext uri="{FF2B5EF4-FFF2-40B4-BE49-F238E27FC236}">
                <a16:creationId xmlns:a16="http://schemas.microsoft.com/office/drawing/2014/main" id="{0A636927-EEB7-B3AF-DC65-CC520EAD6019}"/>
              </a:ext>
            </a:extLst>
          </p:cNvPr>
          <p:cNvSpPr/>
          <p:nvPr/>
        </p:nvSpPr>
        <p:spPr>
          <a:xfrm>
            <a:off x="6868319" y="2676544"/>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テキスト ボックス 265">
            <a:extLst>
              <a:ext uri="{FF2B5EF4-FFF2-40B4-BE49-F238E27FC236}">
                <a16:creationId xmlns:a16="http://schemas.microsoft.com/office/drawing/2014/main" id="{C003ED81-5E56-8A77-7C16-B23ABD49D423}"/>
              </a:ext>
            </a:extLst>
          </p:cNvPr>
          <p:cNvSpPr txBox="1"/>
          <p:nvPr/>
        </p:nvSpPr>
        <p:spPr>
          <a:xfrm>
            <a:off x="1167093" y="2474354"/>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0</a:t>
            </a:r>
            <a:endParaRPr lang="en-US" altLang="ja-JP" b="1" dirty="0">
              <a:solidFill>
                <a:schemeClr val="accent1">
                  <a:lumMod val="75000"/>
                </a:schemeClr>
              </a:solidFill>
            </a:endParaRPr>
          </a:p>
        </p:txBody>
      </p:sp>
      <p:sp>
        <p:nvSpPr>
          <p:cNvPr id="267" name="テキスト ボックス 266">
            <a:extLst>
              <a:ext uri="{FF2B5EF4-FFF2-40B4-BE49-F238E27FC236}">
                <a16:creationId xmlns:a16="http://schemas.microsoft.com/office/drawing/2014/main" id="{C82A9205-A391-D417-9D71-508F04880061}"/>
              </a:ext>
            </a:extLst>
          </p:cNvPr>
          <p:cNvSpPr txBox="1"/>
          <p:nvPr/>
        </p:nvSpPr>
        <p:spPr>
          <a:xfrm>
            <a:off x="4729117" y="249078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X1</a:t>
            </a:r>
          </a:p>
        </p:txBody>
      </p:sp>
      <p:sp>
        <p:nvSpPr>
          <p:cNvPr id="268" name="テキスト ボックス 267">
            <a:extLst>
              <a:ext uri="{FF2B5EF4-FFF2-40B4-BE49-F238E27FC236}">
                <a16:creationId xmlns:a16="http://schemas.microsoft.com/office/drawing/2014/main" id="{A2303DB7-EEF9-6A73-D4D4-3D8F5AA189F8}"/>
              </a:ext>
            </a:extLst>
          </p:cNvPr>
          <p:cNvSpPr txBox="1"/>
          <p:nvPr/>
        </p:nvSpPr>
        <p:spPr>
          <a:xfrm>
            <a:off x="10771086" y="254543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err="1">
                <a:solidFill>
                  <a:schemeClr val="accent1">
                    <a:lumMod val="75000"/>
                  </a:schemeClr>
                </a:solidFill>
              </a:rPr>
              <a:t>Xd</a:t>
            </a:r>
            <a:endParaRPr lang="en-US" altLang="ja-JP" sz="2000" b="1" dirty="0">
              <a:solidFill>
                <a:schemeClr val="accent1">
                  <a:lumMod val="75000"/>
                </a:schemeClr>
              </a:solidFill>
            </a:endParaRPr>
          </a:p>
        </p:txBody>
      </p:sp>
      <p:sp>
        <p:nvSpPr>
          <p:cNvPr id="269" name="テキスト ボックス 268">
            <a:extLst>
              <a:ext uri="{FF2B5EF4-FFF2-40B4-BE49-F238E27FC236}">
                <a16:creationId xmlns:a16="http://schemas.microsoft.com/office/drawing/2014/main" id="{14581029-886C-0B95-AB3A-75E0A61419B6}"/>
              </a:ext>
            </a:extLst>
          </p:cNvPr>
          <p:cNvSpPr txBox="1"/>
          <p:nvPr/>
        </p:nvSpPr>
        <p:spPr>
          <a:xfrm>
            <a:off x="11385118" y="2241565"/>
            <a:ext cx="1007846"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600" b="1" dirty="0">
                <a:solidFill>
                  <a:schemeClr val="accent1">
                    <a:lumMod val="75000"/>
                  </a:schemeClr>
                </a:solidFill>
              </a:rPr>
              <a:t>X</a:t>
            </a:r>
          </a:p>
        </p:txBody>
      </p:sp>
      <p:sp>
        <p:nvSpPr>
          <p:cNvPr id="270" name="正方形/長方形 269">
            <a:extLst>
              <a:ext uri="{FF2B5EF4-FFF2-40B4-BE49-F238E27FC236}">
                <a16:creationId xmlns:a16="http://schemas.microsoft.com/office/drawing/2014/main" id="{6A73A218-F510-FDC1-6F75-31D3BE7475A7}"/>
              </a:ext>
            </a:extLst>
          </p:cNvPr>
          <p:cNvSpPr/>
          <p:nvPr/>
        </p:nvSpPr>
        <p:spPr>
          <a:xfrm>
            <a:off x="4617828" y="1178727"/>
            <a:ext cx="2378761" cy="10814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1" name="直線コネクタ 270">
            <a:extLst>
              <a:ext uri="{FF2B5EF4-FFF2-40B4-BE49-F238E27FC236}">
                <a16:creationId xmlns:a16="http://schemas.microsoft.com/office/drawing/2014/main" id="{70354964-AAE9-EF6D-C2EC-E3ECFAD807BF}"/>
              </a:ext>
            </a:extLst>
          </p:cNvPr>
          <p:cNvCxnSpPr>
            <a:cxnSpLocks/>
          </p:cNvCxnSpPr>
          <p:nvPr/>
        </p:nvCxnSpPr>
        <p:spPr>
          <a:xfrm>
            <a:off x="5765033" y="1186369"/>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a:extLst>
              <a:ext uri="{FF2B5EF4-FFF2-40B4-BE49-F238E27FC236}">
                <a16:creationId xmlns:a16="http://schemas.microsoft.com/office/drawing/2014/main" id="{48C145C0-2C19-3ABC-32E6-E841046C4A09}"/>
              </a:ext>
            </a:extLst>
          </p:cNvPr>
          <p:cNvCxnSpPr>
            <a:cxnSpLocks/>
          </p:cNvCxnSpPr>
          <p:nvPr/>
        </p:nvCxnSpPr>
        <p:spPr>
          <a:xfrm>
            <a:off x="4635700" y="770810"/>
            <a:ext cx="0" cy="1572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E5F86E1A-B0FD-35E8-E31C-C4F92EFCDB5A}"/>
              </a:ext>
            </a:extLst>
          </p:cNvPr>
          <p:cNvCxnSpPr>
            <a:cxnSpLocks/>
          </p:cNvCxnSpPr>
          <p:nvPr/>
        </p:nvCxnSpPr>
        <p:spPr>
          <a:xfrm>
            <a:off x="7003329" y="770810"/>
            <a:ext cx="0" cy="1572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5" name="テキスト ボックス 274">
            <a:extLst>
              <a:ext uri="{FF2B5EF4-FFF2-40B4-BE49-F238E27FC236}">
                <a16:creationId xmlns:a16="http://schemas.microsoft.com/office/drawing/2014/main" id="{8E0AB25A-B6DE-2753-66C9-C16B3A176EC6}"/>
              </a:ext>
            </a:extLst>
          </p:cNvPr>
          <p:cNvSpPr txBox="1"/>
          <p:nvPr/>
        </p:nvSpPr>
        <p:spPr>
          <a:xfrm>
            <a:off x="4892042" y="1541052"/>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sp>
        <p:nvSpPr>
          <p:cNvPr id="276" name="テキスト ボックス 275">
            <a:extLst>
              <a:ext uri="{FF2B5EF4-FFF2-40B4-BE49-F238E27FC236}">
                <a16:creationId xmlns:a16="http://schemas.microsoft.com/office/drawing/2014/main" id="{E5000A1E-768B-72F3-1630-EAC51BAC2CAA}"/>
              </a:ext>
            </a:extLst>
          </p:cNvPr>
          <p:cNvSpPr txBox="1"/>
          <p:nvPr/>
        </p:nvSpPr>
        <p:spPr>
          <a:xfrm>
            <a:off x="6145440" y="1778772"/>
            <a:ext cx="636339"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7" name="テキスト ボックス 276">
            <a:extLst>
              <a:ext uri="{FF2B5EF4-FFF2-40B4-BE49-F238E27FC236}">
                <a16:creationId xmlns:a16="http://schemas.microsoft.com/office/drawing/2014/main" id="{515207DB-393D-1119-D0F6-37F892EE0A54}"/>
              </a:ext>
            </a:extLst>
          </p:cNvPr>
          <p:cNvSpPr txBox="1"/>
          <p:nvPr/>
        </p:nvSpPr>
        <p:spPr>
          <a:xfrm>
            <a:off x="6151826" y="1474927"/>
            <a:ext cx="553095"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8" name="テキスト ボックス 277">
            <a:extLst>
              <a:ext uri="{FF2B5EF4-FFF2-40B4-BE49-F238E27FC236}">
                <a16:creationId xmlns:a16="http://schemas.microsoft.com/office/drawing/2014/main" id="{82708A5E-6918-F20A-F69C-1861E6A9F27F}"/>
              </a:ext>
            </a:extLst>
          </p:cNvPr>
          <p:cNvSpPr txBox="1"/>
          <p:nvPr/>
        </p:nvSpPr>
        <p:spPr>
          <a:xfrm>
            <a:off x="6165129" y="1108638"/>
            <a:ext cx="579698"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9" name="テキスト ボックス 278">
            <a:extLst>
              <a:ext uri="{FF2B5EF4-FFF2-40B4-BE49-F238E27FC236}">
                <a16:creationId xmlns:a16="http://schemas.microsoft.com/office/drawing/2014/main" id="{6F2A25CB-CC7E-D4B3-37EB-A87AFDEAA50F}"/>
              </a:ext>
            </a:extLst>
          </p:cNvPr>
          <p:cNvSpPr txBox="1"/>
          <p:nvPr/>
        </p:nvSpPr>
        <p:spPr>
          <a:xfrm>
            <a:off x="4900942" y="1207924"/>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sp>
        <p:nvSpPr>
          <p:cNvPr id="280" name="テキスト ボックス 279">
            <a:extLst>
              <a:ext uri="{FF2B5EF4-FFF2-40B4-BE49-F238E27FC236}">
                <a16:creationId xmlns:a16="http://schemas.microsoft.com/office/drawing/2014/main" id="{240F1758-E314-09B4-B8F1-EB9AFF1A6011}"/>
              </a:ext>
            </a:extLst>
          </p:cNvPr>
          <p:cNvSpPr txBox="1"/>
          <p:nvPr/>
        </p:nvSpPr>
        <p:spPr>
          <a:xfrm>
            <a:off x="4900942" y="865018"/>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cxnSp>
        <p:nvCxnSpPr>
          <p:cNvPr id="281" name="直線矢印コネクタ 280">
            <a:extLst>
              <a:ext uri="{FF2B5EF4-FFF2-40B4-BE49-F238E27FC236}">
                <a16:creationId xmlns:a16="http://schemas.microsoft.com/office/drawing/2014/main" id="{BB2A022E-1057-F423-FFF3-E9C079866AC5}"/>
              </a:ext>
            </a:extLst>
          </p:cNvPr>
          <p:cNvCxnSpPr>
            <a:cxnSpLocks/>
          </p:cNvCxnSpPr>
          <p:nvPr/>
        </p:nvCxnSpPr>
        <p:spPr>
          <a:xfrm>
            <a:off x="4630728" y="946155"/>
            <a:ext cx="2409010" cy="2275"/>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7" name="正方形/長方形 286">
            <a:extLst>
              <a:ext uri="{FF2B5EF4-FFF2-40B4-BE49-F238E27FC236}">
                <a16:creationId xmlns:a16="http://schemas.microsoft.com/office/drawing/2014/main" id="{C9097A4E-7859-0E9A-65AC-9F6E53BF638E}"/>
              </a:ext>
            </a:extLst>
          </p:cNvPr>
          <p:cNvSpPr/>
          <p:nvPr/>
        </p:nvSpPr>
        <p:spPr>
          <a:xfrm>
            <a:off x="5637165" y="770810"/>
            <a:ext cx="493172" cy="28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テキスト ボックス 287">
            <a:extLst>
              <a:ext uri="{FF2B5EF4-FFF2-40B4-BE49-F238E27FC236}">
                <a16:creationId xmlns:a16="http://schemas.microsoft.com/office/drawing/2014/main" id="{C1784F4D-0CD7-4730-8F76-CEA13B177E99}"/>
              </a:ext>
            </a:extLst>
          </p:cNvPr>
          <p:cNvSpPr txBox="1"/>
          <p:nvPr/>
        </p:nvSpPr>
        <p:spPr>
          <a:xfrm>
            <a:off x="5554563" y="47047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ΔX</a:t>
            </a:r>
          </a:p>
        </p:txBody>
      </p:sp>
      <p:sp>
        <p:nvSpPr>
          <p:cNvPr id="289" name="楕円 288">
            <a:extLst>
              <a:ext uri="{FF2B5EF4-FFF2-40B4-BE49-F238E27FC236}">
                <a16:creationId xmlns:a16="http://schemas.microsoft.com/office/drawing/2014/main" id="{F7F5846B-FDEC-4F96-CE92-AADD7A6BE60F}"/>
              </a:ext>
            </a:extLst>
          </p:cNvPr>
          <p:cNvSpPr/>
          <p:nvPr/>
        </p:nvSpPr>
        <p:spPr>
          <a:xfrm>
            <a:off x="10623858" y="2642678"/>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テキスト ボックス 289">
            <a:extLst>
              <a:ext uri="{FF2B5EF4-FFF2-40B4-BE49-F238E27FC236}">
                <a16:creationId xmlns:a16="http://schemas.microsoft.com/office/drawing/2014/main" id="{D196FB57-9957-F09D-102A-324F57E392EB}"/>
              </a:ext>
            </a:extLst>
          </p:cNvPr>
          <p:cNvSpPr txBox="1"/>
          <p:nvPr/>
        </p:nvSpPr>
        <p:spPr>
          <a:xfrm>
            <a:off x="7107970" y="249788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X2</a:t>
            </a:r>
          </a:p>
        </p:txBody>
      </p:sp>
      <p:sp>
        <p:nvSpPr>
          <p:cNvPr id="292" name="テキスト ボックス 291">
            <a:extLst>
              <a:ext uri="{FF2B5EF4-FFF2-40B4-BE49-F238E27FC236}">
                <a16:creationId xmlns:a16="http://schemas.microsoft.com/office/drawing/2014/main" id="{3CE944F2-525E-F0AB-5AE6-B4CFB2F1D8DF}"/>
              </a:ext>
            </a:extLst>
          </p:cNvPr>
          <p:cNvSpPr txBox="1"/>
          <p:nvPr/>
        </p:nvSpPr>
        <p:spPr>
          <a:xfrm>
            <a:off x="6994962" y="48990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94" name="直線矢印コネクタ 293">
            <a:extLst>
              <a:ext uri="{FF2B5EF4-FFF2-40B4-BE49-F238E27FC236}">
                <a16:creationId xmlns:a16="http://schemas.microsoft.com/office/drawing/2014/main" id="{64E864AF-6606-9D53-7CCC-D5D1FE41EDFF}"/>
              </a:ext>
            </a:extLst>
          </p:cNvPr>
          <p:cNvCxnSpPr>
            <a:cxnSpLocks/>
          </p:cNvCxnSpPr>
          <p:nvPr/>
        </p:nvCxnSpPr>
        <p:spPr>
          <a:xfrm flipV="1">
            <a:off x="802197" y="4352765"/>
            <a:ext cx="620307" cy="20628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5" name="直線矢印コネクタ 294">
            <a:extLst>
              <a:ext uri="{FF2B5EF4-FFF2-40B4-BE49-F238E27FC236}">
                <a16:creationId xmlns:a16="http://schemas.microsoft.com/office/drawing/2014/main" id="{0239142B-2765-9FA4-F01B-DAA903A7D627}"/>
              </a:ext>
            </a:extLst>
          </p:cNvPr>
          <p:cNvCxnSpPr>
            <a:cxnSpLocks/>
          </p:cNvCxnSpPr>
          <p:nvPr/>
        </p:nvCxnSpPr>
        <p:spPr>
          <a:xfrm flipV="1">
            <a:off x="10311776" y="4559052"/>
            <a:ext cx="557820" cy="38543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7F23E00F-5544-69C5-C611-94764B3FCCFB}"/>
              </a:ext>
            </a:extLst>
          </p:cNvPr>
          <p:cNvCxnSpPr>
            <a:cxnSpLocks/>
          </p:cNvCxnSpPr>
          <p:nvPr/>
        </p:nvCxnSpPr>
        <p:spPr>
          <a:xfrm flipV="1">
            <a:off x="10781252" y="4788210"/>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352DF437-D1FF-04F7-222F-5481E56908EC}"/>
              </a:ext>
            </a:extLst>
          </p:cNvPr>
          <p:cNvCxnSpPr>
            <a:cxnSpLocks/>
          </p:cNvCxnSpPr>
          <p:nvPr/>
        </p:nvCxnSpPr>
        <p:spPr>
          <a:xfrm flipV="1">
            <a:off x="10898715" y="4797338"/>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BB24D0A8-D468-B7BF-6DF3-9F5227BA4DCB}"/>
              </a:ext>
            </a:extLst>
          </p:cNvPr>
          <p:cNvCxnSpPr>
            <a:cxnSpLocks/>
          </p:cNvCxnSpPr>
          <p:nvPr/>
        </p:nvCxnSpPr>
        <p:spPr>
          <a:xfrm flipV="1">
            <a:off x="11027539" y="4797338"/>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441983A1-D59F-B583-0336-9EC8686AFDFD}"/>
              </a:ext>
            </a:extLst>
          </p:cNvPr>
          <p:cNvCxnSpPr>
            <a:cxnSpLocks/>
          </p:cNvCxnSpPr>
          <p:nvPr/>
        </p:nvCxnSpPr>
        <p:spPr>
          <a:xfrm flipV="1">
            <a:off x="11167529" y="4797620"/>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C975D3CD-9A71-FCD9-F090-A9A895C597E3}"/>
              </a:ext>
            </a:extLst>
          </p:cNvPr>
          <p:cNvCxnSpPr>
            <a:cxnSpLocks/>
          </p:cNvCxnSpPr>
          <p:nvPr/>
        </p:nvCxnSpPr>
        <p:spPr>
          <a:xfrm flipV="1">
            <a:off x="464369" y="4745364"/>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6AB13724-4E21-8B06-4EC8-4F6CFA27ACA8}"/>
              </a:ext>
            </a:extLst>
          </p:cNvPr>
          <p:cNvCxnSpPr>
            <a:cxnSpLocks/>
          </p:cNvCxnSpPr>
          <p:nvPr/>
        </p:nvCxnSpPr>
        <p:spPr>
          <a:xfrm flipV="1">
            <a:off x="595461" y="4745366"/>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E427BFBA-2815-C8CB-21A5-3E7CB31F1954}"/>
              </a:ext>
            </a:extLst>
          </p:cNvPr>
          <p:cNvCxnSpPr>
            <a:cxnSpLocks/>
          </p:cNvCxnSpPr>
          <p:nvPr/>
        </p:nvCxnSpPr>
        <p:spPr>
          <a:xfrm flipV="1">
            <a:off x="730481" y="4745364"/>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27A34A3B-7356-7CBD-ED1F-F2AD2437E2E9}"/>
              </a:ext>
            </a:extLst>
          </p:cNvPr>
          <p:cNvCxnSpPr>
            <a:cxnSpLocks/>
          </p:cNvCxnSpPr>
          <p:nvPr/>
        </p:nvCxnSpPr>
        <p:spPr>
          <a:xfrm flipV="1">
            <a:off x="864071" y="4745365"/>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3" name="テキスト ボックス 322">
            <a:extLst>
              <a:ext uri="{FF2B5EF4-FFF2-40B4-BE49-F238E27FC236}">
                <a16:creationId xmlns:a16="http://schemas.microsoft.com/office/drawing/2014/main" id="{CD80688C-8642-CB98-26F6-2C3162B06101}"/>
              </a:ext>
            </a:extLst>
          </p:cNvPr>
          <p:cNvSpPr txBox="1"/>
          <p:nvPr/>
        </p:nvSpPr>
        <p:spPr>
          <a:xfrm>
            <a:off x="449870" y="4084062"/>
            <a:ext cx="748948"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331" name="テキスト ボックス 330">
            <a:extLst>
              <a:ext uri="{FF2B5EF4-FFF2-40B4-BE49-F238E27FC236}">
                <a16:creationId xmlns:a16="http://schemas.microsoft.com/office/drawing/2014/main" id="{50CB4A64-574D-E152-7A29-3CE40E809BE2}"/>
              </a:ext>
            </a:extLst>
          </p:cNvPr>
          <p:cNvSpPr txBox="1"/>
          <p:nvPr/>
        </p:nvSpPr>
        <p:spPr>
          <a:xfrm>
            <a:off x="6619828" y="5351704"/>
            <a:ext cx="5495668" cy="1354217"/>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1600" b="1" dirty="0">
                <a:solidFill>
                  <a:schemeClr val="accent1">
                    <a:lumMod val="75000"/>
                  </a:schemeClr>
                </a:solidFill>
              </a:rPr>
              <a:t>　受光表面近傍など電界バリア不在の領域では光電子と　ホールのペアは分離される事はない。再結合し熱になる。</a:t>
            </a:r>
            <a:endParaRPr lang="en-US" altLang="ja-JP" sz="1600" b="1" dirty="0">
              <a:solidFill>
                <a:schemeClr val="accent1">
                  <a:lumMod val="75000"/>
                </a:schemeClr>
              </a:solidFill>
            </a:endParaRPr>
          </a:p>
          <a:p>
            <a:r>
              <a:rPr lang="ja-JP" altLang="en-US" sz="1600" b="1" dirty="0">
                <a:solidFill>
                  <a:schemeClr val="accent1">
                    <a:lumMod val="75000"/>
                  </a:schemeClr>
                </a:solidFill>
              </a:rPr>
              <a:t>  太陽電池の光電変換効率に寄与するのは、結晶内の深さ</a:t>
            </a:r>
            <a:endParaRPr lang="en-US" altLang="ja-JP" sz="1600" b="1" dirty="0">
              <a:solidFill>
                <a:schemeClr val="accent1">
                  <a:lumMod val="75000"/>
                </a:schemeClr>
              </a:solidFill>
            </a:endParaRPr>
          </a:p>
          <a:p>
            <a:r>
              <a:rPr lang="ja-JP" altLang="en-US" sz="1600" b="1" dirty="0">
                <a:solidFill>
                  <a:schemeClr val="accent1">
                    <a:lumMod val="75000"/>
                  </a:schemeClr>
                </a:solidFill>
              </a:rPr>
              <a:t> </a:t>
            </a:r>
            <a:r>
              <a:rPr lang="en-US" altLang="ja-JP" sz="1600" b="1" dirty="0">
                <a:solidFill>
                  <a:schemeClr val="accent1">
                    <a:lumMod val="75000"/>
                  </a:schemeClr>
                </a:solidFill>
              </a:rPr>
              <a:t>X1&lt;X&lt;X2 </a:t>
            </a:r>
            <a:r>
              <a:rPr lang="ja-JP" altLang="en-US" sz="1600" b="1" dirty="0">
                <a:solidFill>
                  <a:schemeClr val="accent1">
                    <a:lumMod val="75000"/>
                  </a:schemeClr>
                </a:solidFill>
              </a:rPr>
              <a:t>に到達する光波長（エネルギー）のみである。</a:t>
            </a:r>
            <a:endParaRPr lang="en-US" altLang="ja-JP" sz="1600" b="1" dirty="0">
              <a:solidFill>
                <a:schemeClr val="accent1">
                  <a:lumMod val="75000"/>
                </a:schemeClr>
              </a:solidFill>
            </a:endParaRPr>
          </a:p>
        </p:txBody>
      </p:sp>
      <p:sp>
        <p:nvSpPr>
          <p:cNvPr id="335" name="正方形/長方形 334">
            <a:extLst>
              <a:ext uri="{FF2B5EF4-FFF2-40B4-BE49-F238E27FC236}">
                <a16:creationId xmlns:a16="http://schemas.microsoft.com/office/drawing/2014/main" id="{52ED6337-5C57-4AC2-3D55-D9F3D158680A}"/>
              </a:ext>
            </a:extLst>
          </p:cNvPr>
          <p:cNvSpPr/>
          <p:nvPr/>
        </p:nvSpPr>
        <p:spPr>
          <a:xfrm>
            <a:off x="2174939" y="5271666"/>
            <a:ext cx="1153325" cy="597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テキスト ボックス 335">
            <a:extLst>
              <a:ext uri="{FF2B5EF4-FFF2-40B4-BE49-F238E27FC236}">
                <a16:creationId xmlns:a16="http://schemas.microsoft.com/office/drawing/2014/main" id="{EFA7773F-9D39-7A82-79E6-3182AAC6D2D5}"/>
              </a:ext>
            </a:extLst>
          </p:cNvPr>
          <p:cNvSpPr txBox="1"/>
          <p:nvPr/>
        </p:nvSpPr>
        <p:spPr>
          <a:xfrm>
            <a:off x="1843277" y="5006919"/>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E</a:t>
            </a:r>
            <a:r>
              <a:rPr lang="en-US" altLang="ja-JP" b="1" dirty="0">
                <a:solidFill>
                  <a:schemeClr val="accent1">
                    <a:lumMod val="75000"/>
                  </a:schemeClr>
                </a:solidFill>
              </a:rPr>
              <a:t>G</a:t>
            </a:r>
          </a:p>
        </p:txBody>
      </p:sp>
      <p:sp>
        <p:nvSpPr>
          <p:cNvPr id="337" name="テキスト ボックス 336">
            <a:extLst>
              <a:ext uri="{FF2B5EF4-FFF2-40B4-BE49-F238E27FC236}">
                <a16:creationId xmlns:a16="http://schemas.microsoft.com/office/drawing/2014/main" id="{018AA347-67DF-80E0-39A8-995BE0365817}"/>
              </a:ext>
            </a:extLst>
          </p:cNvPr>
          <p:cNvSpPr txBox="1"/>
          <p:nvPr/>
        </p:nvSpPr>
        <p:spPr>
          <a:xfrm>
            <a:off x="2363097" y="5046568"/>
            <a:ext cx="2565953"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r>
              <a:rPr lang="en-US" altLang="ja-JP" sz="3200" b="1" dirty="0">
                <a:solidFill>
                  <a:schemeClr val="accent1">
                    <a:lumMod val="75000"/>
                  </a:schemeClr>
                </a:solidFill>
              </a:rPr>
              <a:t>1.1 eV</a:t>
            </a:r>
            <a:endParaRPr lang="en-US" altLang="ja-JP" b="1" dirty="0">
              <a:solidFill>
                <a:schemeClr val="accent1">
                  <a:lumMod val="75000"/>
                </a:schemeClr>
              </a:solidFill>
            </a:endParaRPr>
          </a:p>
        </p:txBody>
      </p:sp>
    </p:spTree>
    <p:extLst>
      <p:ext uri="{BB962C8B-B14F-4D97-AF65-F5344CB8AC3E}">
        <p14:creationId xmlns:p14="http://schemas.microsoft.com/office/powerpoint/2010/main" val="1083517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322DFCB-9B07-B0C8-6DF9-33D698B2A1CD}"/>
              </a:ext>
            </a:extLst>
          </p:cNvPr>
          <p:cNvSpPr txBox="1"/>
          <p:nvPr/>
        </p:nvSpPr>
        <p:spPr>
          <a:xfrm>
            <a:off x="1657336" y="-237782"/>
            <a:ext cx="11190288" cy="113877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Single </a:t>
            </a:r>
            <a:r>
              <a:rPr lang="ja-JP" altLang="en-US" sz="3200" b="1" dirty="0">
                <a:solidFill>
                  <a:schemeClr val="accent1">
                    <a:lumMod val="75000"/>
                  </a:schemeClr>
                </a:solidFill>
              </a:rPr>
              <a:t>接合型太陽電池の基本構造と動作原理</a:t>
            </a:r>
            <a:endParaRPr lang="en-US" altLang="ja-JP" sz="3200" b="1" dirty="0">
              <a:solidFill>
                <a:schemeClr val="accent1">
                  <a:lumMod val="75000"/>
                </a:schemeClr>
              </a:solidFill>
            </a:endParaRPr>
          </a:p>
          <a:p>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30433DE8-7C42-D52D-59B9-68A3795036D1}"/>
              </a:ext>
            </a:extLst>
          </p:cNvPr>
          <p:cNvCxnSpPr>
            <a:cxnSpLocks/>
          </p:cNvCxnSpPr>
          <p:nvPr/>
        </p:nvCxnSpPr>
        <p:spPr>
          <a:xfrm>
            <a:off x="967659" y="4772718"/>
            <a:ext cx="8892845" cy="1763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D0A44888-F810-B94E-C887-E5EBFA68D733}"/>
              </a:ext>
            </a:extLst>
          </p:cNvPr>
          <p:cNvCxnSpPr>
            <a:cxnSpLocks/>
          </p:cNvCxnSpPr>
          <p:nvPr/>
        </p:nvCxnSpPr>
        <p:spPr>
          <a:xfrm>
            <a:off x="10708529" y="4790353"/>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1B17BBE-D652-4DD4-D316-DE7236EC93E3}"/>
              </a:ext>
            </a:extLst>
          </p:cNvPr>
          <p:cNvCxnSpPr>
            <a:cxnSpLocks/>
          </p:cNvCxnSpPr>
          <p:nvPr/>
        </p:nvCxnSpPr>
        <p:spPr>
          <a:xfrm>
            <a:off x="11404841" y="4781225"/>
            <a:ext cx="0" cy="3254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7AAA5A63-1C8B-28CD-09EF-61DD4C6D74DE}"/>
              </a:ext>
            </a:extLst>
          </p:cNvPr>
          <p:cNvCxnSpPr>
            <a:cxnSpLocks/>
          </p:cNvCxnSpPr>
          <p:nvPr/>
        </p:nvCxnSpPr>
        <p:spPr>
          <a:xfrm>
            <a:off x="11265055" y="5096344"/>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AF23C8E-8FD3-9AA9-A1E2-BADF1BB59832}"/>
              </a:ext>
            </a:extLst>
          </p:cNvPr>
          <p:cNvCxnSpPr>
            <a:cxnSpLocks/>
          </p:cNvCxnSpPr>
          <p:nvPr/>
        </p:nvCxnSpPr>
        <p:spPr>
          <a:xfrm>
            <a:off x="11346017" y="5159844"/>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4E88D37-4103-74A8-9C6B-6E9082EA9100}"/>
              </a:ext>
            </a:extLst>
          </p:cNvPr>
          <p:cNvCxnSpPr>
            <a:cxnSpLocks/>
          </p:cNvCxnSpPr>
          <p:nvPr/>
        </p:nvCxnSpPr>
        <p:spPr>
          <a:xfrm>
            <a:off x="10720457" y="1924428"/>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222859C-CA8B-695D-02A2-4A3993250658}"/>
              </a:ext>
            </a:extLst>
          </p:cNvPr>
          <p:cNvCxnSpPr>
            <a:cxnSpLocks/>
          </p:cNvCxnSpPr>
          <p:nvPr/>
        </p:nvCxnSpPr>
        <p:spPr>
          <a:xfrm>
            <a:off x="11416769" y="1911728"/>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DF72800A-B8D6-5DD5-4BA0-EB39AAA390D3}"/>
              </a:ext>
            </a:extLst>
          </p:cNvPr>
          <p:cNvCxnSpPr>
            <a:cxnSpLocks/>
          </p:cNvCxnSpPr>
          <p:nvPr/>
        </p:nvCxnSpPr>
        <p:spPr>
          <a:xfrm>
            <a:off x="11276983" y="2239547"/>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97E567DC-76E9-28FB-14B8-56FF2BA2C235}"/>
              </a:ext>
            </a:extLst>
          </p:cNvPr>
          <p:cNvCxnSpPr>
            <a:cxnSpLocks/>
          </p:cNvCxnSpPr>
          <p:nvPr/>
        </p:nvCxnSpPr>
        <p:spPr>
          <a:xfrm>
            <a:off x="11357945" y="2303047"/>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1037E292-AFF3-AE0B-DEE4-C9F2179C3177}"/>
              </a:ext>
            </a:extLst>
          </p:cNvPr>
          <p:cNvCxnSpPr>
            <a:cxnSpLocks/>
          </p:cNvCxnSpPr>
          <p:nvPr/>
        </p:nvCxnSpPr>
        <p:spPr>
          <a:xfrm>
            <a:off x="1119281" y="1906172"/>
            <a:ext cx="9677784" cy="1825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415D65C3-5E2C-D656-B7EB-9C5736E6AA80}"/>
              </a:ext>
            </a:extLst>
          </p:cNvPr>
          <p:cNvSpPr/>
          <p:nvPr/>
        </p:nvSpPr>
        <p:spPr>
          <a:xfrm>
            <a:off x="231936" y="1321775"/>
            <a:ext cx="10482761" cy="113614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3682E94A-65A6-4312-D67E-CF34D472F43A}"/>
              </a:ext>
            </a:extLst>
          </p:cNvPr>
          <p:cNvCxnSpPr>
            <a:cxnSpLocks/>
          </p:cNvCxnSpPr>
          <p:nvPr/>
        </p:nvCxnSpPr>
        <p:spPr>
          <a:xfrm>
            <a:off x="2283369" y="1358080"/>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190B08E-BDE1-E7F9-9DC4-63D291A2FFFE}"/>
              </a:ext>
            </a:extLst>
          </p:cNvPr>
          <p:cNvCxnSpPr>
            <a:cxnSpLocks/>
          </p:cNvCxnSpPr>
          <p:nvPr/>
        </p:nvCxnSpPr>
        <p:spPr>
          <a:xfrm>
            <a:off x="9689185" y="1356353"/>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BA74A8C-80F6-412A-361D-6F9196EAAB18}"/>
              </a:ext>
            </a:extLst>
          </p:cNvPr>
          <p:cNvSpPr txBox="1"/>
          <p:nvPr/>
        </p:nvSpPr>
        <p:spPr>
          <a:xfrm>
            <a:off x="9811501" y="1490387"/>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P+</a:t>
            </a:r>
            <a:endParaRPr lang="en-US" altLang="ja-JP" b="1" dirty="0">
              <a:solidFill>
                <a:schemeClr val="accent1">
                  <a:lumMod val="75000"/>
                </a:schemeClr>
              </a:solidFill>
            </a:endParaRPr>
          </a:p>
        </p:txBody>
      </p:sp>
      <p:sp>
        <p:nvSpPr>
          <p:cNvPr id="56" name="テキスト ボックス 55">
            <a:extLst>
              <a:ext uri="{FF2B5EF4-FFF2-40B4-BE49-F238E27FC236}">
                <a16:creationId xmlns:a16="http://schemas.microsoft.com/office/drawing/2014/main" id="{CC59493F-7744-DE50-8D11-F4BF31C43D6C}"/>
              </a:ext>
            </a:extLst>
          </p:cNvPr>
          <p:cNvSpPr txBox="1"/>
          <p:nvPr/>
        </p:nvSpPr>
        <p:spPr>
          <a:xfrm>
            <a:off x="3199374" y="1480841"/>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N</a:t>
            </a:r>
            <a:endParaRPr lang="en-US" altLang="ja-JP" b="1" dirty="0">
              <a:solidFill>
                <a:schemeClr val="accent1">
                  <a:lumMod val="75000"/>
                </a:schemeClr>
              </a:solidFill>
            </a:endParaRPr>
          </a:p>
        </p:txBody>
      </p:sp>
      <p:sp>
        <p:nvSpPr>
          <p:cNvPr id="58" name="テキスト ボックス 57">
            <a:extLst>
              <a:ext uri="{FF2B5EF4-FFF2-40B4-BE49-F238E27FC236}">
                <a16:creationId xmlns:a16="http://schemas.microsoft.com/office/drawing/2014/main" id="{75FD3F12-EF07-164D-D592-BCA5E60431A4}"/>
              </a:ext>
            </a:extLst>
          </p:cNvPr>
          <p:cNvSpPr txBox="1"/>
          <p:nvPr/>
        </p:nvSpPr>
        <p:spPr>
          <a:xfrm>
            <a:off x="7974065" y="1489822"/>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P</a:t>
            </a:r>
            <a:endParaRPr lang="en-US" altLang="ja-JP" b="1" dirty="0">
              <a:solidFill>
                <a:schemeClr val="accent1">
                  <a:lumMod val="75000"/>
                </a:schemeClr>
              </a:solidFill>
            </a:endParaRPr>
          </a:p>
        </p:txBody>
      </p:sp>
      <p:sp>
        <p:nvSpPr>
          <p:cNvPr id="59" name="テキスト ボックス 58">
            <a:extLst>
              <a:ext uri="{FF2B5EF4-FFF2-40B4-BE49-F238E27FC236}">
                <a16:creationId xmlns:a16="http://schemas.microsoft.com/office/drawing/2014/main" id="{8DF4B552-EEF8-A3DE-9A37-B94F3A16156C}"/>
              </a:ext>
            </a:extLst>
          </p:cNvPr>
          <p:cNvSpPr txBox="1"/>
          <p:nvPr/>
        </p:nvSpPr>
        <p:spPr>
          <a:xfrm>
            <a:off x="1350793" y="1466871"/>
            <a:ext cx="811840"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N+</a:t>
            </a:r>
            <a:endParaRPr lang="en-US" altLang="ja-JP" b="1" dirty="0">
              <a:solidFill>
                <a:schemeClr val="accent1">
                  <a:lumMod val="75000"/>
                </a:schemeClr>
              </a:solidFill>
            </a:endParaRPr>
          </a:p>
        </p:txBody>
      </p:sp>
      <p:cxnSp>
        <p:nvCxnSpPr>
          <p:cNvPr id="60" name="直線コネクタ 59">
            <a:extLst>
              <a:ext uri="{FF2B5EF4-FFF2-40B4-BE49-F238E27FC236}">
                <a16:creationId xmlns:a16="http://schemas.microsoft.com/office/drawing/2014/main" id="{3DD4B932-4A5F-392C-ADA9-9BC7EA45A520}"/>
              </a:ext>
            </a:extLst>
          </p:cNvPr>
          <p:cNvCxnSpPr>
            <a:cxnSpLocks/>
          </p:cNvCxnSpPr>
          <p:nvPr/>
        </p:nvCxnSpPr>
        <p:spPr>
          <a:xfrm flipH="1">
            <a:off x="4958212" y="2490787"/>
            <a:ext cx="33944" cy="347323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A9E92B4-AC3A-153C-31DB-6CF6BA0BCF4C}"/>
              </a:ext>
            </a:extLst>
          </p:cNvPr>
          <p:cNvCxnSpPr>
            <a:cxnSpLocks/>
          </p:cNvCxnSpPr>
          <p:nvPr/>
        </p:nvCxnSpPr>
        <p:spPr>
          <a:xfrm flipH="1">
            <a:off x="6623014" y="2554568"/>
            <a:ext cx="33585" cy="297209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F084EA46-AF85-F701-B794-51D7C565FE77}"/>
              </a:ext>
            </a:extLst>
          </p:cNvPr>
          <p:cNvCxnSpPr>
            <a:cxnSpLocks/>
          </p:cNvCxnSpPr>
          <p:nvPr/>
        </p:nvCxnSpPr>
        <p:spPr>
          <a:xfrm>
            <a:off x="9677257" y="2438792"/>
            <a:ext cx="0" cy="272105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99952CA-A807-1F76-73ED-474F003FE5DA}"/>
              </a:ext>
            </a:extLst>
          </p:cNvPr>
          <p:cNvCxnSpPr>
            <a:cxnSpLocks/>
          </p:cNvCxnSpPr>
          <p:nvPr/>
        </p:nvCxnSpPr>
        <p:spPr>
          <a:xfrm flipH="1">
            <a:off x="2260735" y="2438792"/>
            <a:ext cx="14076" cy="3751943"/>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D8B1DEE9-2C00-C7AC-A783-56527533239A}"/>
              </a:ext>
            </a:extLst>
          </p:cNvPr>
          <p:cNvCxnSpPr>
            <a:cxnSpLocks/>
          </p:cNvCxnSpPr>
          <p:nvPr/>
        </p:nvCxnSpPr>
        <p:spPr>
          <a:xfrm flipH="1">
            <a:off x="10698043" y="3781646"/>
            <a:ext cx="29968" cy="1856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79C202C6-4FD9-7233-F7DF-1DD9EDDF1FCA}"/>
              </a:ext>
            </a:extLst>
          </p:cNvPr>
          <p:cNvCxnSpPr>
            <a:cxnSpLocks/>
          </p:cNvCxnSpPr>
          <p:nvPr/>
        </p:nvCxnSpPr>
        <p:spPr>
          <a:xfrm flipH="1">
            <a:off x="5752565" y="2520026"/>
            <a:ext cx="11758" cy="322964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71A424B-7306-D4EB-B776-110D2CF9403B}"/>
              </a:ext>
            </a:extLst>
          </p:cNvPr>
          <p:cNvCxnSpPr>
            <a:cxnSpLocks/>
          </p:cNvCxnSpPr>
          <p:nvPr/>
        </p:nvCxnSpPr>
        <p:spPr>
          <a:xfrm>
            <a:off x="1013224" y="4273826"/>
            <a:ext cx="9987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32A4E988-E631-569F-3D53-AE295AF4EB11}"/>
              </a:ext>
            </a:extLst>
          </p:cNvPr>
          <p:cNvCxnSpPr>
            <a:cxnSpLocks/>
          </p:cNvCxnSpPr>
          <p:nvPr/>
        </p:nvCxnSpPr>
        <p:spPr>
          <a:xfrm flipV="1">
            <a:off x="2011978" y="4028180"/>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62832919-B5C1-0193-EE26-E3FDDC6872F8}"/>
              </a:ext>
            </a:extLst>
          </p:cNvPr>
          <p:cNvCxnSpPr>
            <a:cxnSpLocks/>
          </p:cNvCxnSpPr>
          <p:nvPr/>
        </p:nvCxnSpPr>
        <p:spPr>
          <a:xfrm flipV="1">
            <a:off x="2415975" y="4008540"/>
            <a:ext cx="2587904" cy="19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810667DF-E02F-A658-255E-C4757FB66C66}"/>
              </a:ext>
            </a:extLst>
          </p:cNvPr>
          <p:cNvCxnSpPr>
            <a:cxnSpLocks/>
          </p:cNvCxnSpPr>
          <p:nvPr/>
        </p:nvCxnSpPr>
        <p:spPr>
          <a:xfrm>
            <a:off x="1050546" y="2438792"/>
            <a:ext cx="0" cy="181026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4CDF580-B270-0C17-870F-A3E695F0512E}"/>
              </a:ext>
            </a:extLst>
          </p:cNvPr>
          <p:cNvCxnSpPr>
            <a:cxnSpLocks/>
          </p:cNvCxnSpPr>
          <p:nvPr/>
        </p:nvCxnSpPr>
        <p:spPr>
          <a:xfrm>
            <a:off x="10715390" y="2438353"/>
            <a:ext cx="11928" cy="126030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9FC99CC2-6548-5397-6D8C-E075C0391C8C}"/>
              </a:ext>
            </a:extLst>
          </p:cNvPr>
          <p:cNvCxnSpPr>
            <a:cxnSpLocks/>
          </p:cNvCxnSpPr>
          <p:nvPr/>
        </p:nvCxnSpPr>
        <p:spPr>
          <a:xfrm flipV="1">
            <a:off x="9518182" y="478122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9B9372DA-4364-DE05-1203-715A5FD40121}"/>
              </a:ext>
            </a:extLst>
          </p:cNvPr>
          <p:cNvCxnSpPr>
            <a:cxnSpLocks/>
          </p:cNvCxnSpPr>
          <p:nvPr/>
        </p:nvCxnSpPr>
        <p:spPr>
          <a:xfrm>
            <a:off x="9909625" y="4790353"/>
            <a:ext cx="5988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a:extLst>
              <a:ext uri="{FF2B5EF4-FFF2-40B4-BE49-F238E27FC236}">
                <a16:creationId xmlns:a16="http://schemas.microsoft.com/office/drawing/2014/main" id="{DA7E0A9E-D847-227B-D395-B2B9AEEC90B1}"/>
              </a:ext>
            </a:extLst>
          </p:cNvPr>
          <p:cNvCxnSpPr>
            <a:cxnSpLocks/>
          </p:cNvCxnSpPr>
          <p:nvPr/>
        </p:nvCxnSpPr>
        <p:spPr>
          <a:xfrm>
            <a:off x="6635512" y="3164088"/>
            <a:ext cx="2840518" cy="153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23C6E1E8-9C26-9ED3-D0AC-60A8316F0FC6}"/>
              </a:ext>
            </a:extLst>
          </p:cNvPr>
          <p:cNvCxnSpPr>
            <a:cxnSpLocks/>
          </p:cNvCxnSpPr>
          <p:nvPr/>
        </p:nvCxnSpPr>
        <p:spPr>
          <a:xfrm flipV="1">
            <a:off x="9475033" y="293669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BDB206C6-9F4A-0BE9-CD6D-B521E71DCC5A}"/>
              </a:ext>
            </a:extLst>
          </p:cNvPr>
          <p:cNvCxnSpPr>
            <a:cxnSpLocks/>
          </p:cNvCxnSpPr>
          <p:nvPr/>
        </p:nvCxnSpPr>
        <p:spPr>
          <a:xfrm>
            <a:off x="9890289" y="2945823"/>
            <a:ext cx="6338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0BAB7C9A-D04F-5C12-BF20-A3DB512195AC}"/>
              </a:ext>
            </a:extLst>
          </p:cNvPr>
          <p:cNvCxnSpPr>
            <a:cxnSpLocks/>
          </p:cNvCxnSpPr>
          <p:nvPr/>
        </p:nvCxnSpPr>
        <p:spPr>
          <a:xfrm>
            <a:off x="10519705" y="2954951"/>
            <a:ext cx="208306" cy="847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108A256-0C47-B886-14D5-4120952C13F7}"/>
              </a:ext>
            </a:extLst>
          </p:cNvPr>
          <p:cNvCxnSpPr>
            <a:cxnSpLocks/>
          </p:cNvCxnSpPr>
          <p:nvPr/>
        </p:nvCxnSpPr>
        <p:spPr>
          <a:xfrm>
            <a:off x="10489899" y="4790353"/>
            <a:ext cx="208306" cy="847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B48D304A-A5DE-B38C-442C-F566C562193D}"/>
              </a:ext>
            </a:extLst>
          </p:cNvPr>
          <p:cNvCxnSpPr>
            <a:cxnSpLocks/>
          </p:cNvCxnSpPr>
          <p:nvPr/>
        </p:nvCxnSpPr>
        <p:spPr>
          <a:xfrm flipV="1">
            <a:off x="4985301" y="3976460"/>
            <a:ext cx="213668" cy="3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F74E0213-7AB0-C360-EF74-85E9173441A4}"/>
              </a:ext>
            </a:extLst>
          </p:cNvPr>
          <p:cNvCxnSpPr>
            <a:cxnSpLocks/>
          </p:cNvCxnSpPr>
          <p:nvPr/>
        </p:nvCxnSpPr>
        <p:spPr>
          <a:xfrm flipV="1">
            <a:off x="5189656" y="3875357"/>
            <a:ext cx="143774" cy="107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A4C78757-E6CF-7E34-2369-894D5DA7E23B}"/>
              </a:ext>
            </a:extLst>
          </p:cNvPr>
          <p:cNvCxnSpPr>
            <a:cxnSpLocks/>
          </p:cNvCxnSpPr>
          <p:nvPr/>
        </p:nvCxnSpPr>
        <p:spPr>
          <a:xfrm flipV="1">
            <a:off x="5476092" y="3579763"/>
            <a:ext cx="130862" cy="1714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8E4AFF6E-BEEB-AC53-AFED-69310F7B501B}"/>
              </a:ext>
            </a:extLst>
          </p:cNvPr>
          <p:cNvCxnSpPr>
            <a:cxnSpLocks/>
          </p:cNvCxnSpPr>
          <p:nvPr/>
        </p:nvCxnSpPr>
        <p:spPr>
          <a:xfrm flipV="1">
            <a:off x="5328364" y="3745289"/>
            <a:ext cx="151432" cy="135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328ECB6C-55B2-9748-CB38-2FCAC649A564}"/>
              </a:ext>
            </a:extLst>
          </p:cNvPr>
          <p:cNvCxnSpPr>
            <a:cxnSpLocks/>
          </p:cNvCxnSpPr>
          <p:nvPr/>
        </p:nvCxnSpPr>
        <p:spPr>
          <a:xfrm flipV="1">
            <a:off x="5600736" y="3399965"/>
            <a:ext cx="207535" cy="183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直線コネクタ 173">
            <a:extLst>
              <a:ext uri="{FF2B5EF4-FFF2-40B4-BE49-F238E27FC236}">
                <a16:creationId xmlns:a16="http://schemas.microsoft.com/office/drawing/2014/main" id="{BBD9384D-0F07-6D3C-01C2-EA32718C8A35}"/>
              </a:ext>
            </a:extLst>
          </p:cNvPr>
          <p:cNvCxnSpPr>
            <a:cxnSpLocks/>
          </p:cNvCxnSpPr>
          <p:nvPr/>
        </p:nvCxnSpPr>
        <p:spPr>
          <a:xfrm flipV="1">
            <a:off x="6125969" y="3164895"/>
            <a:ext cx="508546" cy="94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3" name="テキスト ボックス 202">
            <a:extLst>
              <a:ext uri="{FF2B5EF4-FFF2-40B4-BE49-F238E27FC236}">
                <a16:creationId xmlns:a16="http://schemas.microsoft.com/office/drawing/2014/main" id="{40C6CC2D-3F74-9828-99DA-BCE37FE6B544}"/>
              </a:ext>
            </a:extLst>
          </p:cNvPr>
          <p:cNvSpPr txBox="1"/>
          <p:nvPr/>
        </p:nvSpPr>
        <p:spPr>
          <a:xfrm>
            <a:off x="1119732" y="365704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4" name="テキスト ボックス 203">
            <a:extLst>
              <a:ext uri="{FF2B5EF4-FFF2-40B4-BE49-F238E27FC236}">
                <a16:creationId xmlns:a16="http://schemas.microsoft.com/office/drawing/2014/main" id="{49798FD3-D37E-6208-633C-AB8964B1CDC6}"/>
              </a:ext>
            </a:extLst>
          </p:cNvPr>
          <p:cNvSpPr txBox="1"/>
          <p:nvPr/>
        </p:nvSpPr>
        <p:spPr>
          <a:xfrm>
            <a:off x="1431726" y="3930960"/>
            <a:ext cx="1007846" cy="400110"/>
          </a:xfrm>
          <a:prstGeom prst="rect">
            <a:avLst/>
          </a:prstGeom>
          <a:noFill/>
        </p:spPr>
        <p:txBody>
          <a:bodyPr wrap="square" rtlCol="0">
            <a:spAutoFit/>
          </a:bodyPr>
          <a:lstStyle/>
          <a:p>
            <a:r>
              <a:rPr lang="en-US" altLang="ja-JP" sz="2000" b="1" dirty="0">
                <a:solidFill>
                  <a:srgbClr val="FF0000"/>
                </a:solidFill>
              </a:rPr>
              <a:t>e-</a:t>
            </a:r>
          </a:p>
        </p:txBody>
      </p:sp>
      <p:sp>
        <p:nvSpPr>
          <p:cNvPr id="206" name="テキスト ボックス 205">
            <a:extLst>
              <a:ext uri="{FF2B5EF4-FFF2-40B4-BE49-F238E27FC236}">
                <a16:creationId xmlns:a16="http://schemas.microsoft.com/office/drawing/2014/main" id="{B807FA04-659A-9616-CEDB-8F5517E54B4B}"/>
              </a:ext>
            </a:extLst>
          </p:cNvPr>
          <p:cNvSpPr txBox="1"/>
          <p:nvPr/>
        </p:nvSpPr>
        <p:spPr>
          <a:xfrm>
            <a:off x="10819589" y="413135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7" name="テキスト ボックス 206">
            <a:extLst>
              <a:ext uri="{FF2B5EF4-FFF2-40B4-BE49-F238E27FC236}">
                <a16:creationId xmlns:a16="http://schemas.microsoft.com/office/drawing/2014/main" id="{2488AB43-6EBA-A8AC-DC4B-40F523D48FB5}"/>
              </a:ext>
            </a:extLst>
          </p:cNvPr>
          <p:cNvSpPr txBox="1"/>
          <p:nvPr/>
        </p:nvSpPr>
        <p:spPr>
          <a:xfrm>
            <a:off x="11141454" y="418209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08" name="テキスト ボックス 207">
            <a:extLst>
              <a:ext uri="{FF2B5EF4-FFF2-40B4-BE49-F238E27FC236}">
                <a16:creationId xmlns:a16="http://schemas.microsoft.com/office/drawing/2014/main" id="{E2C03420-E955-62AA-57C5-BBDDA33598DB}"/>
              </a:ext>
            </a:extLst>
          </p:cNvPr>
          <p:cNvSpPr txBox="1"/>
          <p:nvPr/>
        </p:nvSpPr>
        <p:spPr>
          <a:xfrm>
            <a:off x="5834252" y="488665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09" name="テキスト ボックス 208">
            <a:extLst>
              <a:ext uri="{FF2B5EF4-FFF2-40B4-BE49-F238E27FC236}">
                <a16:creationId xmlns:a16="http://schemas.microsoft.com/office/drawing/2014/main" id="{FE7036C1-60F2-07DB-BA2C-47176677A1F2}"/>
              </a:ext>
            </a:extLst>
          </p:cNvPr>
          <p:cNvSpPr txBox="1"/>
          <p:nvPr/>
        </p:nvSpPr>
        <p:spPr>
          <a:xfrm>
            <a:off x="9719461" y="457070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10" name="テキスト ボックス 209">
            <a:extLst>
              <a:ext uri="{FF2B5EF4-FFF2-40B4-BE49-F238E27FC236}">
                <a16:creationId xmlns:a16="http://schemas.microsoft.com/office/drawing/2014/main" id="{AAB343DC-D3BA-0D29-F5F2-1DC98A9CBCC4}"/>
              </a:ext>
            </a:extLst>
          </p:cNvPr>
          <p:cNvSpPr txBox="1"/>
          <p:nvPr/>
        </p:nvSpPr>
        <p:spPr>
          <a:xfrm>
            <a:off x="10081688" y="4570702"/>
            <a:ext cx="559778"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13" name="テキスト ボックス 212">
            <a:extLst>
              <a:ext uri="{FF2B5EF4-FFF2-40B4-BE49-F238E27FC236}">
                <a16:creationId xmlns:a16="http://schemas.microsoft.com/office/drawing/2014/main" id="{4D7BD27A-7FF8-DB88-1ED3-329532004952}"/>
              </a:ext>
            </a:extLst>
          </p:cNvPr>
          <p:cNvSpPr txBox="1"/>
          <p:nvPr/>
        </p:nvSpPr>
        <p:spPr>
          <a:xfrm>
            <a:off x="1083563" y="3307460"/>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4" name="テキスト ボックス 213">
            <a:extLst>
              <a:ext uri="{FF2B5EF4-FFF2-40B4-BE49-F238E27FC236}">
                <a16:creationId xmlns:a16="http://schemas.microsoft.com/office/drawing/2014/main" id="{DA91274D-D582-E679-0110-0FA43627D68E}"/>
              </a:ext>
            </a:extLst>
          </p:cNvPr>
          <p:cNvSpPr txBox="1"/>
          <p:nvPr/>
        </p:nvSpPr>
        <p:spPr>
          <a:xfrm>
            <a:off x="1407665" y="330246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5" name="テキスト ボックス 214">
            <a:extLst>
              <a:ext uri="{FF2B5EF4-FFF2-40B4-BE49-F238E27FC236}">
                <a16:creationId xmlns:a16="http://schemas.microsoft.com/office/drawing/2014/main" id="{0D673DCF-1AF6-C443-1B03-A3802ADC54A2}"/>
              </a:ext>
            </a:extLst>
          </p:cNvPr>
          <p:cNvSpPr txBox="1"/>
          <p:nvPr/>
        </p:nvSpPr>
        <p:spPr>
          <a:xfrm>
            <a:off x="1779767" y="331040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6" name="テキスト ボックス 215">
            <a:extLst>
              <a:ext uri="{FF2B5EF4-FFF2-40B4-BE49-F238E27FC236}">
                <a16:creationId xmlns:a16="http://schemas.microsoft.com/office/drawing/2014/main" id="{EAA23765-51B8-19A8-41C4-94E2720356C5}"/>
              </a:ext>
            </a:extLst>
          </p:cNvPr>
          <p:cNvSpPr txBox="1"/>
          <p:nvPr/>
        </p:nvSpPr>
        <p:spPr>
          <a:xfrm>
            <a:off x="2252434" y="333143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7" name="テキスト ボックス 216">
            <a:extLst>
              <a:ext uri="{FF2B5EF4-FFF2-40B4-BE49-F238E27FC236}">
                <a16:creationId xmlns:a16="http://schemas.microsoft.com/office/drawing/2014/main" id="{1713F48A-E0CA-E220-BEC2-3FA6C17AEE70}"/>
              </a:ext>
            </a:extLst>
          </p:cNvPr>
          <p:cNvSpPr txBox="1"/>
          <p:nvPr/>
        </p:nvSpPr>
        <p:spPr>
          <a:xfrm>
            <a:off x="1782048" y="3922085"/>
            <a:ext cx="1007846" cy="400110"/>
          </a:xfrm>
          <a:prstGeom prst="rect">
            <a:avLst/>
          </a:prstGeom>
          <a:noFill/>
        </p:spPr>
        <p:txBody>
          <a:bodyPr wrap="square" rtlCol="0">
            <a:spAutoFit/>
          </a:bodyPr>
          <a:lstStyle/>
          <a:p>
            <a:r>
              <a:rPr lang="en-US" altLang="ja-JP" sz="2000" b="1" dirty="0">
                <a:solidFill>
                  <a:srgbClr val="FF0000"/>
                </a:solidFill>
              </a:rPr>
              <a:t>e-</a:t>
            </a:r>
          </a:p>
        </p:txBody>
      </p:sp>
      <p:sp>
        <p:nvSpPr>
          <p:cNvPr id="218" name="テキスト ボックス 217">
            <a:extLst>
              <a:ext uri="{FF2B5EF4-FFF2-40B4-BE49-F238E27FC236}">
                <a16:creationId xmlns:a16="http://schemas.microsoft.com/office/drawing/2014/main" id="{EBEB3CDD-0FB0-B90D-0B57-94E4C9A10209}"/>
              </a:ext>
            </a:extLst>
          </p:cNvPr>
          <p:cNvSpPr txBox="1"/>
          <p:nvPr/>
        </p:nvSpPr>
        <p:spPr>
          <a:xfrm>
            <a:off x="2603122" y="331982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19" name="テキスト ボックス 218">
            <a:extLst>
              <a:ext uri="{FF2B5EF4-FFF2-40B4-BE49-F238E27FC236}">
                <a16:creationId xmlns:a16="http://schemas.microsoft.com/office/drawing/2014/main" id="{425BE1E2-226A-635D-CFCB-1E62B2D6B0B0}"/>
              </a:ext>
            </a:extLst>
          </p:cNvPr>
          <p:cNvSpPr txBox="1"/>
          <p:nvPr/>
        </p:nvSpPr>
        <p:spPr>
          <a:xfrm>
            <a:off x="2939986" y="331521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0" name="テキスト ボックス 219">
            <a:extLst>
              <a:ext uri="{FF2B5EF4-FFF2-40B4-BE49-F238E27FC236}">
                <a16:creationId xmlns:a16="http://schemas.microsoft.com/office/drawing/2014/main" id="{EDEBB090-68DC-FEB3-ABFC-0EE1DE31B2EE}"/>
              </a:ext>
            </a:extLst>
          </p:cNvPr>
          <p:cNvSpPr txBox="1"/>
          <p:nvPr/>
        </p:nvSpPr>
        <p:spPr>
          <a:xfrm>
            <a:off x="3261139" y="329935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1" name="テキスト ボックス 220">
            <a:extLst>
              <a:ext uri="{FF2B5EF4-FFF2-40B4-BE49-F238E27FC236}">
                <a16:creationId xmlns:a16="http://schemas.microsoft.com/office/drawing/2014/main" id="{4B182354-9DF1-0F7B-B263-4C5F8E05FBEE}"/>
              </a:ext>
            </a:extLst>
          </p:cNvPr>
          <p:cNvSpPr txBox="1"/>
          <p:nvPr/>
        </p:nvSpPr>
        <p:spPr>
          <a:xfrm>
            <a:off x="3657591" y="331739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2" name="テキスト ボックス 221">
            <a:extLst>
              <a:ext uri="{FF2B5EF4-FFF2-40B4-BE49-F238E27FC236}">
                <a16:creationId xmlns:a16="http://schemas.microsoft.com/office/drawing/2014/main" id="{26987C28-090D-977D-FA7F-4B28CDDD1DD8}"/>
              </a:ext>
            </a:extLst>
          </p:cNvPr>
          <p:cNvSpPr txBox="1"/>
          <p:nvPr/>
        </p:nvSpPr>
        <p:spPr>
          <a:xfrm>
            <a:off x="4104815" y="3313398"/>
            <a:ext cx="638722"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3" name="テキスト ボックス 222">
            <a:extLst>
              <a:ext uri="{FF2B5EF4-FFF2-40B4-BE49-F238E27FC236}">
                <a16:creationId xmlns:a16="http://schemas.microsoft.com/office/drawing/2014/main" id="{7AA8A6BE-5095-216C-26D1-67DBFC2A04A5}"/>
              </a:ext>
            </a:extLst>
          </p:cNvPr>
          <p:cNvSpPr txBox="1"/>
          <p:nvPr/>
        </p:nvSpPr>
        <p:spPr>
          <a:xfrm>
            <a:off x="11056348" y="39237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4" name="テキスト ボックス 223">
            <a:extLst>
              <a:ext uri="{FF2B5EF4-FFF2-40B4-BE49-F238E27FC236}">
                <a16:creationId xmlns:a16="http://schemas.microsoft.com/office/drawing/2014/main" id="{466AED5C-FE14-B09E-99DD-CC42B8EA37A9}"/>
              </a:ext>
            </a:extLst>
          </p:cNvPr>
          <p:cNvSpPr txBox="1"/>
          <p:nvPr/>
        </p:nvSpPr>
        <p:spPr>
          <a:xfrm>
            <a:off x="10717668" y="390509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227" name="テキスト ボックス 226">
            <a:extLst>
              <a:ext uri="{FF2B5EF4-FFF2-40B4-BE49-F238E27FC236}">
                <a16:creationId xmlns:a16="http://schemas.microsoft.com/office/drawing/2014/main" id="{6E615612-C4FA-E308-BC30-D417331C4107}"/>
              </a:ext>
            </a:extLst>
          </p:cNvPr>
          <p:cNvSpPr txBox="1"/>
          <p:nvPr/>
        </p:nvSpPr>
        <p:spPr>
          <a:xfrm>
            <a:off x="10057484" y="48901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28" name="テキスト ボックス 227">
            <a:extLst>
              <a:ext uri="{FF2B5EF4-FFF2-40B4-BE49-F238E27FC236}">
                <a16:creationId xmlns:a16="http://schemas.microsoft.com/office/drawing/2014/main" id="{A571B535-DC95-AAF3-C5F3-46F7F81082AB}"/>
              </a:ext>
            </a:extLst>
          </p:cNvPr>
          <p:cNvSpPr txBox="1"/>
          <p:nvPr/>
        </p:nvSpPr>
        <p:spPr>
          <a:xfrm>
            <a:off x="9728106" y="4899092"/>
            <a:ext cx="661930"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29" name="テキスト ボックス 228">
            <a:extLst>
              <a:ext uri="{FF2B5EF4-FFF2-40B4-BE49-F238E27FC236}">
                <a16:creationId xmlns:a16="http://schemas.microsoft.com/office/drawing/2014/main" id="{B133D850-B911-15A5-88D4-81B730C28B2F}"/>
              </a:ext>
            </a:extLst>
          </p:cNvPr>
          <p:cNvSpPr txBox="1"/>
          <p:nvPr/>
        </p:nvSpPr>
        <p:spPr>
          <a:xfrm>
            <a:off x="9189780" y="490485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0" name="テキスト ボックス 229">
            <a:extLst>
              <a:ext uri="{FF2B5EF4-FFF2-40B4-BE49-F238E27FC236}">
                <a16:creationId xmlns:a16="http://schemas.microsoft.com/office/drawing/2014/main" id="{635C81A1-D2D3-6957-7A28-FE69869AAF77}"/>
              </a:ext>
            </a:extLst>
          </p:cNvPr>
          <p:cNvSpPr txBox="1"/>
          <p:nvPr/>
        </p:nvSpPr>
        <p:spPr>
          <a:xfrm>
            <a:off x="8774025" y="492157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1" name="テキスト ボックス 230">
            <a:extLst>
              <a:ext uri="{FF2B5EF4-FFF2-40B4-BE49-F238E27FC236}">
                <a16:creationId xmlns:a16="http://schemas.microsoft.com/office/drawing/2014/main" id="{47B564E1-B584-3D3A-2DCB-8ED6B76B581C}"/>
              </a:ext>
            </a:extLst>
          </p:cNvPr>
          <p:cNvSpPr txBox="1"/>
          <p:nvPr/>
        </p:nvSpPr>
        <p:spPr>
          <a:xfrm>
            <a:off x="8329658" y="48990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2" name="テキスト ボックス 231">
            <a:extLst>
              <a:ext uri="{FF2B5EF4-FFF2-40B4-BE49-F238E27FC236}">
                <a16:creationId xmlns:a16="http://schemas.microsoft.com/office/drawing/2014/main" id="{4A9B720A-7D02-4177-9AA9-3204E5C1E3CF}"/>
              </a:ext>
            </a:extLst>
          </p:cNvPr>
          <p:cNvSpPr txBox="1"/>
          <p:nvPr/>
        </p:nvSpPr>
        <p:spPr>
          <a:xfrm>
            <a:off x="7862982" y="4890157"/>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sp>
        <p:nvSpPr>
          <p:cNvPr id="233" name="テキスト ボックス 232">
            <a:extLst>
              <a:ext uri="{FF2B5EF4-FFF2-40B4-BE49-F238E27FC236}">
                <a16:creationId xmlns:a16="http://schemas.microsoft.com/office/drawing/2014/main" id="{7F36177C-2BB6-75F8-D7B3-58896544A39E}"/>
              </a:ext>
            </a:extLst>
          </p:cNvPr>
          <p:cNvSpPr txBox="1"/>
          <p:nvPr/>
        </p:nvSpPr>
        <p:spPr>
          <a:xfrm>
            <a:off x="7422611" y="488235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36" name="直線矢印コネクタ 235">
            <a:extLst>
              <a:ext uri="{FF2B5EF4-FFF2-40B4-BE49-F238E27FC236}">
                <a16:creationId xmlns:a16="http://schemas.microsoft.com/office/drawing/2014/main" id="{9BA7054F-1BFE-F31C-7F1F-0EEFA5EC282C}"/>
              </a:ext>
            </a:extLst>
          </p:cNvPr>
          <p:cNvCxnSpPr>
            <a:cxnSpLocks/>
          </p:cNvCxnSpPr>
          <p:nvPr/>
        </p:nvCxnSpPr>
        <p:spPr>
          <a:xfrm flipH="1">
            <a:off x="4579951" y="3617257"/>
            <a:ext cx="721759" cy="198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直線矢印コネクタ 236">
            <a:extLst>
              <a:ext uri="{FF2B5EF4-FFF2-40B4-BE49-F238E27FC236}">
                <a16:creationId xmlns:a16="http://schemas.microsoft.com/office/drawing/2014/main" id="{3653658E-CED0-CD6C-ABA7-8F243CA5910F}"/>
              </a:ext>
            </a:extLst>
          </p:cNvPr>
          <p:cNvCxnSpPr>
            <a:cxnSpLocks/>
          </p:cNvCxnSpPr>
          <p:nvPr/>
        </p:nvCxnSpPr>
        <p:spPr>
          <a:xfrm flipV="1">
            <a:off x="6303144" y="5226970"/>
            <a:ext cx="678740" cy="89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2" name="正方形/長方形 241">
            <a:extLst>
              <a:ext uri="{FF2B5EF4-FFF2-40B4-BE49-F238E27FC236}">
                <a16:creationId xmlns:a16="http://schemas.microsoft.com/office/drawing/2014/main" id="{1D0B3600-BB04-FD69-FE2F-CBAAFEA6FEB9}"/>
              </a:ext>
            </a:extLst>
          </p:cNvPr>
          <p:cNvSpPr/>
          <p:nvPr/>
        </p:nvSpPr>
        <p:spPr>
          <a:xfrm>
            <a:off x="5597823" y="3778156"/>
            <a:ext cx="309484" cy="796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4" name="直線矢印コネクタ 243">
            <a:extLst>
              <a:ext uri="{FF2B5EF4-FFF2-40B4-BE49-F238E27FC236}">
                <a16:creationId xmlns:a16="http://schemas.microsoft.com/office/drawing/2014/main" id="{2AEEF282-6D22-FC03-D956-AD48388C1AE4}"/>
              </a:ext>
            </a:extLst>
          </p:cNvPr>
          <p:cNvCxnSpPr>
            <a:cxnSpLocks/>
          </p:cNvCxnSpPr>
          <p:nvPr/>
        </p:nvCxnSpPr>
        <p:spPr>
          <a:xfrm flipH="1" flipV="1">
            <a:off x="5637165" y="3847725"/>
            <a:ext cx="303629" cy="1143473"/>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3" name="矢印: 右 252">
            <a:extLst>
              <a:ext uri="{FF2B5EF4-FFF2-40B4-BE49-F238E27FC236}">
                <a16:creationId xmlns:a16="http://schemas.microsoft.com/office/drawing/2014/main" id="{AA25AAC9-72E1-B106-4019-CAF33120266F}"/>
              </a:ext>
            </a:extLst>
          </p:cNvPr>
          <p:cNvSpPr/>
          <p:nvPr/>
        </p:nvSpPr>
        <p:spPr>
          <a:xfrm>
            <a:off x="4365461" y="4244092"/>
            <a:ext cx="1329811" cy="289728"/>
          </a:xfrm>
          <a:prstGeom prst="right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テキスト ボックス 253">
            <a:extLst>
              <a:ext uri="{FF2B5EF4-FFF2-40B4-BE49-F238E27FC236}">
                <a16:creationId xmlns:a16="http://schemas.microsoft.com/office/drawing/2014/main" id="{ED824207-0DDF-F43B-A9E2-00DA705C0A79}"/>
              </a:ext>
            </a:extLst>
          </p:cNvPr>
          <p:cNvSpPr txBox="1"/>
          <p:nvPr/>
        </p:nvSpPr>
        <p:spPr>
          <a:xfrm>
            <a:off x="3479920" y="395473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Light</a:t>
            </a:r>
          </a:p>
        </p:txBody>
      </p:sp>
      <p:cxnSp>
        <p:nvCxnSpPr>
          <p:cNvPr id="256" name="直線矢印コネクタ 255">
            <a:extLst>
              <a:ext uri="{FF2B5EF4-FFF2-40B4-BE49-F238E27FC236}">
                <a16:creationId xmlns:a16="http://schemas.microsoft.com/office/drawing/2014/main" id="{2BCB04A1-481E-98CA-0888-37BE86348E0F}"/>
              </a:ext>
            </a:extLst>
          </p:cNvPr>
          <p:cNvCxnSpPr>
            <a:cxnSpLocks/>
          </p:cNvCxnSpPr>
          <p:nvPr/>
        </p:nvCxnSpPr>
        <p:spPr>
          <a:xfrm>
            <a:off x="428057" y="2764565"/>
            <a:ext cx="1103058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2" name="楕円 261">
            <a:extLst>
              <a:ext uri="{FF2B5EF4-FFF2-40B4-BE49-F238E27FC236}">
                <a16:creationId xmlns:a16="http://schemas.microsoft.com/office/drawing/2014/main" id="{C5280AF1-6353-BFF3-7DC8-44F7C5A91D3F}"/>
              </a:ext>
            </a:extLst>
          </p:cNvPr>
          <p:cNvSpPr/>
          <p:nvPr/>
        </p:nvSpPr>
        <p:spPr>
          <a:xfrm>
            <a:off x="939001" y="2656961"/>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楕円 262">
            <a:extLst>
              <a:ext uri="{FF2B5EF4-FFF2-40B4-BE49-F238E27FC236}">
                <a16:creationId xmlns:a16="http://schemas.microsoft.com/office/drawing/2014/main" id="{229529CE-6A85-85E2-4994-4C35B19FFE33}"/>
              </a:ext>
            </a:extLst>
          </p:cNvPr>
          <p:cNvSpPr/>
          <p:nvPr/>
        </p:nvSpPr>
        <p:spPr>
          <a:xfrm>
            <a:off x="4873890" y="2638409"/>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楕円 263">
            <a:extLst>
              <a:ext uri="{FF2B5EF4-FFF2-40B4-BE49-F238E27FC236}">
                <a16:creationId xmlns:a16="http://schemas.microsoft.com/office/drawing/2014/main" id="{0A636927-EEB7-B3AF-DC65-CC520EAD6019}"/>
              </a:ext>
            </a:extLst>
          </p:cNvPr>
          <p:cNvSpPr/>
          <p:nvPr/>
        </p:nvSpPr>
        <p:spPr>
          <a:xfrm>
            <a:off x="6544418" y="2650040"/>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テキスト ボックス 265">
            <a:extLst>
              <a:ext uri="{FF2B5EF4-FFF2-40B4-BE49-F238E27FC236}">
                <a16:creationId xmlns:a16="http://schemas.microsoft.com/office/drawing/2014/main" id="{C003ED81-5E56-8A77-7C16-B23ABD49D423}"/>
              </a:ext>
            </a:extLst>
          </p:cNvPr>
          <p:cNvSpPr txBox="1"/>
          <p:nvPr/>
        </p:nvSpPr>
        <p:spPr>
          <a:xfrm>
            <a:off x="1167093" y="2474354"/>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0</a:t>
            </a:r>
            <a:endParaRPr lang="en-US" altLang="ja-JP" b="1" dirty="0">
              <a:solidFill>
                <a:schemeClr val="accent1">
                  <a:lumMod val="75000"/>
                </a:schemeClr>
              </a:solidFill>
            </a:endParaRPr>
          </a:p>
        </p:txBody>
      </p:sp>
      <p:sp>
        <p:nvSpPr>
          <p:cNvPr id="267" name="テキスト ボックス 266">
            <a:extLst>
              <a:ext uri="{FF2B5EF4-FFF2-40B4-BE49-F238E27FC236}">
                <a16:creationId xmlns:a16="http://schemas.microsoft.com/office/drawing/2014/main" id="{C82A9205-A391-D417-9D71-508F04880061}"/>
              </a:ext>
            </a:extLst>
          </p:cNvPr>
          <p:cNvSpPr txBox="1"/>
          <p:nvPr/>
        </p:nvSpPr>
        <p:spPr>
          <a:xfrm>
            <a:off x="5063597" y="257867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X1</a:t>
            </a:r>
          </a:p>
        </p:txBody>
      </p:sp>
      <p:sp>
        <p:nvSpPr>
          <p:cNvPr id="268" name="テキスト ボックス 267">
            <a:extLst>
              <a:ext uri="{FF2B5EF4-FFF2-40B4-BE49-F238E27FC236}">
                <a16:creationId xmlns:a16="http://schemas.microsoft.com/office/drawing/2014/main" id="{A2303DB7-EEF9-6A73-D4D4-3D8F5AA189F8}"/>
              </a:ext>
            </a:extLst>
          </p:cNvPr>
          <p:cNvSpPr txBox="1"/>
          <p:nvPr/>
        </p:nvSpPr>
        <p:spPr>
          <a:xfrm>
            <a:off x="10771086" y="254543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err="1">
                <a:solidFill>
                  <a:schemeClr val="accent1">
                    <a:lumMod val="75000"/>
                  </a:schemeClr>
                </a:solidFill>
              </a:rPr>
              <a:t>Xd</a:t>
            </a:r>
            <a:endParaRPr lang="en-US" altLang="ja-JP" sz="2000" b="1" dirty="0">
              <a:solidFill>
                <a:schemeClr val="accent1">
                  <a:lumMod val="75000"/>
                </a:schemeClr>
              </a:solidFill>
            </a:endParaRPr>
          </a:p>
        </p:txBody>
      </p:sp>
      <p:sp>
        <p:nvSpPr>
          <p:cNvPr id="269" name="テキスト ボックス 268">
            <a:extLst>
              <a:ext uri="{FF2B5EF4-FFF2-40B4-BE49-F238E27FC236}">
                <a16:creationId xmlns:a16="http://schemas.microsoft.com/office/drawing/2014/main" id="{14581029-886C-0B95-AB3A-75E0A61419B6}"/>
              </a:ext>
            </a:extLst>
          </p:cNvPr>
          <p:cNvSpPr txBox="1"/>
          <p:nvPr/>
        </p:nvSpPr>
        <p:spPr>
          <a:xfrm>
            <a:off x="11385118" y="2241565"/>
            <a:ext cx="1007846"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600" b="1" dirty="0">
                <a:solidFill>
                  <a:schemeClr val="accent1">
                    <a:lumMod val="75000"/>
                  </a:schemeClr>
                </a:solidFill>
              </a:rPr>
              <a:t>X</a:t>
            </a:r>
          </a:p>
        </p:txBody>
      </p:sp>
      <p:sp>
        <p:nvSpPr>
          <p:cNvPr id="270" name="正方形/長方形 269">
            <a:extLst>
              <a:ext uri="{FF2B5EF4-FFF2-40B4-BE49-F238E27FC236}">
                <a16:creationId xmlns:a16="http://schemas.microsoft.com/office/drawing/2014/main" id="{6A73A218-F510-FDC1-6F75-31D3BE7475A7}"/>
              </a:ext>
            </a:extLst>
          </p:cNvPr>
          <p:cNvSpPr/>
          <p:nvPr/>
        </p:nvSpPr>
        <p:spPr>
          <a:xfrm>
            <a:off x="4970140" y="1363663"/>
            <a:ext cx="1707857" cy="10814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1" name="直線コネクタ 270">
            <a:extLst>
              <a:ext uri="{FF2B5EF4-FFF2-40B4-BE49-F238E27FC236}">
                <a16:creationId xmlns:a16="http://schemas.microsoft.com/office/drawing/2014/main" id="{70354964-AAE9-EF6D-C2EC-E3ECFAD807BF}"/>
              </a:ext>
            </a:extLst>
          </p:cNvPr>
          <p:cNvCxnSpPr>
            <a:cxnSpLocks/>
          </p:cNvCxnSpPr>
          <p:nvPr/>
        </p:nvCxnSpPr>
        <p:spPr>
          <a:xfrm>
            <a:off x="5776961" y="1371305"/>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a:extLst>
              <a:ext uri="{FF2B5EF4-FFF2-40B4-BE49-F238E27FC236}">
                <a16:creationId xmlns:a16="http://schemas.microsoft.com/office/drawing/2014/main" id="{48C145C0-2C19-3ABC-32E6-E841046C4A09}"/>
              </a:ext>
            </a:extLst>
          </p:cNvPr>
          <p:cNvCxnSpPr>
            <a:cxnSpLocks/>
          </p:cNvCxnSpPr>
          <p:nvPr/>
        </p:nvCxnSpPr>
        <p:spPr>
          <a:xfrm>
            <a:off x="4970140" y="931570"/>
            <a:ext cx="0" cy="1572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E5F86E1A-B0FD-35E8-E31C-C4F92EFCDB5A}"/>
              </a:ext>
            </a:extLst>
          </p:cNvPr>
          <p:cNvCxnSpPr>
            <a:cxnSpLocks/>
          </p:cNvCxnSpPr>
          <p:nvPr/>
        </p:nvCxnSpPr>
        <p:spPr>
          <a:xfrm>
            <a:off x="6665575" y="939700"/>
            <a:ext cx="0" cy="1572575"/>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5" name="テキスト ボックス 274">
            <a:extLst>
              <a:ext uri="{FF2B5EF4-FFF2-40B4-BE49-F238E27FC236}">
                <a16:creationId xmlns:a16="http://schemas.microsoft.com/office/drawing/2014/main" id="{8E0AB25A-B6DE-2753-66C9-C16B3A176EC6}"/>
              </a:ext>
            </a:extLst>
          </p:cNvPr>
          <p:cNvSpPr txBox="1"/>
          <p:nvPr/>
        </p:nvSpPr>
        <p:spPr>
          <a:xfrm>
            <a:off x="5052347" y="1738215"/>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sp>
        <p:nvSpPr>
          <p:cNvPr id="276" name="テキスト ボックス 275">
            <a:extLst>
              <a:ext uri="{FF2B5EF4-FFF2-40B4-BE49-F238E27FC236}">
                <a16:creationId xmlns:a16="http://schemas.microsoft.com/office/drawing/2014/main" id="{E5000A1E-768B-72F3-1630-EAC51BAC2CAA}"/>
              </a:ext>
            </a:extLst>
          </p:cNvPr>
          <p:cNvSpPr txBox="1"/>
          <p:nvPr/>
        </p:nvSpPr>
        <p:spPr>
          <a:xfrm>
            <a:off x="6059283" y="1988467"/>
            <a:ext cx="636339"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7" name="テキスト ボックス 276">
            <a:extLst>
              <a:ext uri="{FF2B5EF4-FFF2-40B4-BE49-F238E27FC236}">
                <a16:creationId xmlns:a16="http://schemas.microsoft.com/office/drawing/2014/main" id="{515207DB-393D-1119-D0F6-37F892EE0A54}"/>
              </a:ext>
            </a:extLst>
          </p:cNvPr>
          <p:cNvSpPr txBox="1"/>
          <p:nvPr/>
        </p:nvSpPr>
        <p:spPr>
          <a:xfrm>
            <a:off x="6101685" y="1661109"/>
            <a:ext cx="553095"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8" name="テキスト ボックス 277">
            <a:extLst>
              <a:ext uri="{FF2B5EF4-FFF2-40B4-BE49-F238E27FC236}">
                <a16:creationId xmlns:a16="http://schemas.microsoft.com/office/drawing/2014/main" id="{82708A5E-6918-F20A-F69C-1861E6A9F27F}"/>
              </a:ext>
            </a:extLst>
          </p:cNvPr>
          <p:cNvSpPr txBox="1"/>
          <p:nvPr/>
        </p:nvSpPr>
        <p:spPr>
          <a:xfrm>
            <a:off x="6078790" y="1307391"/>
            <a:ext cx="579698" cy="584775"/>
          </a:xfrm>
          <a:prstGeom prst="rect">
            <a:avLst/>
          </a:prstGeom>
          <a:noFill/>
        </p:spPr>
        <p:txBody>
          <a:bodyPr wrap="square" rtlCol="0">
            <a:spAutoFit/>
          </a:bodyPr>
          <a:lstStyle/>
          <a:p>
            <a:r>
              <a:rPr lang="en-US" altLang="ja-JP" sz="3200" b="1" dirty="0">
                <a:solidFill>
                  <a:schemeClr val="accent1">
                    <a:lumMod val="75000"/>
                  </a:schemeClr>
                </a:solidFill>
              </a:rPr>
              <a:t>-</a:t>
            </a:r>
            <a:endParaRPr lang="en-US" altLang="ja-JP" b="1" dirty="0">
              <a:solidFill>
                <a:schemeClr val="accent1">
                  <a:lumMod val="75000"/>
                </a:schemeClr>
              </a:solidFill>
            </a:endParaRPr>
          </a:p>
        </p:txBody>
      </p:sp>
      <p:sp>
        <p:nvSpPr>
          <p:cNvPr id="279" name="テキスト ボックス 278">
            <a:extLst>
              <a:ext uri="{FF2B5EF4-FFF2-40B4-BE49-F238E27FC236}">
                <a16:creationId xmlns:a16="http://schemas.microsoft.com/office/drawing/2014/main" id="{6F2A25CB-CC7E-D4B3-37EB-A87AFDEAA50F}"/>
              </a:ext>
            </a:extLst>
          </p:cNvPr>
          <p:cNvSpPr txBox="1"/>
          <p:nvPr/>
        </p:nvSpPr>
        <p:spPr>
          <a:xfrm>
            <a:off x="5026380" y="1403892"/>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sp>
        <p:nvSpPr>
          <p:cNvPr id="280" name="テキスト ボックス 279">
            <a:extLst>
              <a:ext uri="{FF2B5EF4-FFF2-40B4-BE49-F238E27FC236}">
                <a16:creationId xmlns:a16="http://schemas.microsoft.com/office/drawing/2014/main" id="{240F1758-E314-09B4-B8F1-EB9AFF1A6011}"/>
              </a:ext>
            </a:extLst>
          </p:cNvPr>
          <p:cNvSpPr txBox="1"/>
          <p:nvPr/>
        </p:nvSpPr>
        <p:spPr>
          <a:xfrm>
            <a:off x="5023943" y="1062173"/>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endParaRPr lang="en-US" altLang="ja-JP" b="1" dirty="0">
              <a:solidFill>
                <a:schemeClr val="accent1">
                  <a:lumMod val="75000"/>
                </a:schemeClr>
              </a:solidFill>
            </a:endParaRPr>
          </a:p>
        </p:txBody>
      </p:sp>
      <p:cxnSp>
        <p:nvCxnSpPr>
          <p:cNvPr id="281" name="直線矢印コネクタ 280">
            <a:extLst>
              <a:ext uri="{FF2B5EF4-FFF2-40B4-BE49-F238E27FC236}">
                <a16:creationId xmlns:a16="http://schemas.microsoft.com/office/drawing/2014/main" id="{BB2A022E-1057-F423-FFF3-E9C079866AC5}"/>
              </a:ext>
            </a:extLst>
          </p:cNvPr>
          <p:cNvCxnSpPr>
            <a:cxnSpLocks/>
          </p:cNvCxnSpPr>
          <p:nvPr/>
        </p:nvCxnSpPr>
        <p:spPr>
          <a:xfrm>
            <a:off x="4970140" y="1133366"/>
            <a:ext cx="1707857" cy="0"/>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7" name="正方形/長方形 286">
            <a:extLst>
              <a:ext uri="{FF2B5EF4-FFF2-40B4-BE49-F238E27FC236}">
                <a16:creationId xmlns:a16="http://schemas.microsoft.com/office/drawing/2014/main" id="{C9097A4E-7859-0E9A-65AC-9F6E53BF638E}"/>
              </a:ext>
            </a:extLst>
          </p:cNvPr>
          <p:cNvSpPr/>
          <p:nvPr/>
        </p:nvSpPr>
        <p:spPr>
          <a:xfrm>
            <a:off x="5649093" y="955746"/>
            <a:ext cx="493172" cy="285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8" name="テキスト ボックス 287">
            <a:extLst>
              <a:ext uri="{FF2B5EF4-FFF2-40B4-BE49-F238E27FC236}">
                <a16:creationId xmlns:a16="http://schemas.microsoft.com/office/drawing/2014/main" id="{C1784F4D-0CD7-4730-8F76-CEA13B177E99}"/>
              </a:ext>
            </a:extLst>
          </p:cNvPr>
          <p:cNvSpPr txBox="1"/>
          <p:nvPr/>
        </p:nvSpPr>
        <p:spPr>
          <a:xfrm>
            <a:off x="5566491" y="655408"/>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ΔX</a:t>
            </a:r>
          </a:p>
        </p:txBody>
      </p:sp>
      <p:sp>
        <p:nvSpPr>
          <p:cNvPr id="289" name="楕円 288">
            <a:extLst>
              <a:ext uri="{FF2B5EF4-FFF2-40B4-BE49-F238E27FC236}">
                <a16:creationId xmlns:a16="http://schemas.microsoft.com/office/drawing/2014/main" id="{F7F5846B-FDEC-4F96-CE92-AADD7A6BE60F}"/>
              </a:ext>
            </a:extLst>
          </p:cNvPr>
          <p:cNvSpPr/>
          <p:nvPr/>
        </p:nvSpPr>
        <p:spPr>
          <a:xfrm>
            <a:off x="10623858" y="2642678"/>
            <a:ext cx="243265" cy="2497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2" name="テキスト ボックス 291">
            <a:extLst>
              <a:ext uri="{FF2B5EF4-FFF2-40B4-BE49-F238E27FC236}">
                <a16:creationId xmlns:a16="http://schemas.microsoft.com/office/drawing/2014/main" id="{3CE944F2-525E-F0AB-5AE6-B4CFB2F1D8DF}"/>
              </a:ext>
            </a:extLst>
          </p:cNvPr>
          <p:cNvSpPr txBox="1"/>
          <p:nvPr/>
        </p:nvSpPr>
        <p:spPr>
          <a:xfrm>
            <a:off x="6994962" y="489909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95" name="直線矢印コネクタ 294">
            <a:extLst>
              <a:ext uri="{FF2B5EF4-FFF2-40B4-BE49-F238E27FC236}">
                <a16:creationId xmlns:a16="http://schemas.microsoft.com/office/drawing/2014/main" id="{0239142B-2765-9FA4-F01B-DAA903A7D627}"/>
              </a:ext>
            </a:extLst>
          </p:cNvPr>
          <p:cNvCxnSpPr>
            <a:cxnSpLocks/>
          </p:cNvCxnSpPr>
          <p:nvPr/>
        </p:nvCxnSpPr>
        <p:spPr>
          <a:xfrm flipV="1">
            <a:off x="10311776" y="4559052"/>
            <a:ext cx="557820" cy="38543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7F23E00F-5544-69C5-C611-94764B3FCCFB}"/>
              </a:ext>
            </a:extLst>
          </p:cNvPr>
          <p:cNvCxnSpPr>
            <a:cxnSpLocks/>
          </p:cNvCxnSpPr>
          <p:nvPr/>
        </p:nvCxnSpPr>
        <p:spPr>
          <a:xfrm flipV="1">
            <a:off x="10781252" y="4788210"/>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352DF437-D1FF-04F7-222F-5481E56908EC}"/>
              </a:ext>
            </a:extLst>
          </p:cNvPr>
          <p:cNvCxnSpPr>
            <a:cxnSpLocks/>
          </p:cNvCxnSpPr>
          <p:nvPr/>
        </p:nvCxnSpPr>
        <p:spPr>
          <a:xfrm flipV="1">
            <a:off x="10898715" y="4797338"/>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BB24D0A8-D468-B7BF-6DF3-9F5227BA4DCB}"/>
              </a:ext>
            </a:extLst>
          </p:cNvPr>
          <p:cNvCxnSpPr>
            <a:cxnSpLocks/>
          </p:cNvCxnSpPr>
          <p:nvPr/>
        </p:nvCxnSpPr>
        <p:spPr>
          <a:xfrm flipV="1">
            <a:off x="11027539" y="4797338"/>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441983A1-D59F-B583-0336-9EC8686AFDFD}"/>
              </a:ext>
            </a:extLst>
          </p:cNvPr>
          <p:cNvCxnSpPr>
            <a:cxnSpLocks/>
          </p:cNvCxnSpPr>
          <p:nvPr/>
        </p:nvCxnSpPr>
        <p:spPr>
          <a:xfrm flipV="1">
            <a:off x="11167529" y="4797620"/>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1" name="テキスト ボックス 330">
            <a:extLst>
              <a:ext uri="{FF2B5EF4-FFF2-40B4-BE49-F238E27FC236}">
                <a16:creationId xmlns:a16="http://schemas.microsoft.com/office/drawing/2014/main" id="{50CB4A64-574D-E152-7A29-3CE40E809BE2}"/>
              </a:ext>
            </a:extLst>
          </p:cNvPr>
          <p:cNvSpPr txBox="1"/>
          <p:nvPr/>
        </p:nvSpPr>
        <p:spPr>
          <a:xfrm>
            <a:off x="6619828" y="5351704"/>
            <a:ext cx="5495668" cy="1354217"/>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1600" b="1" dirty="0">
                <a:solidFill>
                  <a:schemeClr val="accent1">
                    <a:lumMod val="75000"/>
                  </a:schemeClr>
                </a:solidFill>
              </a:rPr>
              <a:t>　受光表面近傍など電界バリア不在の領域では光電子と　ホールのペアは分離される事はない。再結合し熱になる。</a:t>
            </a:r>
            <a:endParaRPr lang="en-US" altLang="ja-JP" sz="1600" b="1" dirty="0">
              <a:solidFill>
                <a:schemeClr val="accent1">
                  <a:lumMod val="75000"/>
                </a:schemeClr>
              </a:solidFill>
            </a:endParaRPr>
          </a:p>
          <a:p>
            <a:r>
              <a:rPr lang="ja-JP" altLang="en-US" sz="1600" b="1" dirty="0">
                <a:solidFill>
                  <a:schemeClr val="accent1">
                    <a:lumMod val="75000"/>
                  </a:schemeClr>
                </a:solidFill>
              </a:rPr>
              <a:t>  太陽電池の光電変換効率に寄与するのは、結晶内の深さ</a:t>
            </a:r>
            <a:endParaRPr lang="en-US" altLang="ja-JP" sz="1600" b="1" dirty="0">
              <a:solidFill>
                <a:schemeClr val="accent1">
                  <a:lumMod val="75000"/>
                </a:schemeClr>
              </a:solidFill>
            </a:endParaRPr>
          </a:p>
          <a:p>
            <a:r>
              <a:rPr lang="ja-JP" altLang="en-US" sz="1600" b="1" dirty="0">
                <a:solidFill>
                  <a:schemeClr val="accent1">
                    <a:lumMod val="75000"/>
                  </a:schemeClr>
                </a:solidFill>
              </a:rPr>
              <a:t> </a:t>
            </a:r>
            <a:r>
              <a:rPr lang="en-US" altLang="ja-JP" sz="1600" b="1" dirty="0">
                <a:solidFill>
                  <a:schemeClr val="accent1">
                    <a:lumMod val="75000"/>
                  </a:schemeClr>
                </a:solidFill>
              </a:rPr>
              <a:t>X1&lt;X&lt;X2 </a:t>
            </a:r>
            <a:r>
              <a:rPr lang="ja-JP" altLang="en-US" sz="1600" b="1" dirty="0">
                <a:solidFill>
                  <a:schemeClr val="accent1">
                    <a:lumMod val="75000"/>
                  </a:schemeClr>
                </a:solidFill>
              </a:rPr>
              <a:t>に到達する光波長（エネルギー）のみである。</a:t>
            </a:r>
            <a:endParaRPr lang="en-US" altLang="ja-JP" sz="1600" b="1" dirty="0">
              <a:solidFill>
                <a:schemeClr val="accent1">
                  <a:lumMod val="75000"/>
                </a:schemeClr>
              </a:solidFill>
            </a:endParaRPr>
          </a:p>
        </p:txBody>
      </p:sp>
      <p:cxnSp>
        <p:nvCxnSpPr>
          <p:cNvPr id="149" name="直線コネクタ 148">
            <a:extLst>
              <a:ext uri="{FF2B5EF4-FFF2-40B4-BE49-F238E27FC236}">
                <a16:creationId xmlns:a16="http://schemas.microsoft.com/office/drawing/2014/main" id="{38C8ED4A-840F-1289-3C3A-2EB5C3F9F5B8}"/>
              </a:ext>
            </a:extLst>
          </p:cNvPr>
          <p:cNvCxnSpPr>
            <a:cxnSpLocks/>
          </p:cNvCxnSpPr>
          <p:nvPr/>
        </p:nvCxnSpPr>
        <p:spPr>
          <a:xfrm>
            <a:off x="1057828" y="1363663"/>
            <a:ext cx="0" cy="11361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id="{F8148BE0-FE0F-CD3A-CA7F-3AD6E0629AA6}"/>
              </a:ext>
            </a:extLst>
          </p:cNvPr>
          <p:cNvSpPr txBox="1"/>
          <p:nvPr/>
        </p:nvSpPr>
        <p:spPr>
          <a:xfrm>
            <a:off x="388561" y="1544084"/>
            <a:ext cx="1507111"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SiO2</a:t>
            </a:r>
          </a:p>
        </p:txBody>
      </p:sp>
      <p:sp>
        <p:nvSpPr>
          <p:cNvPr id="151" name="正方形/長方形 150">
            <a:extLst>
              <a:ext uri="{FF2B5EF4-FFF2-40B4-BE49-F238E27FC236}">
                <a16:creationId xmlns:a16="http://schemas.microsoft.com/office/drawing/2014/main" id="{EAD7A6A2-AD2A-B2A9-9594-07E75EB8BF28}"/>
              </a:ext>
            </a:extLst>
          </p:cNvPr>
          <p:cNvSpPr/>
          <p:nvPr/>
        </p:nvSpPr>
        <p:spPr>
          <a:xfrm>
            <a:off x="284863" y="3909777"/>
            <a:ext cx="758610" cy="277586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テキスト ボックス 151">
            <a:extLst>
              <a:ext uri="{FF2B5EF4-FFF2-40B4-BE49-F238E27FC236}">
                <a16:creationId xmlns:a16="http://schemas.microsoft.com/office/drawing/2014/main" id="{ABEF3591-D390-1F68-C378-49DFC4191B4F}"/>
              </a:ext>
            </a:extLst>
          </p:cNvPr>
          <p:cNvSpPr txBox="1"/>
          <p:nvPr/>
        </p:nvSpPr>
        <p:spPr>
          <a:xfrm>
            <a:off x="294464" y="4995944"/>
            <a:ext cx="1507111"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SiO2</a:t>
            </a:r>
          </a:p>
        </p:txBody>
      </p:sp>
      <p:sp>
        <p:nvSpPr>
          <p:cNvPr id="173" name="テキスト ボックス 172">
            <a:extLst>
              <a:ext uri="{FF2B5EF4-FFF2-40B4-BE49-F238E27FC236}">
                <a16:creationId xmlns:a16="http://schemas.microsoft.com/office/drawing/2014/main" id="{EFB43DDF-CB16-0AD5-3775-D9D881B69B57}"/>
              </a:ext>
            </a:extLst>
          </p:cNvPr>
          <p:cNvSpPr txBox="1"/>
          <p:nvPr/>
        </p:nvSpPr>
        <p:spPr>
          <a:xfrm>
            <a:off x="6722836" y="253501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X2</a:t>
            </a:r>
          </a:p>
        </p:txBody>
      </p:sp>
      <p:sp>
        <p:nvSpPr>
          <p:cNvPr id="177" name="テキスト ボックス 176">
            <a:extLst>
              <a:ext uri="{FF2B5EF4-FFF2-40B4-BE49-F238E27FC236}">
                <a16:creationId xmlns:a16="http://schemas.microsoft.com/office/drawing/2014/main" id="{9EDFCFF3-9F85-89FC-A05F-E4F4318C7E41}"/>
              </a:ext>
            </a:extLst>
          </p:cNvPr>
          <p:cNvSpPr txBox="1"/>
          <p:nvPr/>
        </p:nvSpPr>
        <p:spPr>
          <a:xfrm>
            <a:off x="5239439" y="3034971"/>
            <a:ext cx="777979"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cxnSp>
        <p:nvCxnSpPr>
          <p:cNvPr id="178" name="直線コネクタ 177">
            <a:extLst>
              <a:ext uri="{FF2B5EF4-FFF2-40B4-BE49-F238E27FC236}">
                <a16:creationId xmlns:a16="http://schemas.microsoft.com/office/drawing/2014/main" id="{D34EA0C0-3673-4F60-6512-388437A192DE}"/>
              </a:ext>
            </a:extLst>
          </p:cNvPr>
          <p:cNvCxnSpPr>
            <a:cxnSpLocks/>
          </p:cNvCxnSpPr>
          <p:nvPr/>
        </p:nvCxnSpPr>
        <p:spPr>
          <a:xfrm flipV="1">
            <a:off x="5801799" y="3254367"/>
            <a:ext cx="337519" cy="147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矢印コネクタ 178">
            <a:extLst>
              <a:ext uri="{FF2B5EF4-FFF2-40B4-BE49-F238E27FC236}">
                <a16:creationId xmlns:a16="http://schemas.microsoft.com/office/drawing/2014/main" id="{B90C66F7-C8FA-F0F7-104C-9EBB9E357EFB}"/>
              </a:ext>
            </a:extLst>
          </p:cNvPr>
          <p:cNvCxnSpPr>
            <a:cxnSpLocks/>
          </p:cNvCxnSpPr>
          <p:nvPr/>
        </p:nvCxnSpPr>
        <p:spPr>
          <a:xfrm>
            <a:off x="2987993" y="4024959"/>
            <a:ext cx="0" cy="1839048"/>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0" name="正方形/長方形 179">
            <a:extLst>
              <a:ext uri="{FF2B5EF4-FFF2-40B4-BE49-F238E27FC236}">
                <a16:creationId xmlns:a16="http://schemas.microsoft.com/office/drawing/2014/main" id="{529A88B8-8055-B27D-A382-74616D430697}"/>
              </a:ext>
            </a:extLst>
          </p:cNvPr>
          <p:cNvSpPr/>
          <p:nvPr/>
        </p:nvSpPr>
        <p:spPr>
          <a:xfrm>
            <a:off x="1927881" y="4933532"/>
            <a:ext cx="1881618" cy="508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3" name="直線コネクタ 182">
            <a:extLst>
              <a:ext uri="{FF2B5EF4-FFF2-40B4-BE49-F238E27FC236}">
                <a16:creationId xmlns:a16="http://schemas.microsoft.com/office/drawing/2014/main" id="{A244C496-785F-EC49-399D-CCD0F1C89BCB}"/>
              </a:ext>
            </a:extLst>
          </p:cNvPr>
          <p:cNvCxnSpPr>
            <a:cxnSpLocks/>
          </p:cNvCxnSpPr>
          <p:nvPr/>
        </p:nvCxnSpPr>
        <p:spPr>
          <a:xfrm>
            <a:off x="6634515" y="4991198"/>
            <a:ext cx="2907977" cy="200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EEA54FB4-3A6F-5F86-8F5B-96AFEA351B42}"/>
              </a:ext>
            </a:extLst>
          </p:cNvPr>
          <p:cNvCxnSpPr>
            <a:cxnSpLocks/>
          </p:cNvCxnSpPr>
          <p:nvPr/>
        </p:nvCxnSpPr>
        <p:spPr>
          <a:xfrm flipV="1">
            <a:off x="5194024" y="5695865"/>
            <a:ext cx="143774" cy="107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9BCF2169-9E6E-F4D0-8EB0-921AEF42FEE0}"/>
              </a:ext>
            </a:extLst>
          </p:cNvPr>
          <p:cNvCxnSpPr>
            <a:cxnSpLocks/>
          </p:cNvCxnSpPr>
          <p:nvPr/>
        </p:nvCxnSpPr>
        <p:spPr>
          <a:xfrm flipV="1">
            <a:off x="5480460" y="5400271"/>
            <a:ext cx="130862" cy="1714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208F47E6-3F90-A250-C183-DA9BA562F89B}"/>
              </a:ext>
            </a:extLst>
          </p:cNvPr>
          <p:cNvCxnSpPr>
            <a:cxnSpLocks/>
          </p:cNvCxnSpPr>
          <p:nvPr/>
        </p:nvCxnSpPr>
        <p:spPr>
          <a:xfrm flipV="1">
            <a:off x="5332732" y="5565797"/>
            <a:ext cx="151432" cy="135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7A607531-22EF-0CCF-33B3-E8A9DF5C4C18}"/>
              </a:ext>
            </a:extLst>
          </p:cNvPr>
          <p:cNvCxnSpPr>
            <a:cxnSpLocks/>
          </p:cNvCxnSpPr>
          <p:nvPr/>
        </p:nvCxnSpPr>
        <p:spPr>
          <a:xfrm flipV="1">
            <a:off x="5605104" y="5220473"/>
            <a:ext cx="207535" cy="183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21DCDF4C-661A-498C-26F2-8EC95A47F364}"/>
              </a:ext>
            </a:extLst>
          </p:cNvPr>
          <p:cNvCxnSpPr>
            <a:cxnSpLocks/>
          </p:cNvCxnSpPr>
          <p:nvPr/>
        </p:nvCxnSpPr>
        <p:spPr>
          <a:xfrm flipV="1">
            <a:off x="6130337" y="4985403"/>
            <a:ext cx="508546" cy="948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8E159FB2-CB8D-6280-A1A6-4E6EE050AD9F}"/>
              </a:ext>
            </a:extLst>
          </p:cNvPr>
          <p:cNvCxnSpPr>
            <a:cxnSpLocks/>
          </p:cNvCxnSpPr>
          <p:nvPr/>
        </p:nvCxnSpPr>
        <p:spPr>
          <a:xfrm flipV="1">
            <a:off x="5806167" y="5074875"/>
            <a:ext cx="337519" cy="147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7335019A-8FBD-55CC-A346-F46CB308FA51}"/>
              </a:ext>
            </a:extLst>
          </p:cNvPr>
          <p:cNvCxnSpPr>
            <a:cxnSpLocks/>
          </p:cNvCxnSpPr>
          <p:nvPr/>
        </p:nvCxnSpPr>
        <p:spPr>
          <a:xfrm>
            <a:off x="1019107" y="6082281"/>
            <a:ext cx="9987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a:extLst>
              <a:ext uri="{FF2B5EF4-FFF2-40B4-BE49-F238E27FC236}">
                <a16:creationId xmlns:a16="http://schemas.microsoft.com/office/drawing/2014/main" id="{EE6707A8-83D3-5D5C-2E24-469B1BDE56DE}"/>
              </a:ext>
            </a:extLst>
          </p:cNvPr>
          <p:cNvCxnSpPr>
            <a:cxnSpLocks/>
          </p:cNvCxnSpPr>
          <p:nvPr/>
        </p:nvCxnSpPr>
        <p:spPr>
          <a:xfrm flipV="1">
            <a:off x="2017861" y="5836635"/>
            <a:ext cx="415256" cy="2547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a:extLst>
              <a:ext uri="{FF2B5EF4-FFF2-40B4-BE49-F238E27FC236}">
                <a16:creationId xmlns:a16="http://schemas.microsoft.com/office/drawing/2014/main" id="{BD1A8C5A-55F5-331E-BFCA-B98FD57310F6}"/>
              </a:ext>
            </a:extLst>
          </p:cNvPr>
          <p:cNvCxnSpPr>
            <a:cxnSpLocks/>
          </p:cNvCxnSpPr>
          <p:nvPr/>
        </p:nvCxnSpPr>
        <p:spPr>
          <a:xfrm flipV="1">
            <a:off x="2421858" y="5816995"/>
            <a:ext cx="2587904" cy="19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a:extLst>
              <a:ext uri="{FF2B5EF4-FFF2-40B4-BE49-F238E27FC236}">
                <a16:creationId xmlns:a16="http://schemas.microsoft.com/office/drawing/2014/main" id="{CF8924C8-D2F5-6306-6BD8-603963FEC545}"/>
              </a:ext>
            </a:extLst>
          </p:cNvPr>
          <p:cNvCxnSpPr>
            <a:cxnSpLocks/>
          </p:cNvCxnSpPr>
          <p:nvPr/>
        </p:nvCxnSpPr>
        <p:spPr>
          <a:xfrm flipV="1">
            <a:off x="4991184" y="5784915"/>
            <a:ext cx="213668" cy="3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a:extLst>
              <a:ext uri="{FF2B5EF4-FFF2-40B4-BE49-F238E27FC236}">
                <a16:creationId xmlns:a16="http://schemas.microsoft.com/office/drawing/2014/main" id="{FBBDB865-4725-ED7A-DBD5-F89877F55CDB}"/>
              </a:ext>
            </a:extLst>
          </p:cNvPr>
          <p:cNvCxnSpPr>
            <a:cxnSpLocks/>
          </p:cNvCxnSpPr>
          <p:nvPr/>
        </p:nvCxnSpPr>
        <p:spPr>
          <a:xfrm flipV="1">
            <a:off x="5195539" y="5683812"/>
            <a:ext cx="143774" cy="1076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矢印コネクタ 258">
            <a:extLst>
              <a:ext uri="{FF2B5EF4-FFF2-40B4-BE49-F238E27FC236}">
                <a16:creationId xmlns:a16="http://schemas.microsoft.com/office/drawing/2014/main" id="{4D3E7C22-09FA-FFA6-04F9-C321D11FA9B0}"/>
              </a:ext>
            </a:extLst>
          </p:cNvPr>
          <p:cNvCxnSpPr>
            <a:cxnSpLocks/>
          </p:cNvCxnSpPr>
          <p:nvPr/>
        </p:nvCxnSpPr>
        <p:spPr>
          <a:xfrm>
            <a:off x="1407665" y="4252361"/>
            <a:ext cx="0" cy="52035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1" name="テキスト ボックス 260">
            <a:extLst>
              <a:ext uri="{FF2B5EF4-FFF2-40B4-BE49-F238E27FC236}">
                <a16:creationId xmlns:a16="http://schemas.microsoft.com/office/drawing/2014/main" id="{473948B1-AB5E-1FE4-BFC7-AC5C885B0367}"/>
              </a:ext>
            </a:extLst>
          </p:cNvPr>
          <p:cNvSpPr txBox="1"/>
          <p:nvPr/>
        </p:nvSpPr>
        <p:spPr>
          <a:xfrm>
            <a:off x="2334855" y="4693670"/>
            <a:ext cx="2565953"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r>
              <a:rPr lang="en-US" altLang="ja-JP" sz="3200" b="1" dirty="0">
                <a:solidFill>
                  <a:schemeClr val="accent1">
                    <a:lumMod val="75000"/>
                  </a:schemeClr>
                </a:solidFill>
              </a:rPr>
              <a:t>1.1 eV</a:t>
            </a:r>
            <a:endParaRPr lang="en-US" altLang="ja-JP" b="1" dirty="0">
              <a:solidFill>
                <a:schemeClr val="accent1">
                  <a:lumMod val="75000"/>
                </a:schemeClr>
              </a:solidFill>
            </a:endParaRPr>
          </a:p>
        </p:txBody>
      </p:sp>
      <p:sp>
        <p:nvSpPr>
          <p:cNvPr id="265" name="正方形/長方形 264">
            <a:extLst>
              <a:ext uri="{FF2B5EF4-FFF2-40B4-BE49-F238E27FC236}">
                <a16:creationId xmlns:a16="http://schemas.microsoft.com/office/drawing/2014/main" id="{DCAA6174-C691-032B-D44C-19396F2752E5}"/>
              </a:ext>
            </a:extLst>
          </p:cNvPr>
          <p:cNvSpPr/>
          <p:nvPr/>
        </p:nvSpPr>
        <p:spPr>
          <a:xfrm>
            <a:off x="1955596" y="4394193"/>
            <a:ext cx="559146" cy="225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4" name="テキスト ボックス 273">
            <a:extLst>
              <a:ext uri="{FF2B5EF4-FFF2-40B4-BE49-F238E27FC236}">
                <a16:creationId xmlns:a16="http://schemas.microsoft.com/office/drawing/2014/main" id="{E26FF3BD-3E1C-7A68-3532-99FD44B1B332}"/>
              </a:ext>
            </a:extLst>
          </p:cNvPr>
          <p:cNvSpPr txBox="1"/>
          <p:nvPr/>
        </p:nvSpPr>
        <p:spPr>
          <a:xfrm>
            <a:off x="1855077" y="4648875"/>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E</a:t>
            </a:r>
            <a:r>
              <a:rPr lang="en-US" altLang="ja-JP" b="1" dirty="0">
                <a:solidFill>
                  <a:schemeClr val="accent1">
                    <a:lumMod val="75000"/>
                  </a:schemeClr>
                </a:solidFill>
              </a:rPr>
              <a:t>G</a:t>
            </a:r>
          </a:p>
        </p:txBody>
      </p:sp>
      <p:sp>
        <p:nvSpPr>
          <p:cNvPr id="282" name="テキスト ボックス 281">
            <a:extLst>
              <a:ext uri="{FF2B5EF4-FFF2-40B4-BE49-F238E27FC236}">
                <a16:creationId xmlns:a16="http://schemas.microsoft.com/office/drawing/2014/main" id="{B1313F04-BB2D-A809-1E2C-84E3E0C1ECB0}"/>
              </a:ext>
            </a:extLst>
          </p:cNvPr>
          <p:cNvSpPr txBox="1"/>
          <p:nvPr/>
        </p:nvSpPr>
        <p:spPr>
          <a:xfrm>
            <a:off x="1508407" y="4083629"/>
            <a:ext cx="1007846"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err="1">
                <a:solidFill>
                  <a:schemeClr val="accent1">
                    <a:lumMod val="75000"/>
                  </a:schemeClr>
                </a:solidFill>
              </a:rPr>
              <a:t>Vout</a:t>
            </a:r>
            <a:r>
              <a:rPr lang="en-US" altLang="ja-JP" sz="1600" b="1" dirty="0">
                <a:solidFill>
                  <a:schemeClr val="accent1">
                    <a:lumMod val="75000"/>
                  </a:schemeClr>
                </a:solidFill>
              </a:rPr>
              <a:t> &lt;0</a:t>
            </a:r>
          </a:p>
        </p:txBody>
      </p:sp>
      <p:cxnSp>
        <p:nvCxnSpPr>
          <p:cNvPr id="283" name="直線コネクタ 282">
            <a:extLst>
              <a:ext uri="{FF2B5EF4-FFF2-40B4-BE49-F238E27FC236}">
                <a16:creationId xmlns:a16="http://schemas.microsoft.com/office/drawing/2014/main" id="{EA3C3695-C2CE-9B5A-0D7C-C06232E089C7}"/>
              </a:ext>
            </a:extLst>
          </p:cNvPr>
          <p:cNvCxnSpPr>
            <a:cxnSpLocks/>
          </p:cNvCxnSpPr>
          <p:nvPr/>
        </p:nvCxnSpPr>
        <p:spPr>
          <a:xfrm flipV="1">
            <a:off x="1578039" y="918207"/>
            <a:ext cx="363113" cy="7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2F6F0BA2-293C-D5F0-EECB-4B5FF84623C4}"/>
              </a:ext>
            </a:extLst>
          </p:cNvPr>
          <p:cNvCxnSpPr>
            <a:cxnSpLocks/>
          </p:cNvCxnSpPr>
          <p:nvPr/>
        </p:nvCxnSpPr>
        <p:spPr>
          <a:xfrm>
            <a:off x="1569381" y="918207"/>
            <a:ext cx="0" cy="4530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a:extLst>
              <a:ext uri="{FF2B5EF4-FFF2-40B4-BE49-F238E27FC236}">
                <a16:creationId xmlns:a16="http://schemas.microsoft.com/office/drawing/2014/main" id="{B7EE595C-4A61-8925-C0DA-4A072DA17990}"/>
              </a:ext>
            </a:extLst>
          </p:cNvPr>
          <p:cNvCxnSpPr>
            <a:cxnSpLocks/>
          </p:cNvCxnSpPr>
          <p:nvPr/>
        </p:nvCxnSpPr>
        <p:spPr>
          <a:xfrm flipV="1">
            <a:off x="1938967" y="743866"/>
            <a:ext cx="369487" cy="162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a:extLst>
              <a:ext uri="{FF2B5EF4-FFF2-40B4-BE49-F238E27FC236}">
                <a16:creationId xmlns:a16="http://schemas.microsoft.com/office/drawing/2014/main" id="{81524639-F705-C1A8-4267-291EFFE73D25}"/>
              </a:ext>
            </a:extLst>
          </p:cNvPr>
          <p:cNvCxnSpPr>
            <a:cxnSpLocks/>
          </p:cNvCxnSpPr>
          <p:nvPr/>
        </p:nvCxnSpPr>
        <p:spPr>
          <a:xfrm>
            <a:off x="2296143" y="877502"/>
            <a:ext cx="6338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D171E71F-B1DE-118B-6B5F-189AB4748003}"/>
              </a:ext>
            </a:extLst>
          </p:cNvPr>
          <p:cNvSpPr/>
          <p:nvPr/>
        </p:nvSpPr>
        <p:spPr>
          <a:xfrm>
            <a:off x="2923897" y="751186"/>
            <a:ext cx="946570" cy="2867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1" name="直線コネクタ 290">
            <a:extLst>
              <a:ext uri="{FF2B5EF4-FFF2-40B4-BE49-F238E27FC236}">
                <a16:creationId xmlns:a16="http://schemas.microsoft.com/office/drawing/2014/main" id="{B766D6C9-786C-4733-CC23-FADA87226937}"/>
              </a:ext>
            </a:extLst>
          </p:cNvPr>
          <p:cNvCxnSpPr>
            <a:cxnSpLocks/>
          </p:cNvCxnSpPr>
          <p:nvPr/>
        </p:nvCxnSpPr>
        <p:spPr>
          <a:xfrm>
            <a:off x="3870467" y="857697"/>
            <a:ext cx="6338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a:extLst>
              <a:ext uri="{FF2B5EF4-FFF2-40B4-BE49-F238E27FC236}">
                <a16:creationId xmlns:a16="http://schemas.microsoft.com/office/drawing/2014/main" id="{8A561460-2856-62F7-AD2E-4AF88B589E7B}"/>
              </a:ext>
            </a:extLst>
          </p:cNvPr>
          <p:cNvCxnSpPr>
            <a:cxnSpLocks/>
          </p:cNvCxnSpPr>
          <p:nvPr/>
        </p:nvCxnSpPr>
        <p:spPr>
          <a:xfrm>
            <a:off x="4482721" y="854341"/>
            <a:ext cx="0" cy="3381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直線コネクタ 295">
            <a:extLst>
              <a:ext uri="{FF2B5EF4-FFF2-40B4-BE49-F238E27FC236}">
                <a16:creationId xmlns:a16="http://schemas.microsoft.com/office/drawing/2014/main" id="{AEDB4829-2BD6-4A12-2627-D891330D663F}"/>
              </a:ext>
            </a:extLst>
          </p:cNvPr>
          <p:cNvCxnSpPr>
            <a:cxnSpLocks/>
          </p:cNvCxnSpPr>
          <p:nvPr/>
        </p:nvCxnSpPr>
        <p:spPr>
          <a:xfrm>
            <a:off x="4342935" y="1182160"/>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直線コネクタ 296">
            <a:extLst>
              <a:ext uri="{FF2B5EF4-FFF2-40B4-BE49-F238E27FC236}">
                <a16:creationId xmlns:a16="http://schemas.microsoft.com/office/drawing/2014/main" id="{2D64E59D-60EF-C6D8-04A4-480919AAF56B}"/>
              </a:ext>
            </a:extLst>
          </p:cNvPr>
          <p:cNvCxnSpPr>
            <a:cxnSpLocks/>
          </p:cNvCxnSpPr>
          <p:nvPr/>
        </p:nvCxnSpPr>
        <p:spPr>
          <a:xfrm>
            <a:off x="4423897" y="1245660"/>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8" name="テキスト ボックス 297">
            <a:extLst>
              <a:ext uri="{FF2B5EF4-FFF2-40B4-BE49-F238E27FC236}">
                <a16:creationId xmlns:a16="http://schemas.microsoft.com/office/drawing/2014/main" id="{A4B5A36F-00D2-FE92-E592-6F780B011A74}"/>
              </a:ext>
            </a:extLst>
          </p:cNvPr>
          <p:cNvSpPr txBox="1"/>
          <p:nvPr/>
        </p:nvSpPr>
        <p:spPr>
          <a:xfrm>
            <a:off x="2987457" y="43647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t>Load</a:t>
            </a:r>
          </a:p>
        </p:txBody>
      </p:sp>
    </p:spTree>
    <p:extLst>
      <p:ext uri="{BB962C8B-B14F-4D97-AF65-F5344CB8AC3E}">
        <p14:creationId xmlns:p14="http://schemas.microsoft.com/office/powerpoint/2010/main" val="218130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BB3736-E5E3-EC1B-83A1-1637F15D35EA}"/>
              </a:ext>
            </a:extLst>
          </p:cNvPr>
          <p:cNvPicPr>
            <a:picLocks noChangeAspect="1"/>
          </p:cNvPicPr>
          <p:nvPr/>
        </p:nvPicPr>
        <p:blipFill rotWithShape="1">
          <a:blip r:embed="rId2"/>
          <a:srcRect t="56254" r="65145" b="2134"/>
          <a:stretch/>
        </p:blipFill>
        <p:spPr>
          <a:xfrm>
            <a:off x="351623" y="524656"/>
            <a:ext cx="11490607" cy="6115986"/>
          </a:xfrm>
          <a:prstGeom prst="rect">
            <a:avLst/>
          </a:prstGeom>
        </p:spPr>
      </p:pic>
      <p:sp>
        <p:nvSpPr>
          <p:cNvPr id="3" name="テキスト ボックス 2">
            <a:extLst>
              <a:ext uri="{FF2B5EF4-FFF2-40B4-BE49-F238E27FC236}">
                <a16:creationId xmlns:a16="http://schemas.microsoft.com/office/drawing/2014/main" id="{18819BD9-E0FD-7747-0B14-1E777C31D8A6}"/>
              </a:ext>
            </a:extLst>
          </p:cNvPr>
          <p:cNvSpPr txBox="1"/>
          <p:nvPr/>
        </p:nvSpPr>
        <p:spPr>
          <a:xfrm>
            <a:off x="0" y="-161072"/>
            <a:ext cx="5063870"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6C348BB1-FD30-E092-841C-5D065A6B4932}"/>
              </a:ext>
            </a:extLst>
          </p:cNvPr>
          <p:cNvCxnSpPr>
            <a:cxnSpLocks/>
          </p:cNvCxnSpPr>
          <p:nvPr/>
        </p:nvCxnSpPr>
        <p:spPr>
          <a:xfrm>
            <a:off x="149784" y="482906"/>
            <a:ext cx="42908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E76AEB4C-200A-9776-7871-FB413E6AE99E}"/>
              </a:ext>
            </a:extLst>
          </p:cNvPr>
          <p:cNvSpPr/>
          <p:nvPr/>
        </p:nvSpPr>
        <p:spPr>
          <a:xfrm>
            <a:off x="2929166" y="4707220"/>
            <a:ext cx="1120678" cy="923330"/>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FDC37A9-B7A7-D689-773A-6BA8C8CFA14E}"/>
              </a:ext>
            </a:extLst>
          </p:cNvPr>
          <p:cNvSpPr/>
          <p:nvPr/>
        </p:nvSpPr>
        <p:spPr>
          <a:xfrm>
            <a:off x="2970096" y="2804984"/>
            <a:ext cx="563936" cy="285057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A54E5D7-2C75-FEB7-371F-9BFBED0059C5}"/>
              </a:ext>
            </a:extLst>
          </p:cNvPr>
          <p:cNvSpPr/>
          <p:nvPr/>
        </p:nvSpPr>
        <p:spPr>
          <a:xfrm>
            <a:off x="2970096" y="2622550"/>
            <a:ext cx="390642" cy="28945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C45FA97-65AB-11FE-6A98-094E6B7B38F9}"/>
              </a:ext>
            </a:extLst>
          </p:cNvPr>
          <p:cNvSpPr/>
          <p:nvPr/>
        </p:nvSpPr>
        <p:spPr>
          <a:xfrm>
            <a:off x="2989146" y="2410155"/>
            <a:ext cx="58854" cy="2123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05E9FD9-9214-7D3F-B7E4-ABC021667EDF}"/>
              </a:ext>
            </a:extLst>
          </p:cNvPr>
          <p:cNvSpPr/>
          <p:nvPr/>
        </p:nvSpPr>
        <p:spPr>
          <a:xfrm>
            <a:off x="2970097" y="2582489"/>
            <a:ext cx="287454" cy="22249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36D2227-3367-EFD4-0A5A-07975E6BEEFA}"/>
              </a:ext>
            </a:extLst>
          </p:cNvPr>
          <p:cNvSpPr/>
          <p:nvPr/>
        </p:nvSpPr>
        <p:spPr>
          <a:xfrm>
            <a:off x="3046366" y="2501373"/>
            <a:ext cx="58854" cy="2123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F0456BD-77D1-09DA-8C7A-56C3F02ED4C4}"/>
              </a:ext>
            </a:extLst>
          </p:cNvPr>
          <p:cNvSpPr/>
          <p:nvPr/>
        </p:nvSpPr>
        <p:spPr>
          <a:xfrm rot="19767469">
            <a:off x="3041667" y="2425300"/>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24E4247-F39B-786E-752E-77F455922FBB}"/>
              </a:ext>
            </a:extLst>
          </p:cNvPr>
          <p:cNvSpPr/>
          <p:nvPr/>
        </p:nvSpPr>
        <p:spPr>
          <a:xfrm rot="20904654">
            <a:off x="3328989" y="2625361"/>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58FB22C-5044-8F0E-4388-936A84FF7365}"/>
              </a:ext>
            </a:extLst>
          </p:cNvPr>
          <p:cNvSpPr/>
          <p:nvPr/>
        </p:nvSpPr>
        <p:spPr>
          <a:xfrm rot="16611188">
            <a:off x="3339106" y="2690430"/>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E259C631-DDDC-B0DC-1A0E-4878B61F9628}"/>
              </a:ext>
            </a:extLst>
          </p:cNvPr>
          <p:cNvCxnSpPr>
            <a:cxnSpLocks/>
          </p:cNvCxnSpPr>
          <p:nvPr/>
        </p:nvCxnSpPr>
        <p:spPr>
          <a:xfrm>
            <a:off x="2989146" y="2298357"/>
            <a:ext cx="0" cy="33938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2D8F5CD-51B4-48CF-DB67-EB0E6C278D4F}"/>
              </a:ext>
            </a:extLst>
          </p:cNvPr>
          <p:cNvCxnSpPr>
            <a:cxnSpLocks/>
          </p:cNvCxnSpPr>
          <p:nvPr/>
        </p:nvCxnSpPr>
        <p:spPr>
          <a:xfrm>
            <a:off x="3534032" y="2713767"/>
            <a:ext cx="0" cy="3047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7C9F862-4D1C-7CD9-5180-2460766C3840}"/>
              </a:ext>
            </a:extLst>
          </p:cNvPr>
          <p:cNvCxnSpPr>
            <a:cxnSpLocks/>
          </p:cNvCxnSpPr>
          <p:nvPr/>
        </p:nvCxnSpPr>
        <p:spPr>
          <a:xfrm>
            <a:off x="2989146" y="5761757"/>
            <a:ext cx="0" cy="44472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E5DD25D-19C4-3CC9-1AA8-78B28A7F4848}"/>
              </a:ext>
            </a:extLst>
          </p:cNvPr>
          <p:cNvCxnSpPr>
            <a:cxnSpLocks/>
          </p:cNvCxnSpPr>
          <p:nvPr/>
        </p:nvCxnSpPr>
        <p:spPr>
          <a:xfrm>
            <a:off x="3534032" y="5761757"/>
            <a:ext cx="0" cy="44472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0599A74A-8C5E-A4B5-1AE1-CB9FD291E4C8}"/>
              </a:ext>
            </a:extLst>
          </p:cNvPr>
          <p:cNvSpPr txBox="1"/>
          <p:nvPr/>
        </p:nvSpPr>
        <p:spPr>
          <a:xfrm>
            <a:off x="2833484" y="5872765"/>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Y1</a:t>
            </a:r>
          </a:p>
          <a:p>
            <a:endParaRPr lang="en-US" altLang="ja-JP" b="1" dirty="0">
              <a:solidFill>
                <a:schemeClr val="accent1">
                  <a:lumMod val="75000"/>
                </a:schemeClr>
              </a:solidFill>
            </a:endParaRPr>
          </a:p>
        </p:txBody>
      </p:sp>
      <p:sp>
        <p:nvSpPr>
          <p:cNvPr id="25" name="テキスト ボックス 24">
            <a:extLst>
              <a:ext uri="{FF2B5EF4-FFF2-40B4-BE49-F238E27FC236}">
                <a16:creationId xmlns:a16="http://schemas.microsoft.com/office/drawing/2014/main" id="{0C21F073-7A55-7543-F4E4-722309F47F6A}"/>
              </a:ext>
            </a:extLst>
          </p:cNvPr>
          <p:cNvSpPr txBox="1"/>
          <p:nvPr/>
        </p:nvSpPr>
        <p:spPr>
          <a:xfrm>
            <a:off x="3309089" y="5881414"/>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Y2</a:t>
            </a:r>
          </a:p>
          <a:p>
            <a:endParaRPr lang="en-US" altLang="ja-JP" b="1" dirty="0">
              <a:solidFill>
                <a:schemeClr val="accent1">
                  <a:lumMod val="75000"/>
                </a:schemeClr>
              </a:solidFill>
            </a:endParaRPr>
          </a:p>
        </p:txBody>
      </p:sp>
      <p:cxnSp>
        <p:nvCxnSpPr>
          <p:cNvPr id="26" name="直線コネクタ 25">
            <a:extLst>
              <a:ext uri="{FF2B5EF4-FFF2-40B4-BE49-F238E27FC236}">
                <a16:creationId xmlns:a16="http://schemas.microsoft.com/office/drawing/2014/main" id="{A88196CB-1CB3-25E9-C04C-1D1BDC7D96D4}"/>
              </a:ext>
            </a:extLst>
          </p:cNvPr>
          <p:cNvCxnSpPr>
            <a:cxnSpLocks/>
          </p:cNvCxnSpPr>
          <p:nvPr/>
        </p:nvCxnSpPr>
        <p:spPr>
          <a:xfrm flipH="1">
            <a:off x="6349964" y="2658645"/>
            <a:ext cx="1995661"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B1383E2-42ED-8693-7033-849517B780EB}"/>
              </a:ext>
            </a:extLst>
          </p:cNvPr>
          <p:cNvCxnSpPr>
            <a:cxnSpLocks/>
            <a:stCxn id="51" idx="6"/>
          </p:cNvCxnSpPr>
          <p:nvPr/>
        </p:nvCxnSpPr>
        <p:spPr>
          <a:xfrm flipH="1" flipV="1">
            <a:off x="6326092" y="2489156"/>
            <a:ext cx="2633067" cy="2992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73D749BC-50DE-7678-96D6-769FD1E8FFA4}"/>
              </a:ext>
            </a:extLst>
          </p:cNvPr>
          <p:cNvSpPr txBox="1"/>
          <p:nvPr/>
        </p:nvSpPr>
        <p:spPr>
          <a:xfrm>
            <a:off x="5830980" y="2031059"/>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X2</a:t>
            </a:r>
          </a:p>
          <a:p>
            <a:endParaRPr lang="en-US" altLang="ja-JP" b="1" dirty="0">
              <a:solidFill>
                <a:schemeClr val="accent1">
                  <a:lumMod val="75000"/>
                </a:schemeClr>
              </a:solidFill>
            </a:endParaRPr>
          </a:p>
        </p:txBody>
      </p:sp>
      <p:sp>
        <p:nvSpPr>
          <p:cNvPr id="34" name="テキスト ボックス 33">
            <a:extLst>
              <a:ext uri="{FF2B5EF4-FFF2-40B4-BE49-F238E27FC236}">
                <a16:creationId xmlns:a16="http://schemas.microsoft.com/office/drawing/2014/main" id="{62F31AA7-1DCC-21FF-B49B-57B59FEDB4FF}"/>
              </a:ext>
            </a:extLst>
          </p:cNvPr>
          <p:cNvSpPr txBox="1"/>
          <p:nvPr/>
        </p:nvSpPr>
        <p:spPr>
          <a:xfrm>
            <a:off x="5853422" y="2252102"/>
            <a:ext cx="1217106"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X1</a:t>
            </a:r>
          </a:p>
          <a:p>
            <a:endParaRPr lang="en-US" altLang="ja-JP" b="1" dirty="0">
              <a:solidFill>
                <a:schemeClr val="accent1">
                  <a:lumMod val="75000"/>
                </a:schemeClr>
              </a:solidFill>
            </a:endParaRPr>
          </a:p>
        </p:txBody>
      </p:sp>
      <p:cxnSp>
        <p:nvCxnSpPr>
          <p:cNvPr id="39" name="直線コネクタ 38">
            <a:extLst>
              <a:ext uri="{FF2B5EF4-FFF2-40B4-BE49-F238E27FC236}">
                <a16:creationId xmlns:a16="http://schemas.microsoft.com/office/drawing/2014/main" id="{E0983076-FC32-603F-185F-560314BA553D}"/>
              </a:ext>
            </a:extLst>
          </p:cNvPr>
          <p:cNvCxnSpPr>
            <a:cxnSpLocks/>
          </p:cNvCxnSpPr>
          <p:nvPr/>
        </p:nvCxnSpPr>
        <p:spPr>
          <a:xfrm flipV="1">
            <a:off x="8335358" y="2700395"/>
            <a:ext cx="0" cy="21160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91F2273-2052-3D6A-D96D-B6DD192A6660}"/>
              </a:ext>
            </a:extLst>
          </p:cNvPr>
          <p:cNvCxnSpPr>
            <a:cxnSpLocks/>
          </p:cNvCxnSpPr>
          <p:nvPr/>
        </p:nvCxnSpPr>
        <p:spPr>
          <a:xfrm flipH="1" flipV="1">
            <a:off x="8339653" y="3708458"/>
            <a:ext cx="5972" cy="14072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97A19DD-14F9-76B8-EFD4-DD42DA205897}"/>
              </a:ext>
            </a:extLst>
          </p:cNvPr>
          <p:cNvCxnSpPr>
            <a:cxnSpLocks/>
          </p:cNvCxnSpPr>
          <p:nvPr/>
        </p:nvCxnSpPr>
        <p:spPr>
          <a:xfrm flipV="1">
            <a:off x="8841683" y="3708458"/>
            <a:ext cx="0" cy="14072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09A8F48-0DB8-419F-659D-905D8A5762BD}"/>
              </a:ext>
            </a:extLst>
          </p:cNvPr>
          <p:cNvCxnSpPr>
            <a:cxnSpLocks/>
          </p:cNvCxnSpPr>
          <p:nvPr/>
        </p:nvCxnSpPr>
        <p:spPr>
          <a:xfrm flipV="1">
            <a:off x="8841683" y="2462091"/>
            <a:ext cx="0" cy="4317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FEA40646-CA02-E5DD-61D1-7E58C48CB55A}"/>
              </a:ext>
            </a:extLst>
          </p:cNvPr>
          <p:cNvSpPr txBox="1"/>
          <p:nvPr/>
        </p:nvSpPr>
        <p:spPr>
          <a:xfrm>
            <a:off x="8181030" y="4791998"/>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Y1</a:t>
            </a:r>
          </a:p>
          <a:p>
            <a:endParaRPr lang="en-US" altLang="ja-JP" b="1" dirty="0">
              <a:solidFill>
                <a:schemeClr val="accent1">
                  <a:lumMod val="75000"/>
                </a:schemeClr>
              </a:solidFill>
            </a:endParaRPr>
          </a:p>
        </p:txBody>
      </p:sp>
      <p:sp>
        <p:nvSpPr>
          <p:cNvPr id="48" name="テキスト ボックス 47">
            <a:extLst>
              <a:ext uri="{FF2B5EF4-FFF2-40B4-BE49-F238E27FC236}">
                <a16:creationId xmlns:a16="http://schemas.microsoft.com/office/drawing/2014/main" id="{D41FEBCB-A672-9919-74D4-4E4B77944366}"/>
              </a:ext>
            </a:extLst>
          </p:cNvPr>
          <p:cNvSpPr txBox="1"/>
          <p:nvPr/>
        </p:nvSpPr>
        <p:spPr>
          <a:xfrm>
            <a:off x="8656635" y="4800647"/>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Y2</a:t>
            </a:r>
          </a:p>
          <a:p>
            <a:endParaRPr lang="en-US" altLang="ja-JP" b="1" dirty="0">
              <a:solidFill>
                <a:schemeClr val="accent1">
                  <a:lumMod val="75000"/>
                </a:schemeClr>
              </a:solidFill>
            </a:endParaRPr>
          </a:p>
        </p:txBody>
      </p:sp>
      <p:sp>
        <p:nvSpPr>
          <p:cNvPr id="51" name="楕円 50">
            <a:extLst>
              <a:ext uri="{FF2B5EF4-FFF2-40B4-BE49-F238E27FC236}">
                <a16:creationId xmlns:a16="http://schemas.microsoft.com/office/drawing/2014/main" id="{DDA58E06-7395-63C9-2E73-237CBF3FFA3F}"/>
              </a:ext>
            </a:extLst>
          </p:cNvPr>
          <p:cNvSpPr/>
          <p:nvPr/>
        </p:nvSpPr>
        <p:spPr>
          <a:xfrm>
            <a:off x="8749608" y="2432909"/>
            <a:ext cx="209551" cy="172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77F9A6D1-CA9D-8277-8307-5E0CBBF0C80C}"/>
              </a:ext>
            </a:extLst>
          </p:cNvPr>
          <p:cNvSpPr/>
          <p:nvPr/>
        </p:nvSpPr>
        <p:spPr>
          <a:xfrm>
            <a:off x="8258953" y="2593354"/>
            <a:ext cx="209551" cy="172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64F90853-3131-7646-799A-A935AC71DEF8}"/>
              </a:ext>
            </a:extLst>
          </p:cNvPr>
          <p:cNvSpPr txBox="1"/>
          <p:nvPr/>
        </p:nvSpPr>
        <p:spPr>
          <a:xfrm>
            <a:off x="2938182" y="3910519"/>
            <a:ext cx="1191700" cy="861774"/>
          </a:xfrm>
          <a:prstGeom prst="rect">
            <a:avLst/>
          </a:prstGeom>
          <a:noFill/>
        </p:spPr>
        <p:txBody>
          <a:bodyPr wrap="square" rtlCol="0">
            <a:spAutoFit/>
          </a:bodyPr>
          <a:lstStyle/>
          <a:p>
            <a:r>
              <a:rPr lang="en-US" altLang="ja-JP" sz="1600" b="1" dirty="0">
                <a:solidFill>
                  <a:schemeClr val="accent1">
                    <a:lumMod val="75000"/>
                  </a:schemeClr>
                </a:solidFill>
              </a:rPr>
              <a:t>MAX</a:t>
            </a:r>
          </a:p>
          <a:p>
            <a:r>
              <a:rPr lang="en-US" altLang="ja-JP" sz="1600" b="1" dirty="0">
                <a:solidFill>
                  <a:schemeClr val="accent1">
                    <a:lumMod val="75000"/>
                  </a:schemeClr>
                </a:solidFill>
              </a:rPr>
              <a:t> 28%</a:t>
            </a:r>
          </a:p>
          <a:p>
            <a:endParaRPr lang="en-US" altLang="ja-JP" b="1" dirty="0">
              <a:solidFill>
                <a:schemeClr val="accent1">
                  <a:lumMod val="75000"/>
                </a:schemeClr>
              </a:solidFill>
            </a:endParaRPr>
          </a:p>
        </p:txBody>
      </p:sp>
      <p:cxnSp>
        <p:nvCxnSpPr>
          <p:cNvPr id="56" name="直線矢印コネクタ 55">
            <a:extLst>
              <a:ext uri="{FF2B5EF4-FFF2-40B4-BE49-F238E27FC236}">
                <a16:creationId xmlns:a16="http://schemas.microsoft.com/office/drawing/2014/main" id="{19E990FF-2BA4-8D53-01CF-A166E13626F1}"/>
              </a:ext>
            </a:extLst>
          </p:cNvPr>
          <p:cNvCxnSpPr/>
          <p:nvPr/>
        </p:nvCxnSpPr>
        <p:spPr>
          <a:xfrm>
            <a:off x="7278130" y="2031059"/>
            <a:ext cx="0" cy="431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95D7D575-9D99-67B4-35B1-368066954B2F}"/>
              </a:ext>
            </a:extLst>
          </p:cNvPr>
          <p:cNvCxnSpPr>
            <a:cxnSpLocks/>
          </p:cNvCxnSpPr>
          <p:nvPr/>
        </p:nvCxnSpPr>
        <p:spPr>
          <a:xfrm flipV="1">
            <a:off x="7278130" y="2616844"/>
            <a:ext cx="0" cy="4376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2B1A9BF4-315D-99E7-465D-37347430235B}"/>
              </a:ext>
            </a:extLst>
          </p:cNvPr>
          <p:cNvSpPr txBox="1"/>
          <p:nvPr/>
        </p:nvSpPr>
        <p:spPr>
          <a:xfrm>
            <a:off x="7069961" y="1376735"/>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ΔX</a:t>
            </a:r>
          </a:p>
        </p:txBody>
      </p:sp>
      <p:cxnSp>
        <p:nvCxnSpPr>
          <p:cNvPr id="60" name="直線矢印コネクタ 59">
            <a:extLst>
              <a:ext uri="{FF2B5EF4-FFF2-40B4-BE49-F238E27FC236}">
                <a16:creationId xmlns:a16="http://schemas.microsoft.com/office/drawing/2014/main" id="{544730F7-7CAF-7D36-E497-AF5F24AF5AD6}"/>
              </a:ext>
            </a:extLst>
          </p:cNvPr>
          <p:cNvCxnSpPr>
            <a:cxnSpLocks/>
          </p:cNvCxnSpPr>
          <p:nvPr/>
        </p:nvCxnSpPr>
        <p:spPr>
          <a:xfrm>
            <a:off x="2429924" y="5225899"/>
            <a:ext cx="56352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25B882BC-62E3-1316-82E6-98D8FF52CBB3}"/>
              </a:ext>
            </a:extLst>
          </p:cNvPr>
          <p:cNvCxnSpPr>
            <a:cxnSpLocks/>
          </p:cNvCxnSpPr>
          <p:nvPr/>
        </p:nvCxnSpPr>
        <p:spPr>
          <a:xfrm flipH="1">
            <a:off x="3528306" y="5225899"/>
            <a:ext cx="562468" cy="181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DC5CEA49-3C16-4C2B-3A62-A63D44AB2F13}"/>
              </a:ext>
            </a:extLst>
          </p:cNvPr>
          <p:cNvSpPr txBox="1"/>
          <p:nvPr/>
        </p:nvSpPr>
        <p:spPr>
          <a:xfrm>
            <a:off x="2953549" y="4777143"/>
            <a:ext cx="728765"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ΔY</a:t>
            </a:r>
          </a:p>
        </p:txBody>
      </p:sp>
    </p:spTree>
    <p:extLst>
      <p:ext uri="{BB962C8B-B14F-4D97-AF65-F5344CB8AC3E}">
        <p14:creationId xmlns:p14="http://schemas.microsoft.com/office/powerpoint/2010/main" val="4116228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図 136">
            <a:extLst>
              <a:ext uri="{FF2B5EF4-FFF2-40B4-BE49-F238E27FC236}">
                <a16:creationId xmlns:a16="http://schemas.microsoft.com/office/drawing/2014/main" id="{36C74BDB-434A-9888-C2EB-1BFC4CF18581}"/>
              </a:ext>
            </a:extLst>
          </p:cNvPr>
          <p:cNvPicPr>
            <a:picLocks noChangeAspect="1"/>
          </p:cNvPicPr>
          <p:nvPr/>
        </p:nvPicPr>
        <p:blipFill rotWithShape="1">
          <a:blip r:embed="rId3"/>
          <a:srcRect l="1824" t="5586" r="27736" b="51812"/>
          <a:stretch/>
        </p:blipFill>
        <p:spPr>
          <a:xfrm>
            <a:off x="190383" y="131367"/>
            <a:ext cx="8587946" cy="1956925"/>
          </a:xfrm>
          <a:prstGeom prst="rect">
            <a:avLst/>
          </a:prstGeom>
        </p:spPr>
      </p:pic>
      <p:cxnSp>
        <p:nvCxnSpPr>
          <p:cNvPr id="138" name="直線コネクタ 137">
            <a:extLst>
              <a:ext uri="{FF2B5EF4-FFF2-40B4-BE49-F238E27FC236}">
                <a16:creationId xmlns:a16="http://schemas.microsoft.com/office/drawing/2014/main" id="{CAC02F47-4FFF-46A4-5D09-B8CB2049D65E}"/>
              </a:ext>
            </a:extLst>
          </p:cNvPr>
          <p:cNvCxnSpPr>
            <a:cxnSpLocks/>
          </p:cNvCxnSpPr>
          <p:nvPr/>
        </p:nvCxnSpPr>
        <p:spPr>
          <a:xfrm flipV="1">
            <a:off x="455077" y="4518057"/>
            <a:ext cx="5533184" cy="1320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B65638B8-8B25-7C92-6B53-F78B8AA84099}"/>
              </a:ext>
            </a:extLst>
          </p:cNvPr>
          <p:cNvCxnSpPr>
            <a:cxnSpLocks/>
          </p:cNvCxnSpPr>
          <p:nvPr/>
        </p:nvCxnSpPr>
        <p:spPr>
          <a:xfrm>
            <a:off x="6071852" y="4534362"/>
            <a:ext cx="71360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48A5B028-A74C-FAEE-310E-AA3C05F26A0C}"/>
              </a:ext>
            </a:extLst>
          </p:cNvPr>
          <p:cNvCxnSpPr>
            <a:cxnSpLocks/>
          </p:cNvCxnSpPr>
          <p:nvPr/>
        </p:nvCxnSpPr>
        <p:spPr>
          <a:xfrm>
            <a:off x="6768164" y="4525234"/>
            <a:ext cx="0" cy="3254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2683D849-8327-7EAE-DEC7-5F73CF7DE3EB}"/>
              </a:ext>
            </a:extLst>
          </p:cNvPr>
          <p:cNvCxnSpPr>
            <a:cxnSpLocks/>
          </p:cNvCxnSpPr>
          <p:nvPr/>
        </p:nvCxnSpPr>
        <p:spPr>
          <a:xfrm>
            <a:off x="6628378" y="4840353"/>
            <a:ext cx="2745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66BB5BCA-5F9D-70E8-BE9E-2C92BC5619A7}"/>
              </a:ext>
            </a:extLst>
          </p:cNvPr>
          <p:cNvCxnSpPr>
            <a:cxnSpLocks/>
          </p:cNvCxnSpPr>
          <p:nvPr/>
        </p:nvCxnSpPr>
        <p:spPr>
          <a:xfrm>
            <a:off x="6709340" y="4903853"/>
            <a:ext cx="11262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3A9358E8-D5F5-0BF3-E284-9550694DA637}"/>
              </a:ext>
            </a:extLst>
          </p:cNvPr>
          <p:cNvCxnSpPr>
            <a:cxnSpLocks/>
          </p:cNvCxnSpPr>
          <p:nvPr/>
        </p:nvCxnSpPr>
        <p:spPr>
          <a:xfrm flipH="1">
            <a:off x="6052808" y="2165725"/>
            <a:ext cx="38520" cy="2816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4A347BA8-F428-44B3-95E4-A8971EDA0838}"/>
              </a:ext>
            </a:extLst>
          </p:cNvPr>
          <p:cNvCxnSpPr>
            <a:cxnSpLocks/>
          </p:cNvCxnSpPr>
          <p:nvPr/>
        </p:nvCxnSpPr>
        <p:spPr>
          <a:xfrm>
            <a:off x="931929" y="3716155"/>
            <a:ext cx="3946259" cy="188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8224AF78-D55E-0B46-D7CE-5F5E960C976C}"/>
              </a:ext>
            </a:extLst>
          </p:cNvPr>
          <p:cNvCxnSpPr>
            <a:cxnSpLocks/>
          </p:cNvCxnSpPr>
          <p:nvPr/>
        </p:nvCxnSpPr>
        <p:spPr>
          <a:xfrm flipV="1">
            <a:off x="4859610" y="3702921"/>
            <a:ext cx="213668" cy="3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D3A12CB0-160D-8345-AFF9-C56D08FC8E55}"/>
              </a:ext>
            </a:extLst>
          </p:cNvPr>
          <p:cNvSpPr txBox="1"/>
          <p:nvPr/>
        </p:nvSpPr>
        <p:spPr>
          <a:xfrm>
            <a:off x="6440636" y="388570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48" name="テキスト ボックス 147">
            <a:extLst>
              <a:ext uri="{FF2B5EF4-FFF2-40B4-BE49-F238E27FC236}">
                <a16:creationId xmlns:a16="http://schemas.microsoft.com/office/drawing/2014/main" id="{64C02B08-99CE-0B11-8238-E415C4284BE7}"/>
              </a:ext>
            </a:extLst>
          </p:cNvPr>
          <p:cNvSpPr txBox="1"/>
          <p:nvPr/>
        </p:nvSpPr>
        <p:spPr>
          <a:xfrm>
            <a:off x="6071482" y="3870314"/>
            <a:ext cx="471612"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50" name="テキスト ボックス 149">
            <a:extLst>
              <a:ext uri="{FF2B5EF4-FFF2-40B4-BE49-F238E27FC236}">
                <a16:creationId xmlns:a16="http://schemas.microsoft.com/office/drawing/2014/main" id="{021CFE95-0367-06EA-0C99-2B8EE278E292}"/>
              </a:ext>
            </a:extLst>
          </p:cNvPr>
          <p:cNvSpPr txBox="1"/>
          <p:nvPr/>
        </p:nvSpPr>
        <p:spPr>
          <a:xfrm>
            <a:off x="957872" y="303392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51" name="テキスト ボックス 150">
            <a:extLst>
              <a:ext uri="{FF2B5EF4-FFF2-40B4-BE49-F238E27FC236}">
                <a16:creationId xmlns:a16="http://schemas.microsoft.com/office/drawing/2014/main" id="{49197176-D657-A7DA-9888-5A2D9A89BCB2}"/>
              </a:ext>
            </a:extLst>
          </p:cNvPr>
          <p:cNvSpPr txBox="1"/>
          <p:nvPr/>
        </p:nvSpPr>
        <p:spPr>
          <a:xfrm>
            <a:off x="1281974" y="302892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52" name="テキスト ボックス 151">
            <a:extLst>
              <a:ext uri="{FF2B5EF4-FFF2-40B4-BE49-F238E27FC236}">
                <a16:creationId xmlns:a16="http://schemas.microsoft.com/office/drawing/2014/main" id="{D1A9EE7C-B271-4776-F443-C2D5D8B559F8}"/>
              </a:ext>
            </a:extLst>
          </p:cNvPr>
          <p:cNvSpPr txBox="1"/>
          <p:nvPr/>
        </p:nvSpPr>
        <p:spPr>
          <a:xfrm>
            <a:off x="1654076" y="3036869"/>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59" name="テキスト ボックス 158">
            <a:extLst>
              <a:ext uri="{FF2B5EF4-FFF2-40B4-BE49-F238E27FC236}">
                <a16:creationId xmlns:a16="http://schemas.microsoft.com/office/drawing/2014/main" id="{EAE7E5C8-B274-4556-E751-9628F9EBBF51}"/>
              </a:ext>
            </a:extLst>
          </p:cNvPr>
          <p:cNvSpPr txBox="1"/>
          <p:nvPr/>
        </p:nvSpPr>
        <p:spPr>
          <a:xfrm>
            <a:off x="2126743" y="3057893"/>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1" name="テキスト ボックス 160">
            <a:extLst>
              <a:ext uri="{FF2B5EF4-FFF2-40B4-BE49-F238E27FC236}">
                <a16:creationId xmlns:a16="http://schemas.microsoft.com/office/drawing/2014/main" id="{AEEF6D37-D4CC-B4F6-8B01-0FDDD56461C5}"/>
              </a:ext>
            </a:extLst>
          </p:cNvPr>
          <p:cNvSpPr txBox="1"/>
          <p:nvPr/>
        </p:nvSpPr>
        <p:spPr>
          <a:xfrm>
            <a:off x="2477431" y="3046282"/>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2" name="テキスト ボックス 161">
            <a:extLst>
              <a:ext uri="{FF2B5EF4-FFF2-40B4-BE49-F238E27FC236}">
                <a16:creationId xmlns:a16="http://schemas.microsoft.com/office/drawing/2014/main" id="{8D5825F9-EC58-3115-3A7E-F37906018133}"/>
              </a:ext>
            </a:extLst>
          </p:cNvPr>
          <p:cNvSpPr txBox="1"/>
          <p:nvPr/>
        </p:nvSpPr>
        <p:spPr>
          <a:xfrm>
            <a:off x="2814295" y="3041676"/>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3" name="テキスト ボックス 162">
            <a:extLst>
              <a:ext uri="{FF2B5EF4-FFF2-40B4-BE49-F238E27FC236}">
                <a16:creationId xmlns:a16="http://schemas.microsoft.com/office/drawing/2014/main" id="{947B596E-CBF7-9752-30C4-F5F6C0CB9374}"/>
              </a:ext>
            </a:extLst>
          </p:cNvPr>
          <p:cNvSpPr txBox="1"/>
          <p:nvPr/>
        </p:nvSpPr>
        <p:spPr>
          <a:xfrm>
            <a:off x="3173857" y="306289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4" name="テキスト ボックス 163">
            <a:extLst>
              <a:ext uri="{FF2B5EF4-FFF2-40B4-BE49-F238E27FC236}">
                <a16:creationId xmlns:a16="http://schemas.microsoft.com/office/drawing/2014/main" id="{7193805C-94E3-F53F-021E-A6D61AB2CBDB}"/>
              </a:ext>
            </a:extLst>
          </p:cNvPr>
          <p:cNvSpPr txBox="1"/>
          <p:nvPr/>
        </p:nvSpPr>
        <p:spPr>
          <a:xfrm>
            <a:off x="3531900" y="304385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sp>
        <p:nvSpPr>
          <p:cNvPr id="165" name="テキスト ボックス 164">
            <a:extLst>
              <a:ext uri="{FF2B5EF4-FFF2-40B4-BE49-F238E27FC236}">
                <a16:creationId xmlns:a16="http://schemas.microsoft.com/office/drawing/2014/main" id="{10F6DE26-90CB-E27B-C632-24CA34DC8029}"/>
              </a:ext>
            </a:extLst>
          </p:cNvPr>
          <p:cNvSpPr txBox="1"/>
          <p:nvPr/>
        </p:nvSpPr>
        <p:spPr>
          <a:xfrm>
            <a:off x="3979124" y="3039859"/>
            <a:ext cx="638722"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cxnSp>
        <p:nvCxnSpPr>
          <p:cNvPr id="166" name="直線矢印コネクタ 165">
            <a:extLst>
              <a:ext uri="{FF2B5EF4-FFF2-40B4-BE49-F238E27FC236}">
                <a16:creationId xmlns:a16="http://schemas.microsoft.com/office/drawing/2014/main" id="{07E0CCB2-CF72-5345-81E6-FD162F597BA8}"/>
              </a:ext>
            </a:extLst>
          </p:cNvPr>
          <p:cNvCxnSpPr>
            <a:cxnSpLocks/>
          </p:cNvCxnSpPr>
          <p:nvPr/>
        </p:nvCxnSpPr>
        <p:spPr>
          <a:xfrm flipH="1">
            <a:off x="4454260" y="3395695"/>
            <a:ext cx="769541" cy="146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7" name="正方形/長方形 166">
            <a:extLst>
              <a:ext uri="{FF2B5EF4-FFF2-40B4-BE49-F238E27FC236}">
                <a16:creationId xmlns:a16="http://schemas.microsoft.com/office/drawing/2014/main" id="{79A6AD7C-CEF0-39E6-8566-29A54838D258}"/>
              </a:ext>
            </a:extLst>
          </p:cNvPr>
          <p:cNvSpPr/>
          <p:nvPr/>
        </p:nvSpPr>
        <p:spPr>
          <a:xfrm>
            <a:off x="5472132" y="3504617"/>
            <a:ext cx="309484" cy="796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8" name="直線矢印コネクタ 167">
            <a:extLst>
              <a:ext uri="{FF2B5EF4-FFF2-40B4-BE49-F238E27FC236}">
                <a16:creationId xmlns:a16="http://schemas.microsoft.com/office/drawing/2014/main" id="{0C421A52-6490-0E53-DC39-001C1DD2507C}"/>
              </a:ext>
            </a:extLst>
          </p:cNvPr>
          <p:cNvCxnSpPr>
            <a:cxnSpLocks/>
          </p:cNvCxnSpPr>
          <p:nvPr/>
        </p:nvCxnSpPr>
        <p:spPr>
          <a:xfrm flipH="1" flipV="1">
            <a:off x="5511474" y="3574186"/>
            <a:ext cx="225935" cy="2260274"/>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9" name="矢印: 右 168">
            <a:extLst>
              <a:ext uri="{FF2B5EF4-FFF2-40B4-BE49-F238E27FC236}">
                <a16:creationId xmlns:a16="http://schemas.microsoft.com/office/drawing/2014/main" id="{C1EA550B-9472-30DB-B95C-B335285A6F86}"/>
              </a:ext>
            </a:extLst>
          </p:cNvPr>
          <p:cNvSpPr/>
          <p:nvPr/>
        </p:nvSpPr>
        <p:spPr>
          <a:xfrm>
            <a:off x="4239770" y="3970553"/>
            <a:ext cx="1329811" cy="289728"/>
          </a:xfrm>
          <a:prstGeom prst="rightArrow">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テキスト ボックス 169">
            <a:extLst>
              <a:ext uri="{FF2B5EF4-FFF2-40B4-BE49-F238E27FC236}">
                <a16:creationId xmlns:a16="http://schemas.microsoft.com/office/drawing/2014/main" id="{5C34597B-67C9-56B2-C4FE-E40710C0DA79}"/>
              </a:ext>
            </a:extLst>
          </p:cNvPr>
          <p:cNvSpPr txBox="1"/>
          <p:nvPr/>
        </p:nvSpPr>
        <p:spPr>
          <a:xfrm>
            <a:off x="3354229" y="3681194"/>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Light</a:t>
            </a:r>
          </a:p>
        </p:txBody>
      </p:sp>
      <p:cxnSp>
        <p:nvCxnSpPr>
          <p:cNvPr id="174" name="直線コネクタ 173">
            <a:extLst>
              <a:ext uri="{FF2B5EF4-FFF2-40B4-BE49-F238E27FC236}">
                <a16:creationId xmlns:a16="http://schemas.microsoft.com/office/drawing/2014/main" id="{080B1C9A-F2B0-A15E-9688-ADA82F96EE6B}"/>
              </a:ext>
            </a:extLst>
          </p:cNvPr>
          <p:cNvCxnSpPr>
            <a:cxnSpLocks/>
          </p:cNvCxnSpPr>
          <p:nvPr/>
        </p:nvCxnSpPr>
        <p:spPr>
          <a:xfrm flipV="1">
            <a:off x="6262038" y="4541347"/>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直線コネクタ 174">
            <a:extLst>
              <a:ext uri="{FF2B5EF4-FFF2-40B4-BE49-F238E27FC236}">
                <a16:creationId xmlns:a16="http://schemas.microsoft.com/office/drawing/2014/main" id="{5C4EB70D-AB75-F2F6-E504-8A0785321468}"/>
              </a:ext>
            </a:extLst>
          </p:cNvPr>
          <p:cNvCxnSpPr>
            <a:cxnSpLocks/>
          </p:cNvCxnSpPr>
          <p:nvPr/>
        </p:nvCxnSpPr>
        <p:spPr>
          <a:xfrm flipV="1">
            <a:off x="6390862" y="4541347"/>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9094A126-3CAC-C3A4-59F1-207628569DE7}"/>
              </a:ext>
            </a:extLst>
          </p:cNvPr>
          <p:cNvCxnSpPr>
            <a:cxnSpLocks/>
          </p:cNvCxnSpPr>
          <p:nvPr/>
        </p:nvCxnSpPr>
        <p:spPr>
          <a:xfrm flipV="1">
            <a:off x="6530852" y="4541629"/>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0B31BB83-BFE4-569D-AC38-82532FD9B61A}"/>
              </a:ext>
            </a:extLst>
          </p:cNvPr>
          <p:cNvCxnSpPr>
            <a:cxnSpLocks/>
          </p:cNvCxnSpPr>
          <p:nvPr/>
        </p:nvCxnSpPr>
        <p:spPr>
          <a:xfrm>
            <a:off x="924385" y="3702921"/>
            <a:ext cx="796" cy="2824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テキスト ボックス 181">
            <a:extLst>
              <a:ext uri="{FF2B5EF4-FFF2-40B4-BE49-F238E27FC236}">
                <a16:creationId xmlns:a16="http://schemas.microsoft.com/office/drawing/2014/main" id="{A492EFA4-2868-71E8-964E-B4DCD8B3BA6D}"/>
              </a:ext>
            </a:extLst>
          </p:cNvPr>
          <p:cNvSpPr txBox="1"/>
          <p:nvPr/>
        </p:nvSpPr>
        <p:spPr>
          <a:xfrm>
            <a:off x="5200550" y="2825645"/>
            <a:ext cx="777979"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e-</a:t>
            </a:r>
          </a:p>
        </p:txBody>
      </p:sp>
      <p:cxnSp>
        <p:nvCxnSpPr>
          <p:cNvPr id="183" name="直線矢印コネクタ 182">
            <a:extLst>
              <a:ext uri="{FF2B5EF4-FFF2-40B4-BE49-F238E27FC236}">
                <a16:creationId xmlns:a16="http://schemas.microsoft.com/office/drawing/2014/main" id="{9FF9A892-A3F6-1CAB-A1F2-15846066F429}"/>
              </a:ext>
            </a:extLst>
          </p:cNvPr>
          <p:cNvCxnSpPr>
            <a:cxnSpLocks/>
          </p:cNvCxnSpPr>
          <p:nvPr/>
        </p:nvCxnSpPr>
        <p:spPr>
          <a:xfrm flipH="1">
            <a:off x="2814295" y="3751420"/>
            <a:ext cx="48007" cy="2792384"/>
          </a:xfrm>
          <a:prstGeom prst="straightConnector1">
            <a:avLst/>
          </a:prstGeom>
          <a:ln w="5715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5" name="正方形/長方形 184">
            <a:extLst>
              <a:ext uri="{FF2B5EF4-FFF2-40B4-BE49-F238E27FC236}">
                <a16:creationId xmlns:a16="http://schemas.microsoft.com/office/drawing/2014/main" id="{0866540E-8765-FAEF-B76D-7DF4992A6B05}"/>
              </a:ext>
            </a:extLst>
          </p:cNvPr>
          <p:cNvSpPr/>
          <p:nvPr/>
        </p:nvSpPr>
        <p:spPr>
          <a:xfrm>
            <a:off x="1814679" y="5243656"/>
            <a:ext cx="1881618" cy="508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6" name="直線コネクタ 185">
            <a:extLst>
              <a:ext uri="{FF2B5EF4-FFF2-40B4-BE49-F238E27FC236}">
                <a16:creationId xmlns:a16="http://schemas.microsoft.com/office/drawing/2014/main" id="{0B2736CE-A4F4-B05C-9620-458BD8F49FB8}"/>
              </a:ext>
            </a:extLst>
          </p:cNvPr>
          <p:cNvCxnSpPr>
            <a:cxnSpLocks/>
          </p:cNvCxnSpPr>
          <p:nvPr/>
        </p:nvCxnSpPr>
        <p:spPr>
          <a:xfrm>
            <a:off x="924385" y="6511725"/>
            <a:ext cx="4017958" cy="212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矢印コネクタ 186">
            <a:extLst>
              <a:ext uri="{FF2B5EF4-FFF2-40B4-BE49-F238E27FC236}">
                <a16:creationId xmlns:a16="http://schemas.microsoft.com/office/drawing/2014/main" id="{0FE76AEF-0EEB-F064-2860-5F97CC72EA2D}"/>
              </a:ext>
            </a:extLst>
          </p:cNvPr>
          <p:cNvCxnSpPr>
            <a:cxnSpLocks/>
          </p:cNvCxnSpPr>
          <p:nvPr/>
        </p:nvCxnSpPr>
        <p:spPr>
          <a:xfrm>
            <a:off x="1270170" y="3745437"/>
            <a:ext cx="0" cy="762249"/>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CB76A2DE-0665-14F9-6BC1-4766FD3F19AD}"/>
              </a:ext>
            </a:extLst>
          </p:cNvPr>
          <p:cNvSpPr/>
          <p:nvPr/>
        </p:nvSpPr>
        <p:spPr>
          <a:xfrm>
            <a:off x="1829905" y="4120654"/>
            <a:ext cx="559146" cy="225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D6B08E73-C848-6904-8CCD-3C2A8D0D59EA}"/>
              </a:ext>
            </a:extLst>
          </p:cNvPr>
          <p:cNvSpPr txBox="1"/>
          <p:nvPr/>
        </p:nvSpPr>
        <p:spPr>
          <a:xfrm>
            <a:off x="1741875" y="4958999"/>
            <a:ext cx="1007846" cy="86177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3200" b="1" dirty="0">
                <a:solidFill>
                  <a:schemeClr val="accent1">
                    <a:lumMod val="75000"/>
                  </a:schemeClr>
                </a:solidFill>
              </a:rPr>
              <a:t>E</a:t>
            </a:r>
            <a:r>
              <a:rPr lang="en-US" altLang="ja-JP" b="1" dirty="0">
                <a:solidFill>
                  <a:schemeClr val="accent1">
                    <a:lumMod val="75000"/>
                  </a:schemeClr>
                </a:solidFill>
              </a:rPr>
              <a:t>G</a:t>
            </a:r>
          </a:p>
        </p:txBody>
      </p:sp>
      <p:sp>
        <p:nvSpPr>
          <p:cNvPr id="195" name="テキスト ボックス 194">
            <a:extLst>
              <a:ext uri="{FF2B5EF4-FFF2-40B4-BE49-F238E27FC236}">
                <a16:creationId xmlns:a16="http://schemas.microsoft.com/office/drawing/2014/main" id="{19FA173C-0853-7580-B838-A03C6F000F53}"/>
              </a:ext>
            </a:extLst>
          </p:cNvPr>
          <p:cNvSpPr txBox="1"/>
          <p:nvPr/>
        </p:nvSpPr>
        <p:spPr>
          <a:xfrm>
            <a:off x="1357505" y="3745906"/>
            <a:ext cx="1150463"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err="1">
                <a:solidFill>
                  <a:schemeClr val="accent1">
                    <a:lumMod val="75000"/>
                  </a:schemeClr>
                </a:solidFill>
              </a:rPr>
              <a:t>Vout</a:t>
            </a:r>
            <a:r>
              <a:rPr lang="en-US" altLang="ja-JP" sz="1600" b="1" dirty="0">
                <a:solidFill>
                  <a:schemeClr val="accent1">
                    <a:lumMod val="75000"/>
                  </a:schemeClr>
                </a:solidFill>
              </a:rPr>
              <a:t> &lt;0</a:t>
            </a:r>
          </a:p>
        </p:txBody>
      </p:sp>
      <p:sp>
        <p:nvSpPr>
          <p:cNvPr id="196" name="テキスト ボックス 195">
            <a:extLst>
              <a:ext uri="{FF2B5EF4-FFF2-40B4-BE49-F238E27FC236}">
                <a16:creationId xmlns:a16="http://schemas.microsoft.com/office/drawing/2014/main" id="{F152FDD0-2177-B069-744D-56676EDBCC22}"/>
              </a:ext>
            </a:extLst>
          </p:cNvPr>
          <p:cNvSpPr txBox="1"/>
          <p:nvPr/>
        </p:nvSpPr>
        <p:spPr>
          <a:xfrm>
            <a:off x="2262660" y="4972686"/>
            <a:ext cx="2565953"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3200" b="1" dirty="0">
                <a:solidFill>
                  <a:schemeClr val="accent1">
                    <a:lumMod val="75000"/>
                  </a:schemeClr>
                </a:solidFill>
              </a:rPr>
              <a:t>＝</a:t>
            </a:r>
            <a:r>
              <a:rPr lang="en-US" altLang="ja-JP" sz="3200" b="1" dirty="0">
                <a:solidFill>
                  <a:schemeClr val="accent1">
                    <a:lumMod val="75000"/>
                  </a:schemeClr>
                </a:solidFill>
              </a:rPr>
              <a:t>4.7 eV</a:t>
            </a:r>
            <a:endParaRPr lang="en-US" altLang="ja-JP" b="1" dirty="0">
              <a:solidFill>
                <a:schemeClr val="accent1">
                  <a:lumMod val="75000"/>
                </a:schemeClr>
              </a:solidFill>
            </a:endParaRPr>
          </a:p>
        </p:txBody>
      </p:sp>
      <p:cxnSp>
        <p:nvCxnSpPr>
          <p:cNvPr id="197" name="直線コネクタ 196">
            <a:extLst>
              <a:ext uri="{FF2B5EF4-FFF2-40B4-BE49-F238E27FC236}">
                <a16:creationId xmlns:a16="http://schemas.microsoft.com/office/drawing/2014/main" id="{4AA1FC8A-5F60-6590-CA25-436BD6CD3BFC}"/>
              </a:ext>
            </a:extLst>
          </p:cNvPr>
          <p:cNvCxnSpPr>
            <a:cxnSpLocks/>
          </p:cNvCxnSpPr>
          <p:nvPr/>
        </p:nvCxnSpPr>
        <p:spPr>
          <a:xfrm flipV="1">
            <a:off x="6132621" y="4543732"/>
            <a:ext cx="128824" cy="117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6648CFDE-7BD3-A90E-3316-C8B9DDB562C2}"/>
              </a:ext>
            </a:extLst>
          </p:cNvPr>
          <p:cNvCxnSpPr>
            <a:cxnSpLocks/>
          </p:cNvCxnSpPr>
          <p:nvPr/>
        </p:nvCxnSpPr>
        <p:spPr>
          <a:xfrm flipV="1">
            <a:off x="5060972" y="3590754"/>
            <a:ext cx="233641" cy="114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9D61E209-872D-4F0F-025A-C6EBC473E5F9}"/>
              </a:ext>
            </a:extLst>
          </p:cNvPr>
          <p:cNvCxnSpPr>
            <a:cxnSpLocks/>
          </p:cNvCxnSpPr>
          <p:nvPr/>
        </p:nvCxnSpPr>
        <p:spPr>
          <a:xfrm flipV="1">
            <a:off x="5284626" y="3438540"/>
            <a:ext cx="218112" cy="157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26739AB5-8A85-8237-455E-5D77A6AF5210}"/>
              </a:ext>
            </a:extLst>
          </p:cNvPr>
          <p:cNvCxnSpPr>
            <a:cxnSpLocks/>
          </p:cNvCxnSpPr>
          <p:nvPr/>
        </p:nvCxnSpPr>
        <p:spPr>
          <a:xfrm flipV="1">
            <a:off x="5489270" y="3212475"/>
            <a:ext cx="240928" cy="248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961CF1C9-1D11-D1DF-4B7A-5FE49FECC8A1}"/>
              </a:ext>
            </a:extLst>
          </p:cNvPr>
          <p:cNvCxnSpPr>
            <a:cxnSpLocks/>
          </p:cNvCxnSpPr>
          <p:nvPr/>
        </p:nvCxnSpPr>
        <p:spPr>
          <a:xfrm flipV="1">
            <a:off x="5724304" y="2937761"/>
            <a:ext cx="175862" cy="2872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a:extLst>
              <a:ext uri="{FF2B5EF4-FFF2-40B4-BE49-F238E27FC236}">
                <a16:creationId xmlns:a16="http://schemas.microsoft.com/office/drawing/2014/main" id="{79F53CA5-FEAF-1C0C-8ADA-B6C98B6384D8}"/>
              </a:ext>
            </a:extLst>
          </p:cNvPr>
          <p:cNvCxnSpPr>
            <a:cxnSpLocks/>
          </p:cNvCxnSpPr>
          <p:nvPr/>
        </p:nvCxnSpPr>
        <p:spPr>
          <a:xfrm flipV="1">
            <a:off x="5891297" y="2136759"/>
            <a:ext cx="204703" cy="8261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A9672C7F-6CC6-D26B-EC9C-10069EC9C741}"/>
              </a:ext>
            </a:extLst>
          </p:cNvPr>
          <p:cNvCxnSpPr>
            <a:cxnSpLocks/>
          </p:cNvCxnSpPr>
          <p:nvPr/>
        </p:nvCxnSpPr>
        <p:spPr>
          <a:xfrm flipV="1">
            <a:off x="4877218" y="6511725"/>
            <a:ext cx="213668" cy="32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F45A69D8-547C-0613-1FB9-2AB16936CB9F}"/>
              </a:ext>
            </a:extLst>
          </p:cNvPr>
          <p:cNvCxnSpPr>
            <a:cxnSpLocks/>
          </p:cNvCxnSpPr>
          <p:nvPr/>
        </p:nvCxnSpPr>
        <p:spPr>
          <a:xfrm flipV="1">
            <a:off x="5078580" y="6399558"/>
            <a:ext cx="233641" cy="114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A047101A-AD60-4431-BFC4-A1484D24EC49}"/>
              </a:ext>
            </a:extLst>
          </p:cNvPr>
          <p:cNvCxnSpPr>
            <a:cxnSpLocks/>
          </p:cNvCxnSpPr>
          <p:nvPr/>
        </p:nvCxnSpPr>
        <p:spPr>
          <a:xfrm flipV="1">
            <a:off x="5289818" y="6247740"/>
            <a:ext cx="218112" cy="1579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F5E03BC-3CAE-80BD-42AB-FD06BDFBF492}"/>
              </a:ext>
            </a:extLst>
          </p:cNvPr>
          <p:cNvCxnSpPr>
            <a:cxnSpLocks/>
          </p:cNvCxnSpPr>
          <p:nvPr/>
        </p:nvCxnSpPr>
        <p:spPr>
          <a:xfrm flipV="1">
            <a:off x="5494462" y="6021675"/>
            <a:ext cx="240928" cy="248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B219066E-52C7-4F4F-D6C7-1B34FCE88373}"/>
              </a:ext>
            </a:extLst>
          </p:cNvPr>
          <p:cNvCxnSpPr>
            <a:cxnSpLocks/>
          </p:cNvCxnSpPr>
          <p:nvPr/>
        </p:nvCxnSpPr>
        <p:spPr>
          <a:xfrm flipV="1">
            <a:off x="5729496" y="5722685"/>
            <a:ext cx="140330" cy="3115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コネクタ 222">
            <a:extLst>
              <a:ext uri="{FF2B5EF4-FFF2-40B4-BE49-F238E27FC236}">
                <a16:creationId xmlns:a16="http://schemas.microsoft.com/office/drawing/2014/main" id="{C5A4586B-5E2E-D6E6-0827-28AC284E4795}"/>
              </a:ext>
            </a:extLst>
          </p:cNvPr>
          <p:cNvCxnSpPr>
            <a:cxnSpLocks/>
          </p:cNvCxnSpPr>
          <p:nvPr/>
        </p:nvCxnSpPr>
        <p:spPr>
          <a:xfrm flipV="1">
            <a:off x="5860493" y="4977572"/>
            <a:ext cx="188547" cy="7718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テキスト ボックス 223">
            <a:extLst>
              <a:ext uri="{FF2B5EF4-FFF2-40B4-BE49-F238E27FC236}">
                <a16:creationId xmlns:a16="http://schemas.microsoft.com/office/drawing/2014/main" id="{F9B015E4-033D-C196-D234-2B2F37E730AC}"/>
              </a:ext>
            </a:extLst>
          </p:cNvPr>
          <p:cNvSpPr txBox="1"/>
          <p:nvPr/>
        </p:nvSpPr>
        <p:spPr>
          <a:xfrm>
            <a:off x="5742964" y="5653620"/>
            <a:ext cx="818470"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rgbClr val="FF0000"/>
                </a:solidFill>
              </a:rPr>
              <a:t>h+</a:t>
            </a:r>
          </a:p>
        </p:txBody>
      </p:sp>
      <p:cxnSp>
        <p:nvCxnSpPr>
          <p:cNvPr id="225" name="直線矢印コネクタ 224">
            <a:extLst>
              <a:ext uri="{FF2B5EF4-FFF2-40B4-BE49-F238E27FC236}">
                <a16:creationId xmlns:a16="http://schemas.microsoft.com/office/drawing/2014/main" id="{80C01D51-69BE-6466-47A6-732CA97AB095}"/>
              </a:ext>
            </a:extLst>
          </p:cNvPr>
          <p:cNvCxnSpPr>
            <a:cxnSpLocks/>
          </p:cNvCxnSpPr>
          <p:nvPr/>
        </p:nvCxnSpPr>
        <p:spPr>
          <a:xfrm flipV="1">
            <a:off x="5942191" y="5466281"/>
            <a:ext cx="172714" cy="4121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線矢印コネクタ 229">
            <a:extLst>
              <a:ext uri="{FF2B5EF4-FFF2-40B4-BE49-F238E27FC236}">
                <a16:creationId xmlns:a16="http://schemas.microsoft.com/office/drawing/2014/main" id="{96B3C710-16FB-B984-EE2F-F61963EBF3E4}"/>
              </a:ext>
            </a:extLst>
          </p:cNvPr>
          <p:cNvCxnSpPr/>
          <p:nvPr/>
        </p:nvCxnSpPr>
        <p:spPr>
          <a:xfrm>
            <a:off x="8050165" y="4244827"/>
            <a:ext cx="325906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直線矢印コネクタ 230">
            <a:extLst>
              <a:ext uri="{FF2B5EF4-FFF2-40B4-BE49-F238E27FC236}">
                <a16:creationId xmlns:a16="http://schemas.microsoft.com/office/drawing/2014/main" id="{B14B269C-CA43-E133-8627-F21C53CDABC9}"/>
              </a:ext>
            </a:extLst>
          </p:cNvPr>
          <p:cNvCxnSpPr>
            <a:cxnSpLocks/>
          </p:cNvCxnSpPr>
          <p:nvPr/>
        </p:nvCxnSpPr>
        <p:spPr>
          <a:xfrm flipV="1">
            <a:off x="8427657" y="1763695"/>
            <a:ext cx="26237" cy="28258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2" name="テキスト ボックス 231">
            <a:extLst>
              <a:ext uri="{FF2B5EF4-FFF2-40B4-BE49-F238E27FC236}">
                <a16:creationId xmlns:a16="http://schemas.microsoft.com/office/drawing/2014/main" id="{B76879CD-2038-0CBE-384B-60A0BDCC82AD}"/>
              </a:ext>
            </a:extLst>
          </p:cNvPr>
          <p:cNvSpPr txBox="1"/>
          <p:nvPr/>
        </p:nvSpPr>
        <p:spPr>
          <a:xfrm>
            <a:off x="8070407" y="3957673"/>
            <a:ext cx="1150463" cy="738664"/>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400" b="1" dirty="0">
                <a:solidFill>
                  <a:schemeClr val="accent1">
                    <a:lumMod val="75000"/>
                  </a:schemeClr>
                </a:solidFill>
              </a:rPr>
              <a:t>0</a:t>
            </a:r>
          </a:p>
        </p:txBody>
      </p:sp>
      <p:sp>
        <p:nvSpPr>
          <p:cNvPr id="233" name="テキスト ボックス 232">
            <a:extLst>
              <a:ext uri="{FF2B5EF4-FFF2-40B4-BE49-F238E27FC236}">
                <a16:creationId xmlns:a16="http://schemas.microsoft.com/office/drawing/2014/main" id="{6BC95ACE-EEDD-C933-EA7D-A4D1ADF2AC68}"/>
              </a:ext>
            </a:extLst>
          </p:cNvPr>
          <p:cNvSpPr txBox="1"/>
          <p:nvPr/>
        </p:nvSpPr>
        <p:spPr>
          <a:xfrm>
            <a:off x="8753335" y="4094312"/>
            <a:ext cx="3251918"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Photon Energy (eV)</a:t>
            </a:r>
          </a:p>
        </p:txBody>
      </p:sp>
      <p:sp>
        <p:nvSpPr>
          <p:cNvPr id="234" name="テキスト ボックス 233">
            <a:extLst>
              <a:ext uri="{FF2B5EF4-FFF2-40B4-BE49-F238E27FC236}">
                <a16:creationId xmlns:a16="http://schemas.microsoft.com/office/drawing/2014/main" id="{9C3A66E6-21CB-74CC-FCC4-44CEBF1D43A3}"/>
              </a:ext>
            </a:extLst>
          </p:cNvPr>
          <p:cNvSpPr txBox="1"/>
          <p:nvPr/>
        </p:nvSpPr>
        <p:spPr>
          <a:xfrm>
            <a:off x="8108408" y="1136289"/>
            <a:ext cx="3788296"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Light Penetration Depth (</a:t>
            </a:r>
            <a:r>
              <a:rPr lang="en-US" altLang="ja-JP" b="1" dirty="0" err="1">
                <a:solidFill>
                  <a:schemeClr val="accent1">
                    <a:lumMod val="75000"/>
                  </a:schemeClr>
                </a:solidFill>
              </a:rPr>
              <a:t>μm</a:t>
            </a:r>
            <a:r>
              <a:rPr lang="en-US" altLang="ja-JP" b="1" dirty="0">
                <a:solidFill>
                  <a:schemeClr val="accent1">
                    <a:lumMod val="75000"/>
                  </a:schemeClr>
                </a:solidFill>
              </a:rPr>
              <a:t>)</a:t>
            </a:r>
          </a:p>
        </p:txBody>
      </p:sp>
      <p:cxnSp>
        <p:nvCxnSpPr>
          <p:cNvPr id="235" name="直線コネクタ 234">
            <a:extLst>
              <a:ext uri="{FF2B5EF4-FFF2-40B4-BE49-F238E27FC236}">
                <a16:creationId xmlns:a16="http://schemas.microsoft.com/office/drawing/2014/main" id="{583956EE-4F24-3D2E-A513-1BB510904C36}"/>
              </a:ext>
            </a:extLst>
          </p:cNvPr>
          <p:cNvCxnSpPr>
            <a:cxnSpLocks/>
          </p:cNvCxnSpPr>
          <p:nvPr/>
        </p:nvCxnSpPr>
        <p:spPr>
          <a:xfrm>
            <a:off x="8427657" y="3919622"/>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テキスト ボックス 236">
            <a:extLst>
              <a:ext uri="{FF2B5EF4-FFF2-40B4-BE49-F238E27FC236}">
                <a16:creationId xmlns:a16="http://schemas.microsoft.com/office/drawing/2014/main" id="{3E8EA52C-E245-CCF9-5864-D8907A99268F}"/>
              </a:ext>
            </a:extLst>
          </p:cNvPr>
          <p:cNvSpPr txBox="1"/>
          <p:nvPr/>
        </p:nvSpPr>
        <p:spPr>
          <a:xfrm>
            <a:off x="7786404" y="3487185"/>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0.01</a:t>
            </a:r>
          </a:p>
        </p:txBody>
      </p:sp>
      <p:cxnSp>
        <p:nvCxnSpPr>
          <p:cNvPr id="238" name="直線コネクタ 237">
            <a:extLst>
              <a:ext uri="{FF2B5EF4-FFF2-40B4-BE49-F238E27FC236}">
                <a16:creationId xmlns:a16="http://schemas.microsoft.com/office/drawing/2014/main" id="{EBCB6759-6F5E-87FF-8F87-A9E153A114BE}"/>
              </a:ext>
            </a:extLst>
          </p:cNvPr>
          <p:cNvCxnSpPr>
            <a:cxnSpLocks/>
          </p:cNvCxnSpPr>
          <p:nvPr/>
        </p:nvCxnSpPr>
        <p:spPr>
          <a:xfrm>
            <a:off x="8427657" y="3440925"/>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9" name="テキスト ボックス 238">
            <a:extLst>
              <a:ext uri="{FF2B5EF4-FFF2-40B4-BE49-F238E27FC236}">
                <a16:creationId xmlns:a16="http://schemas.microsoft.com/office/drawing/2014/main" id="{F4E6007C-5F7A-84EB-35A9-DD04585D14B3}"/>
              </a:ext>
            </a:extLst>
          </p:cNvPr>
          <p:cNvSpPr txBox="1"/>
          <p:nvPr/>
        </p:nvSpPr>
        <p:spPr>
          <a:xfrm>
            <a:off x="7858727" y="3009168"/>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0. 1</a:t>
            </a:r>
          </a:p>
        </p:txBody>
      </p:sp>
      <p:cxnSp>
        <p:nvCxnSpPr>
          <p:cNvPr id="240" name="直線コネクタ 239">
            <a:extLst>
              <a:ext uri="{FF2B5EF4-FFF2-40B4-BE49-F238E27FC236}">
                <a16:creationId xmlns:a16="http://schemas.microsoft.com/office/drawing/2014/main" id="{29D54DB7-DA3D-A409-FE09-FDB93E5828B4}"/>
              </a:ext>
            </a:extLst>
          </p:cNvPr>
          <p:cNvCxnSpPr>
            <a:cxnSpLocks/>
          </p:cNvCxnSpPr>
          <p:nvPr/>
        </p:nvCxnSpPr>
        <p:spPr>
          <a:xfrm>
            <a:off x="8461049" y="3010138"/>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1" name="テキスト ボックス 240">
            <a:extLst>
              <a:ext uri="{FF2B5EF4-FFF2-40B4-BE49-F238E27FC236}">
                <a16:creationId xmlns:a16="http://schemas.microsoft.com/office/drawing/2014/main" id="{C47E6FFA-FE00-E8B0-0843-2EF61F072DD6}"/>
              </a:ext>
            </a:extLst>
          </p:cNvPr>
          <p:cNvSpPr txBox="1"/>
          <p:nvPr/>
        </p:nvSpPr>
        <p:spPr>
          <a:xfrm>
            <a:off x="7930397" y="2565995"/>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1.0</a:t>
            </a:r>
          </a:p>
        </p:txBody>
      </p:sp>
      <p:cxnSp>
        <p:nvCxnSpPr>
          <p:cNvPr id="243" name="直線コネクタ 242">
            <a:extLst>
              <a:ext uri="{FF2B5EF4-FFF2-40B4-BE49-F238E27FC236}">
                <a16:creationId xmlns:a16="http://schemas.microsoft.com/office/drawing/2014/main" id="{136DA082-92F8-4F81-25EB-B4F5898B0D6B}"/>
              </a:ext>
            </a:extLst>
          </p:cNvPr>
          <p:cNvCxnSpPr>
            <a:cxnSpLocks/>
          </p:cNvCxnSpPr>
          <p:nvPr/>
        </p:nvCxnSpPr>
        <p:spPr>
          <a:xfrm>
            <a:off x="8456270" y="2544806"/>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テキスト ボックス 245">
            <a:extLst>
              <a:ext uri="{FF2B5EF4-FFF2-40B4-BE49-F238E27FC236}">
                <a16:creationId xmlns:a16="http://schemas.microsoft.com/office/drawing/2014/main" id="{B8BCCBAE-C336-F512-98D0-426641C6B12C}"/>
              </a:ext>
            </a:extLst>
          </p:cNvPr>
          <p:cNvSpPr txBox="1"/>
          <p:nvPr/>
        </p:nvSpPr>
        <p:spPr>
          <a:xfrm>
            <a:off x="7948684" y="2115494"/>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10</a:t>
            </a:r>
          </a:p>
        </p:txBody>
      </p:sp>
      <p:cxnSp>
        <p:nvCxnSpPr>
          <p:cNvPr id="247" name="直線コネクタ 246">
            <a:extLst>
              <a:ext uri="{FF2B5EF4-FFF2-40B4-BE49-F238E27FC236}">
                <a16:creationId xmlns:a16="http://schemas.microsoft.com/office/drawing/2014/main" id="{DA0D6C23-2E5E-60CE-5C18-0C48E0658909}"/>
              </a:ext>
            </a:extLst>
          </p:cNvPr>
          <p:cNvCxnSpPr>
            <a:cxnSpLocks/>
          </p:cNvCxnSpPr>
          <p:nvPr/>
        </p:nvCxnSpPr>
        <p:spPr>
          <a:xfrm>
            <a:off x="8448013" y="2093222"/>
            <a:ext cx="1925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8" name="テキスト ボックス 247">
            <a:extLst>
              <a:ext uri="{FF2B5EF4-FFF2-40B4-BE49-F238E27FC236}">
                <a16:creationId xmlns:a16="http://schemas.microsoft.com/office/drawing/2014/main" id="{C3850497-76EF-D3C2-EF27-74AD39C3B2B0}"/>
              </a:ext>
            </a:extLst>
          </p:cNvPr>
          <p:cNvSpPr txBox="1"/>
          <p:nvPr/>
        </p:nvSpPr>
        <p:spPr>
          <a:xfrm>
            <a:off x="7834588" y="1663863"/>
            <a:ext cx="1150463" cy="615553"/>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100</a:t>
            </a:r>
          </a:p>
        </p:txBody>
      </p:sp>
      <p:cxnSp>
        <p:nvCxnSpPr>
          <p:cNvPr id="249" name="直線コネクタ 248">
            <a:extLst>
              <a:ext uri="{FF2B5EF4-FFF2-40B4-BE49-F238E27FC236}">
                <a16:creationId xmlns:a16="http://schemas.microsoft.com/office/drawing/2014/main" id="{07B28980-8BD9-28F5-E1D3-8D0B0606ECAC}"/>
              </a:ext>
            </a:extLst>
          </p:cNvPr>
          <p:cNvCxnSpPr>
            <a:cxnSpLocks/>
          </p:cNvCxnSpPr>
          <p:nvPr/>
        </p:nvCxnSpPr>
        <p:spPr>
          <a:xfrm>
            <a:off x="8979290" y="4249209"/>
            <a:ext cx="0" cy="1442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C6DBDB76-D1E1-D6B1-D614-1643B4988E7C}"/>
              </a:ext>
            </a:extLst>
          </p:cNvPr>
          <p:cNvCxnSpPr>
            <a:cxnSpLocks/>
          </p:cNvCxnSpPr>
          <p:nvPr/>
        </p:nvCxnSpPr>
        <p:spPr>
          <a:xfrm>
            <a:off x="9573154" y="4262410"/>
            <a:ext cx="0" cy="1442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7DA31E5E-35B8-4221-CA14-350A71C6EA84}"/>
              </a:ext>
            </a:extLst>
          </p:cNvPr>
          <p:cNvCxnSpPr>
            <a:cxnSpLocks/>
          </p:cNvCxnSpPr>
          <p:nvPr/>
        </p:nvCxnSpPr>
        <p:spPr>
          <a:xfrm>
            <a:off x="10207467" y="4238838"/>
            <a:ext cx="0" cy="1442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211D9069-E410-B894-E996-E33A38E3E429}"/>
              </a:ext>
            </a:extLst>
          </p:cNvPr>
          <p:cNvCxnSpPr>
            <a:cxnSpLocks/>
          </p:cNvCxnSpPr>
          <p:nvPr/>
        </p:nvCxnSpPr>
        <p:spPr>
          <a:xfrm>
            <a:off x="10804711" y="4225409"/>
            <a:ext cx="0" cy="1812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テキスト ボックス 254">
            <a:extLst>
              <a:ext uri="{FF2B5EF4-FFF2-40B4-BE49-F238E27FC236}">
                <a16:creationId xmlns:a16="http://schemas.microsoft.com/office/drawing/2014/main" id="{ADDD7FBD-980B-C796-55B2-8EAF2348F664}"/>
              </a:ext>
            </a:extLst>
          </p:cNvPr>
          <p:cNvSpPr txBox="1"/>
          <p:nvPr/>
        </p:nvSpPr>
        <p:spPr>
          <a:xfrm>
            <a:off x="8786799" y="3597762"/>
            <a:ext cx="1150463"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1</a:t>
            </a:r>
          </a:p>
        </p:txBody>
      </p:sp>
      <p:sp>
        <p:nvSpPr>
          <p:cNvPr id="261" name="テキスト ボックス 260">
            <a:extLst>
              <a:ext uri="{FF2B5EF4-FFF2-40B4-BE49-F238E27FC236}">
                <a16:creationId xmlns:a16="http://schemas.microsoft.com/office/drawing/2014/main" id="{C3F73423-2D4A-09E9-C396-00847E8AB0A9}"/>
              </a:ext>
            </a:extLst>
          </p:cNvPr>
          <p:cNvSpPr txBox="1"/>
          <p:nvPr/>
        </p:nvSpPr>
        <p:spPr>
          <a:xfrm>
            <a:off x="10069915" y="3597762"/>
            <a:ext cx="508388"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3</a:t>
            </a:r>
          </a:p>
        </p:txBody>
      </p:sp>
      <p:sp>
        <p:nvSpPr>
          <p:cNvPr id="268" name="テキスト ボックス 267">
            <a:extLst>
              <a:ext uri="{FF2B5EF4-FFF2-40B4-BE49-F238E27FC236}">
                <a16:creationId xmlns:a16="http://schemas.microsoft.com/office/drawing/2014/main" id="{4E5ABB25-A7BC-1BCA-1FF7-2CAB90BB97D0}"/>
              </a:ext>
            </a:extLst>
          </p:cNvPr>
          <p:cNvSpPr txBox="1"/>
          <p:nvPr/>
        </p:nvSpPr>
        <p:spPr>
          <a:xfrm>
            <a:off x="9423361" y="3605103"/>
            <a:ext cx="557698"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2</a:t>
            </a:r>
          </a:p>
        </p:txBody>
      </p:sp>
      <p:sp>
        <p:nvSpPr>
          <p:cNvPr id="271" name="テキスト ボックス 270">
            <a:extLst>
              <a:ext uri="{FF2B5EF4-FFF2-40B4-BE49-F238E27FC236}">
                <a16:creationId xmlns:a16="http://schemas.microsoft.com/office/drawing/2014/main" id="{D18FFD61-3865-92E7-A0C5-65E3A74A0ABF}"/>
              </a:ext>
            </a:extLst>
          </p:cNvPr>
          <p:cNvSpPr txBox="1"/>
          <p:nvPr/>
        </p:nvSpPr>
        <p:spPr>
          <a:xfrm>
            <a:off x="10623550" y="3578911"/>
            <a:ext cx="508388"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4</a:t>
            </a:r>
          </a:p>
        </p:txBody>
      </p:sp>
      <p:cxnSp>
        <p:nvCxnSpPr>
          <p:cNvPr id="276" name="直線コネクタ 275">
            <a:extLst>
              <a:ext uri="{FF2B5EF4-FFF2-40B4-BE49-F238E27FC236}">
                <a16:creationId xmlns:a16="http://schemas.microsoft.com/office/drawing/2014/main" id="{FD34B2BB-9435-569E-A82F-7790BA1B65D9}"/>
              </a:ext>
            </a:extLst>
          </p:cNvPr>
          <p:cNvCxnSpPr>
            <a:cxnSpLocks/>
          </p:cNvCxnSpPr>
          <p:nvPr/>
        </p:nvCxnSpPr>
        <p:spPr>
          <a:xfrm>
            <a:off x="8836114" y="2446210"/>
            <a:ext cx="1953493" cy="11884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テキスト ボックス 276">
            <a:extLst>
              <a:ext uri="{FF2B5EF4-FFF2-40B4-BE49-F238E27FC236}">
                <a16:creationId xmlns:a16="http://schemas.microsoft.com/office/drawing/2014/main" id="{11AE0534-5795-7078-A42E-8135CE6EAF83}"/>
              </a:ext>
            </a:extLst>
          </p:cNvPr>
          <p:cNvSpPr txBox="1"/>
          <p:nvPr/>
        </p:nvSpPr>
        <p:spPr>
          <a:xfrm>
            <a:off x="8629334" y="3239842"/>
            <a:ext cx="2074521"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Si ( E</a:t>
            </a:r>
            <a:r>
              <a:rPr lang="en-US" altLang="ja-JP" sz="1400" b="1" dirty="0">
                <a:solidFill>
                  <a:schemeClr val="accent1">
                    <a:lumMod val="75000"/>
                  </a:schemeClr>
                </a:solidFill>
              </a:rPr>
              <a:t>G</a:t>
            </a:r>
            <a:r>
              <a:rPr lang="en-US" altLang="ja-JP" b="1" dirty="0">
                <a:solidFill>
                  <a:schemeClr val="accent1">
                    <a:lumMod val="75000"/>
                  </a:schemeClr>
                </a:solidFill>
              </a:rPr>
              <a:t>=1.1 eV ) </a:t>
            </a:r>
          </a:p>
        </p:txBody>
      </p:sp>
      <p:cxnSp>
        <p:nvCxnSpPr>
          <p:cNvPr id="278" name="直線コネクタ 277">
            <a:extLst>
              <a:ext uri="{FF2B5EF4-FFF2-40B4-BE49-F238E27FC236}">
                <a16:creationId xmlns:a16="http://schemas.microsoft.com/office/drawing/2014/main" id="{41CCB4C9-43DE-24E5-C764-D65C4BC20DDC}"/>
              </a:ext>
            </a:extLst>
          </p:cNvPr>
          <p:cNvCxnSpPr>
            <a:cxnSpLocks/>
          </p:cNvCxnSpPr>
          <p:nvPr/>
        </p:nvCxnSpPr>
        <p:spPr>
          <a:xfrm>
            <a:off x="9006082" y="2057070"/>
            <a:ext cx="1751036" cy="997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9" name="テキスト ボックス 288">
            <a:extLst>
              <a:ext uri="{FF2B5EF4-FFF2-40B4-BE49-F238E27FC236}">
                <a16:creationId xmlns:a16="http://schemas.microsoft.com/office/drawing/2014/main" id="{5980F76D-C16E-A4C8-2EF1-325BC0BA84A1}"/>
              </a:ext>
            </a:extLst>
          </p:cNvPr>
          <p:cNvSpPr txBox="1"/>
          <p:nvPr/>
        </p:nvSpPr>
        <p:spPr>
          <a:xfrm>
            <a:off x="9653049" y="1747563"/>
            <a:ext cx="2607786"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Ga</a:t>
            </a:r>
            <a:r>
              <a:rPr lang="en-US" altLang="ja-JP" sz="1200" b="1" dirty="0">
                <a:solidFill>
                  <a:schemeClr val="accent1">
                    <a:lumMod val="75000"/>
                  </a:schemeClr>
                </a:solidFill>
              </a:rPr>
              <a:t>2</a:t>
            </a:r>
            <a:r>
              <a:rPr lang="en-US" altLang="ja-JP" b="1" dirty="0">
                <a:solidFill>
                  <a:schemeClr val="accent1">
                    <a:lumMod val="75000"/>
                  </a:schemeClr>
                </a:solidFill>
              </a:rPr>
              <a:t>O</a:t>
            </a:r>
            <a:r>
              <a:rPr lang="en-US" altLang="ja-JP" sz="1200" b="1" dirty="0">
                <a:solidFill>
                  <a:schemeClr val="accent1">
                    <a:lumMod val="75000"/>
                  </a:schemeClr>
                </a:solidFill>
              </a:rPr>
              <a:t>3</a:t>
            </a:r>
            <a:r>
              <a:rPr lang="en-US" altLang="ja-JP" b="1" dirty="0">
                <a:solidFill>
                  <a:schemeClr val="accent1">
                    <a:lumMod val="75000"/>
                  </a:schemeClr>
                </a:solidFill>
              </a:rPr>
              <a:t>( E</a:t>
            </a:r>
            <a:r>
              <a:rPr lang="en-US" altLang="ja-JP" sz="1400" b="1" dirty="0">
                <a:solidFill>
                  <a:schemeClr val="accent1">
                    <a:lumMod val="75000"/>
                  </a:schemeClr>
                </a:solidFill>
              </a:rPr>
              <a:t>G</a:t>
            </a:r>
            <a:r>
              <a:rPr lang="en-US" altLang="ja-JP" b="1" dirty="0">
                <a:solidFill>
                  <a:schemeClr val="accent1">
                    <a:lumMod val="75000"/>
                  </a:schemeClr>
                </a:solidFill>
              </a:rPr>
              <a:t>=4.7 eV ) </a:t>
            </a:r>
          </a:p>
        </p:txBody>
      </p:sp>
      <p:cxnSp>
        <p:nvCxnSpPr>
          <p:cNvPr id="292" name="直線矢印コネクタ 291">
            <a:extLst>
              <a:ext uri="{FF2B5EF4-FFF2-40B4-BE49-F238E27FC236}">
                <a16:creationId xmlns:a16="http://schemas.microsoft.com/office/drawing/2014/main" id="{EA8C95EB-793A-65B4-0107-6737FE65D209}"/>
              </a:ext>
            </a:extLst>
          </p:cNvPr>
          <p:cNvCxnSpPr>
            <a:cxnSpLocks/>
          </p:cNvCxnSpPr>
          <p:nvPr/>
        </p:nvCxnSpPr>
        <p:spPr>
          <a:xfrm flipV="1">
            <a:off x="9712623" y="3203589"/>
            <a:ext cx="289933" cy="3151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5" name="直線矢印コネクタ 294">
            <a:extLst>
              <a:ext uri="{FF2B5EF4-FFF2-40B4-BE49-F238E27FC236}">
                <a16:creationId xmlns:a16="http://schemas.microsoft.com/office/drawing/2014/main" id="{64D10D57-8121-9712-C066-2C0C309B834A}"/>
              </a:ext>
            </a:extLst>
          </p:cNvPr>
          <p:cNvCxnSpPr>
            <a:cxnSpLocks/>
          </p:cNvCxnSpPr>
          <p:nvPr/>
        </p:nvCxnSpPr>
        <p:spPr>
          <a:xfrm flipH="1">
            <a:off x="9917686" y="2320938"/>
            <a:ext cx="217761" cy="2286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1" name="テキスト ボックス 310">
            <a:extLst>
              <a:ext uri="{FF2B5EF4-FFF2-40B4-BE49-F238E27FC236}">
                <a16:creationId xmlns:a16="http://schemas.microsoft.com/office/drawing/2014/main" id="{CFFBA2A5-0590-5DE2-ECA7-C98C3F86A2D7}"/>
              </a:ext>
            </a:extLst>
          </p:cNvPr>
          <p:cNvSpPr txBox="1"/>
          <p:nvPr/>
        </p:nvSpPr>
        <p:spPr>
          <a:xfrm>
            <a:off x="7987080" y="177805"/>
            <a:ext cx="2036611"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(Photon Energy) </a:t>
            </a:r>
            <a:r>
              <a:rPr lang="en-US" altLang="ja-JP" b="1" dirty="0">
                <a:solidFill>
                  <a:schemeClr val="accent1">
                    <a:lumMod val="75000"/>
                  </a:schemeClr>
                </a:solidFill>
              </a:rPr>
              <a:t>= </a:t>
            </a:r>
          </a:p>
        </p:txBody>
      </p:sp>
      <p:cxnSp>
        <p:nvCxnSpPr>
          <p:cNvPr id="317" name="直線コネクタ 316">
            <a:extLst>
              <a:ext uri="{FF2B5EF4-FFF2-40B4-BE49-F238E27FC236}">
                <a16:creationId xmlns:a16="http://schemas.microsoft.com/office/drawing/2014/main" id="{4E38356C-D96A-9AAD-43F6-BDF24FF27C29}"/>
              </a:ext>
            </a:extLst>
          </p:cNvPr>
          <p:cNvCxnSpPr>
            <a:cxnSpLocks/>
          </p:cNvCxnSpPr>
          <p:nvPr/>
        </p:nvCxnSpPr>
        <p:spPr>
          <a:xfrm>
            <a:off x="10023691" y="645504"/>
            <a:ext cx="166622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9" name="テキスト ボックス 328">
            <a:extLst>
              <a:ext uri="{FF2B5EF4-FFF2-40B4-BE49-F238E27FC236}">
                <a16:creationId xmlns:a16="http://schemas.microsoft.com/office/drawing/2014/main" id="{D05A7DA5-C91D-CC94-B540-4DB15AECA84F}"/>
              </a:ext>
            </a:extLst>
          </p:cNvPr>
          <p:cNvSpPr txBox="1"/>
          <p:nvPr/>
        </p:nvSpPr>
        <p:spPr>
          <a:xfrm>
            <a:off x="10085892" y="721029"/>
            <a:ext cx="2482713" cy="338554"/>
          </a:xfrm>
          <a:prstGeom prst="rect">
            <a:avLst/>
          </a:prstGeom>
          <a:noFill/>
        </p:spPr>
        <p:txBody>
          <a:bodyPr wrap="square" rtlCol="0">
            <a:spAutoFit/>
          </a:bodyPr>
          <a:lstStyle/>
          <a:p>
            <a:r>
              <a:rPr lang="en-US" altLang="ja-JP" sz="1600" b="1" dirty="0">
                <a:solidFill>
                  <a:schemeClr val="accent1">
                    <a:lumMod val="75000"/>
                  </a:schemeClr>
                </a:solidFill>
              </a:rPr>
              <a:t>(Wave Length) </a:t>
            </a:r>
          </a:p>
        </p:txBody>
      </p:sp>
      <p:sp>
        <p:nvSpPr>
          <p:cNvPr id="331" name="テキスト ボックス 330">
            <a:extLst>
              <a:ext uri="{FF2B5EF4-FFF2-40B4-BE49-F238E27FC236}">
                <a16:creationId xmlns:a16="http://schemas.microsoft.com/office/drawing/2014/main" id="{68F274FB-B493-DCEF-A00E-192D7EE5CD26}"/>
              </a:ext>
            </a:extLst>
          </p:cNvPr>
          <p:cNvSpPr txBox="1"/>
          <p:nvPr/>
        </p:nvSpPr>
        <p:spPr>
          <a:xfrm>
            <a:off x="10760065" y="290544"/>
            <a:ext cx="1193966" cy="338554"/>
          </a:xfrm>
          <a:prstGeom prst="rect">
            <a:avLst/>
          </a:prstGeom>
          <a:noFill/>
        </p:spPr>
        <p:txBody>
          <a:bodyPr wrap="square" rtlCol="0">
            <a:spAutoFit/>
          </a:bodyPr>
          <a:lstStyle/>
          <a:p>
            <a:r>
              <a:rPr lang="en-US" altLang="ja-JP" sz="1600" b="1" dirty="0">
                <a:solidFill>
                  <a:schemeClr val="accent1">
                    <a:lumMod val="75000"/>
                  </a:schemeClr>
                </a:solidFill>
              </a:rPr>
              <a:t>(eV/</a:t>
            </a:r>
            <a:r>
              <a:rPr lang="en-US" altLang="ja-JP" sz="1600" b="1" dirty="0" err="1">
                <a:solidFill>
                  <a:schemeClr val="accent1">
                    <a:lumMod val="75000"/>
                  </a:schemeClr>
                </a:solidFill>
              </a:rPr>
              <a:t>μm</a:t>
            </a:r>
            <a:r>
              <a:rPr lang="en-US" altLang="ja-JP" sz="1600" b="1" dirty="0">
                <a:solidFill>
                  <a:schemeClr val="accent1">
                    <a:lumMod val="75000"/>
                  </a:schemeClr>
                </a:solidFill>
              </a:rPr>
              <a:t>) </a:t>
            </a:r>
          </a:p>
        </p:txBody>
      </p:sp>
      <p:sp>
        <p:nvSpPr>
          <p:cNvPr id="332" name="テキスト ボックス 331">
            <a:extLst>
              <a:ext uri="{FF2B5EF4-FFF2-40B4-BE49-F238E27FC236}">
                <a16:creationId xmlns:a16="http://schemas.microsoft.com/office/drawing/2014/main" id="{BC9B370F-24C1-0472-3E11-991456B35B79}"/>
              </a:ext>
            </a:extLst>
          </p:cNvPr>
          <p:cNvSpPr txBox="1"/>
          <p:nvPr/>
        </p:nvSpPr>
        <p:spPr>
          <a:xfrm>
            <a:off x="6289342" y="5401357"/>
            <a:ext cx="5915475" cy="1354217"/>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1600" b="1" dirty="0">
                <a:solidFill>
                  <a:schemeClr val="accent1">
                    <a:lumMod val="75000"/>
                  </a:schemeClr>
                </a:solidFill>
              </a:rPr>
              <a:t>Diamond( E</a:t>
            </a:r>
            <a:r>
              <a:rPr lang="en-US" altLang="ja-JP" sz="1100" b="1" dirty="0">
                <a:solidFill>
                  <a:schemeClr val="accent1">
                    <a:lumMod val="75000"/>
                  </a:schemeClr>
                </a:solidFill>
              </a:rPr>
              <a:t>G</a:t>
            </a:r>
            <a:r>
              <a:rPr lang="en-US" altLang="ja-JP" sz="1600" b="1" dirty="0">
                <a:solidFill>
                  <a:schemeClr val="accent1">
                    <a:lumMod val="75000"/>
                  </a:schemeClr>
                </a:solidFill>
              </a:rPr>
              <a:t>~</a:t>
            </a:r>
            <a:r>
              <a:rPr lang="ja-JP" altLang="en-US" sz="1600" b="1" dirty="0">
                <a:solidFill>
                  <a:schemeClr val="accent1">
                    <a:lumMod val="75000"/>
                  </a:schemeClr>
                </a:solidFill>
              </a:rPr>
              <a:t>５</a:t>
            </a:r>
            <a:r>
              <a:rPr lang="en-US" altLang="ja-JP" sz="1600" b="1" dirty="0">
                <a:solidFill>
                  <a:schemeClr val="accent1">
                    <a:lumMod val="75000"/>
                  </a:schemeClr>
                </a:solidFill>
              </a:rPr>
              <a:t>eV)</a:t>
            </a:r>
            <a:r>
              <a:rPr lang="ja-JP" altLang="en-US" sz="1600" b="1" dirty="0">
                <a:solidFill>
                  <a:schemeClr val="accent1">
                    <a:lumMod val="75000"/>
                  </a:schemeClr>
                </a:solidFill>
              </a:rPr>
              <a:t>や</a:t>
            </a:r>
            <a:r>
              <a:rPr lang="en-US" altLang="ja-JP" sz="1600" b="1" dirty="0">
                <a:solidFill>
                  <a:schemeClr val="accent1">
                    <a:lumMod val="75000"/>
                  </a:schemeClr>
                </a:solidFill>
              </a:rPr>
              <a:t>Ga</a:t>
            </a:r>
            <a:r>
              <a:rPr lang="en-US" altLang="ja-JP" sz="1200" b="1" dirty="0">
                <a:solidFill>
                  <a:schemeClr val="accent1">
                    <a:lumMod val="75000"/>
                  </a:schemeClr>
                </a:solidFill>
              </a:rPr>
              <a:t>2</a:t>
            </a:r>
            <a:r>
              <a:rPr lang="en-US" altLang="ja-JP" sz="1600" b="1" dirty="0">
                <a:solidFill>
                  <a:schemeClr val="accent1">
                    <a:lumMod val="75000"/>
                  </a:schemeClr>
                </a:solidFill>
              </a:rPr>
              <a:t>O</a:t>
            </a:r>
            <a:r>
              <a:rPr lang="en-US" altLang="ja-JP" sz="1200" b="1" dirty="0">
                <a:solidFill>
                  <a:schemeClr val="accent1">
                    <a:lumMod val="75000"/>
                  </a:schemeClr>
                </a:solidFill>
              </a:rPr>
              <a:t>3</a:t>
            </a:r>
            <a:r>
              <a:rPr lang="en-US" altLang="ja-JP" sz="1600" b="1" dirty="0">
                <a:solidFill>
                  <a:schemeClr val="accent1">
                    <a:lumMod val="75000"/>
                  </a:schemeClr>
                </a:solidFill>
              </a:rPr>
              <a:t> ( E</a:t>
            </a:r>
            <a:r>
              <a:rPr lang="en-US" altLang="ja-JP" sz="1100" b="1" dirty="0">
                <a:solidFill>
                  <a:schemeClr val="accent1">
                    <a:lumMod val="75000"/>
                  </a:schemeClr>
                </a:solidFill>
              </a:rPr>
              <a:t>G</a:t>
            </a:r>
            <a:r>
              <a:rPr lang="en-US" altLang="ja-JP" sz="1600" b="1" dirty="0">
                <a:solidFill>
                  <a:schemeClr val="accent1">
                    <a:lumMod val="75000"/>
                  </a:schemeClr>
                </a:solidFill>
              </a:rPr>
              <a:t>~</a:t>
            </a:r>
            <a:r>
              <a:rPr lang="ja-JP" altLang="en-US" sz="1600" b="1" dirty="0">
                <a:solidFill>
                  <a:schemeClr val="accent1">
                    <a:lumMod val="75000"/>
                  </a:schemeClr>
                </a:solidFill>
              </a:rPr>
              <a:t>４７</a:t>
            </a:r>
            <a:r>
              <a:rPr lang="en-US" altLang="ja-JP" sz="1600" b="1" dirty="0">
                <a:solidFill>
                  <a:schemeClr val="accent1">
                    <a:lumMod val="75000"/>
                  </a:schemeClr>
                </a:solidFill>
              </a:rPr>
              <a:t>eV)</a:t>
            </a:r>
            <a:r>
              <a:rPr lang="ja-JP" altLang="en-US" sz="1600" b="1" dirty="0">
                <a:solidFill>
                  <a:schemeClr val="accent1">
                    <a:lumMod val="75000"/>
                  </a:schemeClr>
                </a:solidFill>
              </a:rPr>
              <a:t>などは可視光線に対して透明である。結晶内の奥深く迄短波長青色光を透過する事ができる。</a:t>
            </a:r>
            <a:r>
              <a:rPr lang="en-US" altLang="ja-JP" sz="1600" b="1" dirty="0">
                <a:solidFill>
                  <a:schemeClr val="accent1">
                    <a:lumMod val="75000"/>
                  </a:schemeClr>
                </a:solidFill>
              </a:rPr>
              <a:t>PN</a:t>
            </a:r>
            <a:r>
              <a:rPr lang="ja-JP" altLang="en-US" sz="1600" b="1" dirty="0">
                <a:solidFill>
                  <a:schemeClr val="accent1">
                    <a:lumMod val="75000"/>
                  </a:schemeClr>
                </a:solidFill>
              </a:rPr>
              <a:t>接合の空乏層領域 </a:t>
            </a:r>
            <a:r>
              <a:rPr lang="en-US" altLang="ja-JP" sz="1600" b="1" dirty="0">
                <a:solidFill>
                  <a:schemeClr val="accent1">
                    <a:lumMod val="75000"/>
                  </a:schemeClr>
                </a:solidFill>
              </a:rPr>
              <a:t>X1&lt;X&lt;X2</a:t>
            </a:r>
            <a:r>
              <a:rPr lang="ja-JP" altLang="en-US" sz="1600" b="1" dirty="0">
                <a:solidFill>
                  <a:schemeClr val="accent1">
                    <a:lumMod val="75000"/>
                  </a:schemeClr>
                </a:solidFill>
              </a:rPr>
              <a:t> 迄、奥深く迄、短波長青色光を導く事が可能で太陽電池の効率向上に寄与する。</a:t>
            </a:r>
            <a:endParaRPr lang="en-US" altLang="ja-JP" sz="1600" b="1" dirty="0">
              <a:solidFill>
                <a:schemeClr val="accent1">
                  <a:lumMod val="75000"/>
                </a:schemeClr>
              </a:solidFill>
            </a:endParaRPr>
          </a:p>
        </p:txBody>
      </p:sp>
      <p:sp>
        <p:nvSpPr>
          <p:cNvPr id="333" name="テキスト ボックス 332">
            <a:extLst>
              <a:ext uri="{FF2B5EF4-FFF2-40B4-BE49-F238E27FC236}">
                <a16:creationId xmlns:a16="http://schemas.microsoft.com/office/drawing/2014/main" id="{F195B389-C763-93E7-B767-07B0378A6F71}"/>
              </a:ext>
            </a:extLst>
          </p:cNvPr>
          <p:cNvSpPr txBox="1"/>
          <p:nvPr/>
        </p:nvSpPr>
        <p:spPr>
          <a:xfrm>
            <a:off x="10070821" y="239440"/>
            <a:ext cx="1101766" cy="461665"/>
          </a:xfrm>
          <a:prstGeom prst="rect">
            <a:avLst/>
          </a:prstGeom>
          <a:noFill/>
        </p:spPr>
        <p:txBody>
          <a:bodyPr wrap="square" rtlCol="0">
            <a:spAutoFit/>
          </a:bodyPr>
          <a:lstStyle/>
          <a:p>
            <a:r>
              <a:rPr lang="en-US" altLang="ja-JP" sz="2400" b="1" dirty="0">
                <a:solidFill>
                  <a:schemeClr val="accent1">
                    <a:lumMod val="75000"/>
                  </a:schemeClr>
                </a:solidFill>
              </a:rPr>
              <a:t>1.24</a:t>
            </a:r>
          </a:p>
        </p:txBody>
      </p:sp>
      <p:cxnSp>
        <p:nvCxnSpPr>
          <p:cNvPr id="334" name="直線コネクタ 333">
            <a:extLst>
              <a:ext uri="{FF2B5EF4-FFF2-40B4-BE49-F238E27FC236}">
                <a16:creationId xmlns:a16="http://schemas.microsoft.com/office/drawing/2014/main" id="{6FBFCF12-507F-3A19-10F2-42D8A8A9786D}"/>
              </a:ext>
            </a:extLst>
          </p:cNvPr>
          <p:cNvCxnSpPr>
            <a:cxnSpLocks/>
          </p:cNvCxnSpPr>
          <p:nvPr/>
        </p:nvCxnSpPr>
        <p:spPr>
          <a:xfrm flipH="1">
            <a:off x="4933539" y="4287794"/>
            <a:ext cx="17608" cy="221024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4B420C44-A35B-EC4E-D6A0-DC4A4F5EC0CD}"/>
              </a:ext>
            </a:extLst>
          </p:cNvPr>
          <p:cNvCxnSpPr>
            <a:cxnSpLocks/>
          </p:cNvCxnSpPr>
          <p:nvPr/>
        </p:nvCxnSpPr>
        <p:spPr>
          <a:xfrm>
            <a:off x="4928432" y="1735107"/>
            <a:ext cx="0" cy="27618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F5C2C782-6B71-BEF4-C3D2-D5C13529B784}"/>
              </a:ext>
            </a:extLst>
          </p:cNvPr>
          <p:cNvCxnSpPr>
            <a:cxnSpLocks/>
          </p:cNvCxnSpPr>
          <p:nvPr/>
        </p:nvCxnSpPr>
        <p:spPr>
          <a:xfrm flipH="1">
            <a:off x="4942295" y="3239842"/>
            <a:ext cx="48" cy="68456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7" name="直線コネクタ 336">
            <a:extLst>
              <a:ext uri="{FF2B5EF4-FFF2-40B4-BE49-F238E27FC236}">
                <a16:creationId xmlns:a16="http://schemas.microsoft.com/office/drawing/2014/main" id="{67261B1E-8CC7-89CC-1466-82DEE2A4FAC6}"/>
              </a:ext>
            </a:extLst>
          </p:cNvPr>
          <p:cNvCxnSpPr>
            <a:cxnSpLocks/>
          </p:cNvCxnSpPr>
          <p:nvPr/>
        </p:nvCxnSpPr>
        <p:spPr>
          <a:xfrm>
            <a:off x="4928432" y="1449993"/>
            <a:ext cx="0" cy="10258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6E2C327B-A9EE-14BD-8668-638EA31E24FF}"/>
              </a:ext>
            </a:extLst>
          </p:cNvPr>
          <p:cNvSpPr/>
          <p:nvPr/>
        </p:nvSpPr>
        <p:spPr>
          <a:xfrm>
            <a:off x="6049040" y="1760538"/>
            <a:ext cx="83577" cy="120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9" name="直線コネクタ 338">
            <a:extLst>
              <a:ext uri="{FF2B5EF4-FFF2-40B4-BE49-F238E27FC236}">
                <a16:creationId xmlns:a16="http://schemas.microsoft.com/office/drawing/2014/main" id="{937E53C1-D132-347F-FB4D-1A10862DC29F}"/>
              </a:ext>
            </a:extLst>
          </p:cNvPr>
          <p:cNvCxnSpPr>
            <a:cxnSpLocks/>
          </p:cNvCxnSpPr>
          <p:nvPr/>
        </p:nvCxnSpPr>
        <p:spPr>
          <a:xfrm>
            <a:off x="6096000" y="1797051"/>
            <a:ext cx="0" cy="35672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0" name="テキスト ボックス 339">
            <a:extLst>
              <a:ext uri="{FF2B5EF4-FFF2-40B4-BE49-F238E27FC236}">
                <a16:creationId xmlns:a16="http://schemas.microsoft.com/office/drawing/2014/main" id="{4612D53E-515F-E0DB-C9F9-6C579D56CC75}"/>
              </a:ext>
            </a:extLst>
          </p:cNvPr>
          <p:cNvSpPr txBox="1"/>
          <p:nvPr/>
        </p:nvSpPr>
        <p:spPr>
          <a:xfrm>
            <a:off x="7070754" y="4766344"/>
            <a:ext cx="5915475" cy="861774"/>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sz="1600" b="1" dirty="0">
                <a:solidFill>
                  <a:srgbClr val="FF0000"/>
                </a:solidFill>
              </a:rPr>
              <a:t>赤外線は結晶奥深く迄透過するが一方の紫外線は</a:t>
            </a:r>
            <a:endParaRPr lang="en-US" altLang="ja-JP" sz="1600" b="1" dirty="0">
              <a:solidFill>
                <a:srgbClr val="FF0000"/>
              </a:solidFill>
            </a:endParaRPr>
          </a:p>
          <a:p>
            <a:r>
              <a:rPr lang="ja-JP" altLang="en-US" sz="1600" b="1" dirty="0">
                <a:solidFill>
                  <a:srgbClr val="FF0000"/>
                </a:solidFill>
              </a:rPr>
              <a:t>シリコンの結晶表面近傍で吸収されて熱になる。</a:t>
            </a:r>
            <a:endParaRPr lang="en-US" altLang="ja-JP" sz="1600" b="1" dirty="0">
              <a:solidFill>
                <a:srgbClr val="FF0000"/>
              </a:solidFill>
            </a:endParaRPr>
          </a:p>
        </p:txBody>
      </p:sp>
      <p:sp>
        <p:nvSpPr>
          <p:cNvPr id="341" name="テキスト ボックス 340">
            <a:extLst>
              <a:ext uri="{FF2B5EF4-FFF2-40B4-BE49-F238E27FC236}">
                <a16:creationId xmlns:a16="http://schemas.microsoft.com/office/drawing/2014/main" id="{BB287E2D-FA00-621C-0835-598803D12838}"/>
              </a:ext>
            </a:extLst>
          </p:cNvPr>
          <p:cNvSpPr txBox="1"/>
          <p:nvPr/>
        </p:nvSpPr>
        <p:spPr>
          <a:xfrm>
            <a:off x="8023538" y="4463134"/>
            <a:ext cx="3788295" cy="523220"/>
          </a:xfrm>
          <a:prstGeom prst="rect">
            <a:avLst/>
          </a:prstGeom>
          <a:noFill/>
        </p:spPr>
        <p:txBody>
          <a:bodyPr wrap="square" rtlCol="0">
            <a:spAutoFit/>
          </a:bodyPr>
          <a:lstStyle/>
          <a:p>
            <a:endParaRPr lang="en-US" altLang="ja-JP" sz="1400" b="1" dirty="0">
              <a:solidFill>
                <a:schemeClr val="accent1">
                  <a:lumMod val="75000"/>
                </a:schemeClr>
              </a:solidFill>
            </a:endParaRPr>
          </a:p>
          <a:p>
            <a:r>
              <a:rPr lang="ja-JP" altLang="en-US" sz="1400" b="1" dirty="0"/>
              <a:t>概念図（</a:t>
            </a:r>
            <a:r>
              <a:rPr lang="en-US" altLang="ja-JP" sz="1400" b="1" dirty="0"/>
              <a:t>Exact Data Not Available</a:t>
            </a:r>
            <a:r>
              <a:rPr lang="ja-JP" altLang="en-US" sz="1400" b="1" dirty="0"/>
              <a:t>）</a:t>
            </a:r>
            <a:endParaRPr lang="en-US" altLang="ja-JP" sz="1400" b="1" dirty="0"/>
          </a:p>
        </p:txBody>
      </p:sp>
      <p:sp>
        <p:nvSpPr>
          <p:cNvPr id="343" name="テキスト ボックス 342">
            <a:extLst>
              <a:ext uri="{FF2B5EF4-FFF2-40B4-BE49-F238E27FC236}">
                <a16:creationId xmlns:a16="http://schemas.microsoft.com/office/drawing/2014/main" id="{CDF830E3-AA01-0E1C-FAF8-788DA79B79AC}"/>
              </a:ext>
            </a:extLst>
          </p:cNvPr>
          <p:cNvSpPr txBox="1"/>
          <p:nvPr/>
        </p:nvSpPr>
        <p:spPr>
          <a:xfrm>
            <a:off x="66621" y="2065237"/>
            <a:ext cx="5705895" cy="1477328"/>
          </a:xfrm>
          <a:prstGeom prst="rect">
            <a:avLst/>
          </a:prstGeom>
          <a:noFill/>
        </p:spPr>
        <p:txBody>
          <a:bodyPr wrap="square" rtlCol="0">
            <a:spAutoFit/>
          </a:bodyPr>
          <a:lstStyle/>
          <a:p>
            <a:r>
              <a:rPr lang="ja-JP" altLang="en-US" b="1" dirty="0">
                <a:solidFill>
                  <a:schemeClr val="accent1">
                    <a:lumMod val="75000"/>
                  </a:schemeClr>
                </a:solidFill>
              </a:rPr>
              <a:t>シリコン結晶（</a:t>
            </a:r>
            <a:r>
              <a:rPr lang="en-US" altLang="ja-JP" b="1" dirty="0">
                <a:solidFill>
                  <a:schemeClr val="accent1">
                    <a:lumMod val="75000"/>
                  </a:schemeClr>
                </a:solidFill>
              </a:rPr>
              <a:t>1.1 eV)</a:t>
            </a:r>
            <a:r>
              <a:rPr lang="ja-JP" altLang="en-US" b="1" dirty="0">
                <a:solidFill>
                  <a:schemeClr val="accent1">
                    <a:lumMod val="75000"/>
                  </a:schemeClr>
                </a:solidFill>
              </a:rPr>
              <a:t> は黒光りしている。可視光線を吸収する。一方の</a:t>
            </a:r>
            <a:r>
              <a:rPr lang="en-US" altLang="ja-JP" b="1" dirty="0">
                <a:solidFill>
                  <a:schemeClr val="accent1">
                    <a:lumMod val="75000"/>
                  </a:schemeClr>
                </a:solidFill>
              </a:rPr>
              <a:t>Wide Band Gap </a:t>
            </a:r>
            <a:r>
              <a:rPr lang="ja-JP" altLang="en-US" b="1" dirty="0">
                <a:solidFill>
                  <a:schemeClr val="accent1">
                    <a:lumMod val="75000"/>
                  </a:schemeClr>
                </a:solidFill>
              </a:rPr>
              <a:t>の</a:t>
            </a:r>
            <a:r>
              <a:rPr lang="en-US" altLang="ja-JP" b="1" dirty="0">
                <a:solidFill>
                  <a:schemeClr val="accent1">
                    <a:lumMod val="75000"/>
                  </a:schemeClr>
                </a:solidFill>
              </a:rPr>
              <a:t>Ga</a:t>
            </a:r>
            <a:r>
              <a:rPr lang="en-US" altLang="ja-JP" sz="1200" b="1" dirty="0">
                <a:solidFill>
                  <a:schemeClr val="accent1">
                    <a:lumMod val="75000"/>
                  </a:schemeClr>
                </a:solidFill>
              </a:rPr>
              <a:t>2</a:t>
            </a:r>
            <a:r>
              <a:rPr lang="en-US" altLang="ja-JP" b="1" dirty="0">
                <a:solidFill>
                  <a:schemeClr val="accent1">
                    <a:lumMod val="75000"/>
                  </a:schemeClr>
                </a:solidFill>
              </a:rPr>
              <a:t>O</a:t>
            </a:r>
            <a:r>
              <a:rPr lang="en-US" altLang="ja-JP" sz="1400" b="1" dirty="0">
                <a:solidFill>
                  <a:schemeClr val="accent1">
                    <a:lumMod val="75000"/>
                  </a:schemeClr>
                </a:solidFill>
              </a:rPr>
              <a:t>3 </a:t>
            </a:r>
            <a:r>
              <a:rPr lang="ja-JP" altLang="en-US" b="1" dirty="0">
                <a:solidFill>
                  <a:schemeClr val="accent1">
                    <a:lumMod val="75000"/>
                  </a:schemeClr>
                </a:solidFill>
              </a:rPr>
              <a:t>は透明な結晶体である。短波長青色光は光電変換に寄与するが低エネルギの赤外線は光電変換効率には寄与しない。</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spTree>
    <p:extLst>
      <p:ext uri="{BB962C8B-B14F-4D97-AF65-F5344CB8AC3E}">
        <p14:creationId xmlns:p14="http://schemas.microsoft.com/office/powerpoint/2010/main" val="24065735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2A32DD-EDB9-B719-4DD6-DC6BE485E596}"/>
              </a:ext>
            </a:extLst>
          </p:cNvPr>
          <p:cNvPicPr>
            <a:picLocks noChangeAspect="1"/>
          </p:cNvPicPr>
          <p:nvPr/>
        </p:nvPicPr>
        <p:blipFill>
          <a:blip r:embed="rId2"/>
          <a:stretch>
            <a:fillRect/>
          </a:stretch>
        </p:blipFill>
        <p:spPr>
          <a:xfrm>
            <a:off x="0" y="0"/>
            <a:ext cx="12192000" cy="6858000"/>
          </a:xfrm>
          <a:prstGeom prst="rect">
            <a:avLst/>
          </a:prstGeom>
        </p:spPr>
      </p:pic>
      <p:sp>
        <p:nvSpPr>
          <p:cNvPr id="4" name="正方形/長方形 3">
            <a:extLst>
              <a:ext uri="{FF2B5EF4-FFF2-40B4-BE49-F238E27FC236}">
                <a16:creationId xmlns:a16="http://schemas.microsoft.com/office/drawing/2014/main" id="{EE1C7B97-8052-1B47-0803-3A697DFC9CFA}"/>
              </a:ext>
            </a:extLst>
          </p:cNvPr>
          <p:cNvSpPr/>
          <p:nvPr/>
        </p:nvSpPr>
        <p:spPr>
          <a:xfrm>
            <a:off x="355600" y="5465763"/>
            <a:ext cx="157163" cy="247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A94E78DC-6D59-6475-F308-AFF82ADE2615}"/>
              </a:ext>
            </a:extLst>
          </p:cNvPr>
          <p:cNvCxnSpPr/>
          <p:nvPr/>
        </p:nvCxnSpPr>
        <p:spPr>
          <a:xfrm flipV="1">
            <a:off x="6858000"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EC2894CF-B7BB-A5C7-2A62-36225BA8BC6C}"/>
              </a:ext>
            </a:extLst>
          </p:cNvPr>
          <p:cNvCxnSpPr/>
          <p:nvPr/>
        </p:nvCxnSpPr>
        <p:spPr>
          <a:xfrm flipV="1">
            <a:off x="9135762"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EECD4C21-D0B7-031A-7A10-DCB8F7284144}"/>
              </a:ext>
            </a:extLst>
          </p:cNvPr>
          <p:cNvCxnSpPr/>
          <p:nvPr/>
        </p:nvCxnSpPr>
        <p:spPr>
          <a:xfrm flipV="1">
            <a:off x="11289956" y="4275438"/>
            <a:ext cx="0" cy="38305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B5049104-EAB5-47BF-DF4F-25C23EA93D8C}"/>
              </a:ext>
            </a:extLst>
          </p:cNvPr>
          <p:cNvCxnSpPr>
            <a:cxnSpLocks/>
          </p:cNvCxnSpPr>
          <p:nvPr/>
        </p:nvCxnSpPr>
        <p:spPr>
          <a:xfrm>
            <a:off x="11622260" y="3128405"/>
            <a:ext cx="268115" cy="21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71623ED-BE31-E492-13B9-44973D7D6216}"/>
              </a:ext>
            </a:extLst>
          </p:cNvPr>
          <p:cNvCxnSpPr>
            <a:cxnSpLocks/>
          </p:cNvCxnSpPr>
          <p:nvPr/>
        </p:nvCxnSpPr>
        <p:spPr>
          <a:xfrm>
            <a:off x="11871325" y="3114675"/>
            <a:ext cx="0" cy="215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40D7B108-EBC1-A3CD-8B78-50628BAB6FA5}"/>
              </a:ext>
            </a:extLst>
          </p:cNvPr>
          <p:cNvCxnSpPr>
            <a:cxnSpLocks/>
          </p:cNvCxnSpPr>
          <p:nvPr/>
        </p:nvCxnSpPr>
        <p:spPr>
          <a:xfrm>
            <a:off x="11871325" y="3311525"/>
            <a:ext cx="133350" cy="1174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DEA1B69-B6FF-94E1-FEC4-F4971DB04ED1}"/>
              </a:ext>
            </a:extLst>
          </p:cNvPr>
          <p:cNvCxnSpPr>
            <a:cxnSpLocks/>
          </p:cNvCxnSpPr>
          <p:nvPr/>
        </p:nvCxnSpPr>
        <p:spPr>
          <a:xfrm flipH="1">
            <a:off x="11863386" y="3487737"/>
            <a:ext cx="1" cy="636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A4016701-595D-B0F4-C967-894FFCDBE337}"/>
              </a:ext>
            </a:extLst>
          </p:cNvPr>
          <p:cNvSpPr/>
          <p:nvPr/>
        </p:nvSpPr>
        <p:spPr>
          <a:xfrm>
            <a:off x="11661380" y="3646530"/>
            <a:ext cx="457989" cy="1618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o</a:t>
            </a:r>
            <a:endParaRPr kumimoji="1" lang="ja-JP" altLang="en-US" dirty="0"/>
          </a:p>
        </p:txBody>
      </p:sp>
      <p:cxnSp>
        <p:nvCxnSpPr>
          <p:cNvPr id="25" name="直線コネクタ 24">
            <a:extLst>
              <a:ext uri="{FF2B5EF4-FFF2-40B4-BE49-F238E27FC236}">
                <a16:creationId xmlns:a16="http://schemas.microsoft.com/office/drawing/2014/main" id="{4811B270-5522-695B-BBE1-9CDD9A26D682}"/>
              </a:ext>
            </a:extLst>
          </p:cNvPr>
          <p:cNvCxnSpPr>
            <a:cxnSpLocks/>
          </p:cNvCxnSpPr>
          <p:nvPr/>
        </p:nvCxnSpPr>
        <p:spPr>
          <a:xfrm>
            <a:off x="11739390" y="4124325"/>
            <a:ext cx="2652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10D6775-7919-BDCA-24E7-678EF7B5DAE2}"/>
              </a:ext>
            </a:extLst>
          </p:cNvPr>
          <p:cNvCxnSpPr>
            <a:cxnSpLocks/>
          </p:cNvCxnSpPr>
          <p:nvPr/>
        </p:nvCxnSpPr>
        <p:spPr>
          <a:xfrm>
            <a:off x="11788602" y="4194175"/>
            <a:ext cx="1493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6CF3B548-125A-C1F1-7BE5-B2B3691046EC}"/>
              </a:ext>
            </a:extLst>
          </p:cNvPr>
          <p:cNvSpPr/>
          <p:nvPr/>
        </p:nvSpPr>
        <p:spPr>
          <a:xfrm>
            <a:off x="5144916" y="4275438"/>
            <a:ext cx="444843" cy="234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6F39622-0387-0B1F-3823-38E4A1793F99}"/>
              </a:ext>
            </a:extLst>
          </p:cNvPr>
          <p:cNvSpPr txBox="1"/>
          <p:nvPr/>
        </p:nvSpPr>
        <p:spPr>
          <a:xfrm>
            <a:off x="11643351" y="3609975"/>
            <a:ext cx="494046" cy="246221"/>
          </a:xfrm>
          <a:prstGeom prst="rect">
            <a:avLst/>
          </a:prstGeom>
          <a:noFill/>
        </p:spPr>
        <p:txBody>
          <a:bodyPr wrap="none" rtlCol="0">
            <a:spAutoFit/>
          </a:bodyPr>
          <a:lstStyle/>
          <a:p>
            <a:r>
              <a:rPr kumimoji="1" lang="en-US" altLang="ja-JP" sz="1000" b="1" dirty="0"/>
              <a:t>Load</a:t>
            </a:r>
            <a:endParaRPr kumimoji="1" lang="ja-JP" altLang="en-US" sz="1000" b="1" dirty="0"/>
          </a:p>
        </p:txBody>
      </p:sp>
      <p:sp>
        <p:nvSpPr>
          <p:cNvPr id="32" name="テキスト ボックス 31">
            <a:extLst>
              <a:ext uri="{FF2B5EF4-FFF2-40B4-BE49-F238E27FC236}">
                <a16:creationId xmlns:a16="http://schemas.microsoft.com/office/drawing/2014/main" id="{66F652F1-895A-12B1-76B4-3417AD269273}"/>
              </a:ext>
            </a:extLst>
          </p:cNvPr>
          <p:cNvSpPr txBox="1"/>
          <p:nvPr/>
        </p:nvSpPr>
        <p:spPr>
          <a:xfrm>
            <a:off x="6619794" y="4009509"/>
            <a:ext cx="476412" cy="369332"/>
          </a:xfrm>
          <a:prstGeom prst="rect">
            <a:avLst/>
          </a:prstGeom>
          <a:noFill/>
        </p:spPr>
        <p:txBody>
          <a:bodyPr wrap="none" rtlCol="0">
            <a:spAutoFit/>
          </a:bodyPr>
          <a:lstStyle/>
          <a:p>
            <a:r>
              <a:rPr kumimoji="1" lang="en-US" altLang="ja-JP" b="1" dirty="0">
                <a:solidFill>
                  <a:schemeClr val="accent1"/>
                </a:solidFill>
              </a:rPr>
              <a:t>V1</a:t>
            </a:r>
            <a:endParaRPr kumimoji="1" lang="ja-JP" altLang="en-US" b="1" dirty="0">
              <a:solidFill>
                <a:schemeClr val="accent1"/>
              </a:solidFill>
            </a:endParaRPr>
          </a:p>
        </p:txBody>
      </p:sp>
      <p:sp>
        <p:nvSpPr>
          <p:cNvPr id="33" name="テキスト ボックス 32">
            <a:extLst>
              <a:ext uri="{FF2B5EF4-FFF2-40B4-BE49-F238E27FC236}">
                <a16:creationId xmlns:a16="http://schemas.microsoft.com/office/drawing/2014/main" id="{9CB08F61-A89B-EF20-0CBC-41BB55A2769A}"/>
              </a:ext>
            </a:extLst>
          </p:cNvPr>
          <p:cNvSpPr txBox="1"/>
          <p:nvPr/>
        </p:nvSpPr>
        <p:spPr>
          <a:xfrm>
            <a:off x="8916780" y="3981964"/>
            <a:ext cx="476412" cy="369332"/>
          </a:xfrm>
          <a:prstGeom prst="rect">
            <a:avLst/>
          </a:prstGeom>
          <a:noFill/>
        </p:spPr>
        <p:txBody>
          <a:bodyPr wrap="none" rtlCol="0">
            <a:spAutoFit/>
          </a:bodyPr>
          <a:lstStyle/>
          <a:p>
            <a:r>
              <a:rPr kumimoji="1" lang="en-US" altLang="ja-JP" b="1" dirty="0">
                <a:solidFill>
                  <a:schemeClr val="accent1"/>
                </a:solidFill>
              </a:rPr>
              <a:t>V2</a:t>
            </a:r>
            <a:endParaRPr kumimoji="1" lang="ja-JP" altLang="en-US" b="1" dirty="0">
              <a:solidFill>
                <a:schemeClr val="accent1"/>
              </a:solidFill>
            </a:endParaRPr>
          </a:p>
        </p:txBody>
      </p:sp>
      <p:sp>
        <p:nvSpPr>
          <p:cNvPr id="34" name="テキスト ボックス 33">
            <a:extLst>
              <a:ext uri="{FF2B5EF4-FFF2-40B4-BE49-F238E27FC236}">
                <a16:creationId xmlns:a16="http://schemas.microsoft.com/office/drawing/2014/main" id="{0E0E776D-401D-4A11-9015-EBD175920D82}"/>
              </a:ext>
            </a:extLst>
          </p:cNvPr>
          <p:cNvSpPr txBox="1"/>
          <p:nvPr/>
        </p:nvSpPr>
        <p:spPr>
          <a:xfrm>
            <a:off x="11056818" y="4003846"/>
            <a:ext cx="476412" cy="369332"/>
          </a:xfrm>
          <a:prstGeom prst="rect">
            <a:avLst/>
          </a:prstGeom>
          <a:noFill/>
        </p:spPr>
        <p:txBody>
          <a:bodyPr wrap="none" rtlCol="0">
            <a:spAutoFit/>
          </a:bodyPr>
          <a:lstStyle/>
          <a:p>
            <a:r>
              <a:rPr kumimoji="1" lang="en-US" altLang="ja-JP" b="1" dirty="0">
                <a:solidFill>
                  <a:schemeClr val="accent1"/>
                </a:solidFill>
              </a:rPr>
              <a:t>V3</a:t>
            </a:r>
            <a:endParaRPr kumimoji="1" lang="ja-JP" altLang="en-US" b="1" dirty="0">
              <a:solidFill>
                <a:schemeClr val="accent1"/>
              </a:solidFill>
            </a:endParaRPr>
          </a:p>
        </p:txBody>
      </p:sp>
      <p:pic>
        <p:nvPicPr>
          <p:cNvPr id="36" name="図 35">
            <a:extLst>
              <a:ext uri="{FF2B5EF4-FFF2-40B4-BE49-F238E27FC236}">
                <a16:creationId xmlns:a16="http://schemas.microsoft.com/office/drawing/2014/main" id="{441D6D0D-7A3F-CE25-3FD4-DBC6191624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4062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8BB3736-E5E3-EC1B-83A1-1637F15D35EA}"/>
              </a:ext>
            </a:extLst>
          </p:cNvPr>
          <p:cNvPicPr>
            <a:picLocks noChangeAspect="1"/>
          </p:cNvPicPr>
          <p:nvPr/>
        </p:nvPicPr>
        <p:blipFill rotWithShape="1">
          <a:blip r:embed="rId2"/>
          <a:srcRect t="56254" r="65036" b="4548"/>
          <a:stretch/>
        </p:blipFill>
        <p:spPr>
          <a:xfrm>
            <a:off x="351623" y="524656"/>
            <a:ext cx="11526594" cy="5761174"/>
          </a:xfrm>
          <a:prstGeom prst="rect">
            <a:avLst/>
          </a:prstGeom>
        </p:spPr>
      </p:pic>
      <p:sp>
        <p:nvSpPr>
          <p:cNvPr id="3" name="テキスト ボックス 2">
            <a:extLst>
              <a:ext uri="{FF2B5EF4-FFF2-40B4-BE49-F238E27FC236}">
                <a16:creationId xmlns:a16="http://schemas.microsoft.com/office/drawing/2014/main" id="{18819BD9-E0FD-7747-0B14-1E777C31D8A6}"/>
              </a:ext>
            </a:extLst>
          </p:cNvPr>
          <p:cNvSpPr txBox="1"/>
          <p:nvPr/>
        </p:nvSpPr>
        <p:spPr>
          <a:xfrm>
            <a:off x="-1" y="-121675"/>
            <a:ext cx="11952931"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Triple </a:t>
            </a:r>
            <a:r>
              <a:rPr lang="ja-JP" altLang="en-US" b="1" dirty="0">
                <a:solidFill>
                  <a:schemeClr val="accent1">
                    <a:lumMod val="75000"/>
                  </a:schemeClr>
                </a:solidFill>
              </a:rPr>
              <a:t>接合型の</a:t>
            </a:r>
            <a:r>
              <a:rPr lang="en-US" altLang="ja-JP" b="1" dirty="0">
                <a:solidFill>
                  <a:schemeClr val="accent1">
                    <a:lumMod val="75000"/>
                  </a:schemeClr>
                </a:solidFill>
              </a:rPr>
              <a:t>Wide Band Gap </a:t>
            </a:r>
            <a:r>
              <a:rPr lang="ja-JP" altLang="en-US" b="1" dirty="0">
                <a:solidFill>
                  <a:schemeClr val="accent1">
                    <a:lumMod val="75000"/>
                  </a:schemeClr>
                </a:solidFill>
              </a:rPr>
              <a:t>化合物半導体の太陽電池への応用で光電変換効率</a:t>
            </a:r>
            <a:r>
              <a:rPr lang="en-US" altLang="ja-JP" b="1" dirty="0">
                <a:solidFill>
                  <a:schemeClr val="accent1">
                    <a:lumMod val="75000"/>
                  </a:schemeClr>
                </a:solidFill>
              </a:rPr>
              <a:t>MAX~39%</a:t>
            </a:r>
            <a:r>
              <a:rPr lang="ja-JP" altLang="en-US" b="1" dirty="0">
                <a:solidFill>
                  <a:schemeClr val="accent1">
                    <a:lumMod val="75000"/>
                  </a:schemeClr>
                </a:solidFill>
              </a:rPr>
              <a:t>達成実績がある</a:t>
            </a:r>
            <a:endParaRPr lang="en-US" altLang="ja-JP" b="1" dirty="0">
              <a:solidFill>
                <a:schemeClr val="accent1">
                  <a:lumMod val="75000"/>
                </a:schemeClr>
              </a:solidFill>
            </a:endParaRPr>
          </a:p>
        </p:txBody>
      </p:sp>
      <p:cxnSp>
        <p:nvCxnSpPr>
          <p:cNvPr id="4" name="直線コネクタ 3">
            <a:extLst>
              <a:ext uri="{FF2B5EF4-FFF2-40B4-BE49-F238E27FC236}">
                <a16:creationId xmlns:a16="http://schemas.microsoft.com/office/drawing/2014/main" id="{6C348BB1-FD30-E092-841C-5D065A6B4932}"/>
              </a:ext>
            </a:extLst>
          </p:cNvPr>
          <p:cNvCxnSpPr>
            <a:cxnSpLocks/>
          </p:cNvCxnSpPr>
          <p:nvPr/>
        </p:nvCxnSpPr>
        <p:spPr>
          <a:xfrm>
            <a:off x="417046" y="513292"/>
            <a:ext cx="112353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E76AEB4C-200A-9776-7871-FB413E6AE99E}"/>
              </a:ext>
            </a:extLst>
          </p:cNvPr>
          <p:cNvSpPr/>
          <p:nvPr/>
        </p:nvSpPr>
        <p:spPr>
          <a:xfrm>
            <a:off x="2929166" y="4707220"/>
            <a:ext cx="1120678"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FDC37A9-B7A7-D689-773A-6BA8C8CFA14E}"/>
              </a:ext>
            </a:extLst>
          </p:cNvPr>
          <p:cNvSpPr/>
          <p:nvPr/>
        </p:nvSpPr>
        <p:spPr>
          <a:xfrm>
            <a:off x="2970096" y="2804984"/>
            <a:ext cx="563936" cy="288724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1A54E5D7-2C75-FEB7-371F-9BFBED0059C5}"/>
              </a:ext>
            </a:extLst>
          </p:cNvPr>
          <p:cNvSpPr/>
          <p:nvPr/>
        </p:nvSpPr>
        <p:spPr>
          <a:xfrm>
            <a:off x="2970096" y="2622550"/>
            <a:ext cx="390642" cy="28945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C45FA97-65AB-11FE-6A98-094E6B7B38F9}"/>
              </a:ext>
            </a:extLst>
          </p:cNvPr>
          <p:cNvSpPr/>
          <p:nvPr/>
        </p:nvSpPr>
        <p:spPr>
          <a:xfrm>
            <a:off x="2989146" y="2410155"/>
            <a:ext cx="58854" cy="2123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05E9FD9-9214-7D3F-B7E4-ABC021667EDF}"/>
              </a:ext>
            </a:extLst>
          </p:cNvPr>
          <p:cNvSpPr/>
          <p:nvPr/>
        </p:nvSpPr>
        <p:spPr>
          <a:xfrm>
            <a:off x="2970097" y="2582489"/>
            <a:ext cx="287454" cy="22249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336D2227-3367-EFD4-0A5A-07975E6BEEFA}"/>
              </a:ext>
            </a:extLst>
          </p:cNvPr>
          <p:cNvSpPr/>
          <p:nvPr/>
        </p:nvSpPr>
        <p:spPr>
          <a:xfrm>
            <a:off x="3046366" y="2501373"/>
            <a:ext cx="58854" cy="21239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F0456BD-77D1-09DA-8C7A-56C3F02ED4C4}"/>
              </a:ext>
            </a:extLst>
          </p:cNvPr>
          <p:cNvSpPr/>
          <p:nvPr/>
        </p:nvSpPr>
        <p:spPr>
          <a:xfrm rot="19767469">
            <a:off x="3041667" y="2425300"/>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24E4247-F39B-786E-752E-77F455922FBB}"/>
              </a:ext>
            </a:extLst>
          </p:cNvPr>
          <p:cNvSpPr/>
          <p:nvPr/>
        </p:nvSpPr>
        <p:spPr>
          <a:xfrm rot="20904654">
            <a:off x="3328989" y="2625361"/>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58FB22C-5044-8F0E-4388-936A84FF7365}"/>
              </a:ext>
            </a:extLst>
          </p:cNvPr>
          <p:cNvSpPr/>
          <p:nvPr/>
        </p:nvSpPr>
        <p:spPr>
          <a:xfrm rot="16611188">
            <a:off x="3339106" y="2690430"/>
            <a:ext cx="48602" cy="20304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E259C631-DDDC-B0DC-1A0E-4878B61F9628}"/>
              </a:ext>
            </a:extLst>
          </p:cNvPr>
          <p:cNvCxnSpPr>
            <a:cxnSpLocks/>
          </p:cNvCxnSpPr>
          <p:nvPr/>
        </p:nvCxnSpPr>
        <p:spPr>
          <a:xfrm>
            <a:off x="2989146" y="2298357"/>
            <a:ext cx="0" cy="33938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2D8F5CD-51B4-48CF-DB67-EB0E6C278D4F}"/>
              </a:ext>
            </a:extLst>
          </p:cNvPr>
          <p:cNvCxnSpPr>
            <a:cxnSpLocks/>
          </p:cNvCxnSpPr>
          <p:nvPr/>
        </p:nvCxnSpPr>
        <p:spPr>
          <a:xfrm>
            <a:off x="3534032" y="2713767"/>
            <a:ext cx="0" cy="3047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88196CB-1CB3-25E9-C04C-1D1BDC7D96D4}"/>
              </a:ext>
            </a:extLst>
          </p:cNvPr>
          <p:cNvCxnSpPr>
            <a:cxnSpLocks/>
          </p:cNvCxnSpPr>
          <p:nvPr/>
        </p:nvCxnSpPr>
        <p:spPr>
          <a:xfrm flipH="1">
            <a:off x="6424216" y="2880731"/>
            <a:ext cx="1995661"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B1383E2-42ED-8693-7033-849517B780EB}"/>
              </a:ext>
            </a:extLst>
          </p:cNvPr>
          <p:cNvCxnSpPr>
            <a:cxnSpLocks/>
            <a:stCxn id="51" idx="6"/>
          </p:cNvCxnSpPr>
          <p:nvPr/>
        </p:nvCxnSpPr>
        <p:spPr>
          <a:xfrm flipH="1" flipV="1">
            <a:off x="6400344" y="2711242"/>
            <a:ext cx="2633067" cy="2992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73D749BC-50DE-7678-96D6-769FD1E8FFA4}"/>
              </a:ext>
            </a:extLst>
          </p:cNvPr>
          <p:cNvSpPr txBox="1"/>
          <p:nvPr/>
        </p:nvSpPr>
        <p:spPr>
          <a:xfrm>
            <a:off x="5905232" y="2253145"/>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X2</a:t>
            </a:r>
          </a:p>
          <a:p>
            <a:endParaRPr lang="en-US" altLang="ja-JP" b="1" dirty="0">
              <a:solidFill>
                <a:schemeClr val="accent1">
                  <a:lumMod val="75000"/>
                </a:schemeClr>
              </a:solidFill>
            </a:endParaRPr>
          </a:p>
        </p:txBody>
      </p:sp>
      <p:sp>
        <p:nvSpPr>
          <p:cNvPr id="34" name="テキスト ボックス 33">
            <a:extLst>
              <a:ext uri="{FF2B5EF4-FFF2-40B4-BE49-F238E27FC236}">
                <a16:creationId xmlns:a16="http://schemas.microsoft.com/office/drawing/2014/main" id="{62F31AA7-1DCC-21FF-B49B-57B59FEDB4FF}"/>
              </a:ext>
            </a:extLst>
          </p:cNvPr>
          <p:cNvSpPr txBox="1"/>
          <p:nvPr/>
        </p:nvSpPr>
        <p:spPr>
          <a:xfrm>
            <a:off x="5927674" y="2474188"/>
            <a:ext cx="1217106"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X1</a:t>
            </a:r>
          </a:p>
          <a:p>
            <a:endParaRPr lang="en-US" altLang="ja-JP" b="1" dirty="0">
              <a:solidFill>
                <a:schemeClr val="accent1">
                  <a:lumMod val="75000"/>
                </a:schemeClr>
              </a:solidFill>
            </a:endParaRPr>
          </a:p>
        </p:txBody>
      </p:sp>
      <p:cxnSp>
        <p:nvCxnSpPr>
          <p:cNvPr id="39" name="直線コネクタ 38">
            <a:extLst>
              <a:ext uri="{FF2B5EF4-FFF2-40B4-BE49-F238E27FC236}">
                <a16:creationId xmlns:a16="http://schemas.microsoft.com/office/drawing/2014/main" id="{E0983076-FC32-603F-185F-560314BA553D}"/>
              </a:ext>
            </a:extLst>
          </p:cNvPr>
          <p:cNvCxnSpPr>
            <a:cxnSpLocks/>
          </p:cNvCxnSpPr>
          <p:nvPr/>
        </p:nvCxnSpPr>
        <p:spPr>
          <a:xfrm flipV="1">
            <a:off x="8409610" y="2922481"/>
            <a:ext cx="0" cy="211606"/>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91F2273-2052-3D6A-D96D-B6DD192A6660}"/>
              </a:ext>
            </a:extLst>
          </p:cNvPr>
          <p:cNvCxnSpPr>
            <a:cxnSpLocks/>
          </p:cNvCxnSpPr>
          <p:nvPr/>
        </p:nvCxnSpPr>
        <p:spPr>
          <a:xfrm flipH="1" flipV="1">
            <a:off x="8339653" y="3708458"/>
            <a:ext cx="5972" cy="14072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97A19DD-14F9-76B8-EFD4-DD42DA205897}"/>
              </a:ext>
            </a:extLst>
          </p:cNvPr>
          <p:cNvCxnSpPr>
            <a:cxnSpLocks/>
          </p:cNvCxnSpPr>
          <p:nvPr/>
        </p:nvCxnSpPr>
        <p:spPr>
          <a:xfrm flipV="1">
            <a:off x="8841683" y="3708458"/>
            <a:ext cx="0" cy="140723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C09A8F48-0DB8-419F-659D-905D8A5762BD}"/>
              </a:ext>
            </a:extLst>
          </p:cNvPr>
          <p:cNvCxnSpPr>
            <a:cxnSpLocks/>
          </p:cNvCxnSpPr>
          <p:nvPr/>
        </p:nvCxnSpPr>
        <p:spPr>
          <a:xfrm flipV="1">
            <a:off x="8915935" y="2684177"/>
            <a:ext cx="0" cy="4317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FEA40646-CA02-E5DD-61D1-7E58C48CB55A}"/>
              </a:ext>
            </a:extLst>
          </p:cNvPr>
          <p:cNvSpPr txBox="1"/>
          <p:nvPr/>
        </p:nvSpPr>
        <p:spPr>
          <a:xfrm>
            <a:off x="8181030" y="4791998"/>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Y1</a:t>
            </a:r>
          </a:p>
          <a:p>
            <a:endParaRPr lang="en-US" altLang="ja-JP" b="1" dirty="0">
              <a:solidFill>
                <a:schemeClr val="accent1">
                  <a:lumMod val="75000"/>
                </a:schemeClr>
              </a:solidFill>
            </a:endParaRPr>
          </a:p>
        </p:txBody>
      </p:sp>
      <p:sp>
        <p:nvSpPr>
          <p:cNvPr id="48" name="テキスト ボックス 47">
            <a:extLst>
              <a:ext uri="{FF2B5EF4-FFF2-40B4-BE49-F238E27FC236}">
                <a16:creationId xmlns:a16="http://schemas.microsoft.com/office/drawing/2014/main" id="{D41FEBCB-A672-9919-74D4-4E4B77944366}"/>
              </a:ext>
            </a:extLst>
          </p:cNvPr>
          <p:cNvSpPr txBox="1"/>
          <p:nvPr/>
        </p:nvSpPr>
        <p:spPr>
          <a:xfrm>
            <a:off x="8656635" y="4800647"/>
            <a:ext cx="518984" cy="923330"/>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Y2</a:t>
            </a:r>
          </a:p>
          <a:p>
            <a:endParaRPr lang="en-US" altLang="ja-JP" b="1" dirty="0">
              <a:solidFill>
                <a:schemeClr val="accent1">
                  <a:lumMod val="75000"/>
                </a:schemeClr>
              </a:solidFill>
            </a:endParaRPr>
          </a:p>
        </p:txBody>
      </p:sp>
      <p:sp>
        <p:nvSpPr>
          <p:cNvPr id="51" name="楕円 50">
            <a:extLst>
              <a:ext uri="{FF2B5EF4-FFF2-40B4-BE49-F238E27FC236}">
                <a16:creationId xmlns:a16="http://schemas.microsoft.com/office/drawing/2014/main" id="{DDA58E06-7395-63C9-2E73-237CBF3FFA3F}"/>
              </a:ext>
            </a:extLst>
          </p:cNvPr>
          <p:cNvSpPr/>
          <p:nvPr/>
        </p:nvSpPr>
        <p:spPr>
          <a:xfrm>
            <a:off x="8823860" y="2654995"/>
            <a:ext cx="209551" cy="172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a:extLst>
              <a:ext uri="{FF2B5EF4-FFF2-40B4-BE49-F238E27FC236}">
                <a16:creationId xmlns:a16="http://schemas.microsoft.com/office/drawing/2014/main" id="{77F9A6D1-CA9D-8277-8307-5E0CBBF0C80C}"/>
              </a:ext>
            </a:extLst>
          </p:cNvPr>
          <p:cNvSpPr/>
          <p:nvPr/>
        </p:nvSpPr>
        <p:spPr>
          <a:xfrm>
            <a:off x="8333205" y="2815440"/>
            <a:ext cx="209551" cy="1723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矢印コネクタ 55">
            <a:extLst>
              <a:ext uri="{FF2B5EF4-FFF2-40B4-BE49-F238E27FC236}">
                <a16:creationId xmlns:a16="http://schemas.microsoft.com/office/drawing/2014/main" id="{19E990FF-2BA4-8D53-01CF-A166E13626F1}"/>
              </a:ext>
            </a:extLst>
          </p:cNvPr>
          <p:cNvCxnSpPr/>
          <p:nvPr/>
        </p:nvCxnSpPr>
        <p:spPr>
          <a:xfrm>
            <a:off x="7352382" y="2253145"/>
            <a:ext cx="0" cy="431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95D7D575-9D99-67B4-35B1-368066954B2F}"/>
              </a:ext>
            </a:extLst>
          </p:cNvPr>
          <p:cNvCxnSpPr>
            <a:cxnSpLocks/>
          </p:cNvCxnSpPr>
          <p:nvPr/>
        </p:nvCxnSpPr>
        <p:spPr>
          <a:xfrm flipV="1">
            <a:off x="7352382" y="2838930"/>
            <a:ext cx="0" cy="4376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2B1A9BF4-315D-99E7-465D-37347430235B}"/>
              </a:ext>
            </a:extLst>
          </p:cNvPr>
          <p:cNvSpPr txBox="1"/>
          <p:nvPr/>
        </p:nvSpPr>
        <p:spPr>
          <a:xfrm>
            <a:off x="7144213" y="1598821"/>
            <a:ext cx="1007846" cy="677108"/>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sz="2000" b="1" dirty="0">
                <a:solidFill>
                  <a:schemeClr val="accent1">
                    <a:lumMod val="75000"/>
                  </a:schemeClr>
                </a:solidFill>
              </a:rPr>
              <a:t>ΔX</a:t>
            </a:r>
          </a:p>
        </p:txBody>
      </p:sp>
      <p:cxnSp>
        <p:nvCxnSpPr>
          <p:cNvPr id="40" name="直線コネクタ 39">
            <a:extLst>
              <a:ext uri="{FF2B5EF4-FFF2-40B4-BE49-F238E27FC236}">
                <a16:creationId xmlns:a16="http://schemas.microsoft.com/office/drawing/2014/main" id="{E61C053E-D7A2-0EF9-A048-8679F165F036}"/>
              </a:ext>
            </a:extLst>
          </p:cNvPr>
          <p:cNvCxnSpPr>
            <a:cxnSpLocks/>
          </p:cNvCxnSpPr>
          <p:nvPr/>
        </p:nvCxnSpPr>
        <p:spPr>
          <a:xfrm>
            <a:off x="2573136" y="3361085"/>
            <a:ext cx="0" cy="23919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60FDC92-F491-AE0D-677D-1E1F166B2C58}"/>
              </a:ext>
            </a:extLst>
          </p:cNvPr>
          <p:cNvCxnSpPr>
            <a:cxnSpLocks/>
          </p:cNvCxnSpPr>
          <p:nvPr/>
        </p:nvCxnSpPr>
        <p:spPr>
          <a:xfrm flipH="1">
            <a:off x="4044536" y="3708458"/>
            <a:ext cx="5308" cy="20068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93AFDECA-6323-380D-FC91-D752BAF6DECF}"/>
              </a:ext>
            </a:extLst>
          </p:cNvPr>
          <p:cNvCxnSpPr>
            <a:cxnSpLocks/>
          </p:cNvCxnSpPr>
          <p:nvPr/>
        </p:nvCxnSpPr>
        <p:spPr>
          <a:xfrm>
            <a:off x="4486766" y="5115697"/>
            <a:ext cx="0" cy="6372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4732BCE-C6E0-287D-8112-65822E68A7B3}"/>
              </a:ext>
            </a:extLst>
          </p:cNvPr>
          <p:cNvSpPr/>
          <p:nvPr/>
        </p:nvSpPr>
        <p:spPr>
          <a:xfrm>
            <a:off x="2307100" y="4732231"/>
            <a:ext cx="229283" cy="9233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8649EDBA-FC1E-5189-7D9D-9284874D4D27}"/>
              </a:ext>
            </a:extLst>
          </p:cNvPr>
          <p:cNvSpPr/>
          <p:nvPr/>
        </p:nvSpPr>
        <p:spPr>
          <a:xfrm rot="547745">
            <a:off x="2206235" y="5073885"/>
            <a:ext cx="160881" cy="609438"/>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D3CA6C08-F44D-6060-BDFE-2349FD58B703}"/>
              </a:ext>
            </a:extLst>
          </p:cNvPr>
          <p:cNvSpPr/>
          <p:nvPr/>
        </p:nvSpPr>
        <p:spPr>
          <a:xfrm rot="974513">
            <a:off x="2291721" y="4838550"/>
            <a:ext cx="153501" cy="2608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D92B83D4-CDAF-9BDF-3015-44DB77625E85}"/>
              </a:ext>
            </a:extLst>
          </p:cNvPr>
          <p:cNvSpPr/>
          <p:nvPr/>
        </p:nvSpPr>
        <p:spPr>
          <a:xfrm rot="5400000" flipH="1">
            <a:off x="2304020" y="5691374"/>
            <a:ext cx="45719" cy="36021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F0DC1E84-7E06-4C21-D21B-55A9AFB7DEB3}"/>
              </a:ext>
            </a:extLst>
          </p:cNvPr>
          <p:cNvSpPr/>
          <p:nvPr/>
        </p:nvSpPr>
        <p:spPr>
          <a:xfrm>
            <a:off x="2490241" y="3674187"/>
            <a:ext cx="45719" cy="114810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15ACBE55-F6E6-7D44-343A-542FD4BEC39C}"/>
              </a:ext>
            </a:extLst>
          </p:cNvPr>
          <p:cNvSpPr/>
          <p:nvPr/>
        </p:nvSpPr>
        <p:spPr>
          <a:xfrm>
            <a:off x="4087818" y="4288140"/>
            <a:ext cx="378035" cy="140723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6E525CE5-3C32-DB60-DD38-5B12C1F00B82}"/>
              </a:ext>
            </a:extLst>
          </p:cNvPr>
          <p:cNvSpPr/>
          <p:nvPr/>
        </p:nvSpPr>
        <p:spPr>
          <a:xfrm>
            <a:off x="4078917" y="3731883"/>
            <a:ext cx="212474" cy="140723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83BAADAC-B3B3-715F-F16E-D4C03B30ABA1}"/>
              </a:ext>
            </a:extLst>
          </p:cNvPr>
          <p:cNvSpPr/>
          <p:nvPr/>
        </p:nvSpPr>
        <p:spPr>
          <a:xfrm>
            <a:off x="4121558" y="4230973"/>
            <a:ext cx="251642" cy="217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768219AB-2858-124E-A200-B36D98D201AC}"/>
              </a:ext>
            </a:extLst>
          </p:cNvPr>
          <p:cNvSpPr/>
          <p:nvPr/>
        </p:nvSpPr>
        <p:spPr>
          <a:xfrm rot="2138380">
            <a:off x="4150723" y="3595577"/>
            <a:ext cx="77186" cy="217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E0BB580C-6EBE-A340-8E0E-CC225559ABF6}"/>
              </a:ext>
            </a:extLst>
          </p:cNvPr>
          <p:cNvSpPr/>
          <p:nvPr/>
        </p:nvSpPr>
        <p:spPr>
          <a:xfrm>
            <a:off x="4214205" y="3639131"/>
            <a:ext cx="77186" cy="21722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37CD1118-BD0C-1030-C755-A43F708D958E}"/>
              </a:ext>
            </a:extLst>
          </p:cNvPr>
          <p:cNvSpPr/>
          <p:nvPr/>
        </p:nvSpPr>
        <p:spPr>
          <a:xfrm rot="19981715">
            <a:off x="4230918" y="3584474"/>
            <a:ext cx="45719" cy="5966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599AB734-4B65-A740-6918-A8F00AE0AA61}"/>
              </a:ext>
            </a:extLst>
          </p:cNvPr>
          <p:cNvSpPr txBox="1"/>
          <p:nvPr/>
        </p:nvSpPr>
        <p:spPr>
          <a:xfrm rot="16200000">
            <a:off x="2033186" y="5130698"/>
            <a:ext cx="720069" cy="307777"/>
          </a:xfrm>
          <a:prstGeom prst="rect">
            <a:avLst/>
          </a:prstGeom>
          <a:noFill/>
        </p:spPr>
        <p:txBody>
          <a:bodyPr wrap="none" rtlCol="0">
            <a:spAutoFit/>
          </a:bodyPr>
          <a:lstStyle/>
          <a:p>
            <a:r>
              <a:rPr kumimoji="1" lang="en-US" altLang="ja-JP" sz="1400" b="1" i="1" dirty="0" err="1"/>
              <a:t>InGaP</a:t>
            </a:r>
            <a:endParaRPr kumimoji="1" lang="ja-JP" altLang="en-US" sz="1400" b="1" i="1" dirty="0"/>
          </a:p>
        </p:txBody>
      </p:sp>
      <p:sp>
        <p:nvSpPr>
          <p:cNvPr id="69" name="テキスト ボックス 68">
            <a:extLst>
              <a:ext uri="{FF2B5EF4-FFF2-40B4-BE49-F238E27FC236}">
                <a16:creationId xmlns:a16="http://schemas.microsoft.com/office/drawing/2014/main" id="{2D659E90-1EFF-9B14-B909-06E0579FD682}"/>
              </a:ext>
            </a:extLst>
          </p:cNvPr>
          <p:cNvSpPr txBox="1"/>
          <p:nvPr/>
        </p:nvSpPr>
        <p:spPr>
          <a:xfrm rot="16200000">
            <a:off x="2500826" y="4721136"/>
            <a:ext cx="1533776" cy="307777"/>
          </a:xfrm>
          <a:prstGeom prst="rect">
            <a:avLst/>
          </a:prstGeom>
          <a:noFill/>
        </p:spPr>
        <p:txBody>
          <a:bodyPr wrap="square" rtlCol="0">
            <a:spAutoFit/>
          </a:bodyPr>
          <a:lstStyle/>
          <a:p>
            <a:r>
              <a:rPr kumimoji="1" lang="en-US" altLang="ja-JP" sz="1400" b="1" i="1" dirty="0"/>
              <a:t>(in)</a:t>
            </a:r>
            <a:r>
              <a:rPr kumimoji="1" lang="en-US" altLang="ja-JP" sz="1400" b="1" i="1" dirty="0" err="1"/>
              <a:t>GaPAs</a:t>
            </a:r>
            <a:endParaRPr kumimoji="1" lang="ja-JP" altLang="en-US" sz="1400" b="1" i="1" dirty="0"/>
          </a:p>
        </p:txBody>
      </p:sp>
      <p:sp>
        <p:nvSpPr>
          <p:cNvPr id="70" name="テキスト ボックス 69">
            <a:extLst>
              <a:ext uri="{FF2B5EF4-FFF2-40B4-BE49-F238E27FC236}">
                <a16:creationId xmlns:a16="http://schemas.microsoft.com/office/drawing/2014/main" id="{9B564AA9-CE53-7E63-A6F2-0F12BA195EDB}"/>
              </a:ext>
            </a:extLst>
          </p:cNvPr>
          <p:cNvSpPr txBox="1"/>
          <p:nvPr/>
        </p:nvSpPr>
        <p:spPr>
          <a:xfrm rot="16200000">
            <a:off x="3495014" y="4748143"/>
            <a:ext cx="1533776" cy="307777"/>
          </a:xfrm>
          <a:prstGeom prst="rect">
            <a:avLst/>
          </a:prstGeom>
          <a:noFill/>
        </p:spPr>
        <p:txBody>
          <a:bodyPr wrap="square" rtlCol="0">
            <a:spAutoFit/>
          </a:bodyPr>
          <a:lstStyle/>
          <a:p>
            <a:r>
              <a:rPr kumimoji="1" lang="en-US" altLang="ja-JP" sz="1400" b="1" i="1" dirty="0"/>
              <a:t>(in)GaAs</a:t>
            </a:r>
            <a:endParaRPr kumimoji="1" lang="ja-JP" altLang="en-US" sz="1400" b="1" i="1" dirty="0"/>
          </a:p>
        </p:txBody>
      </p:sp>
      <p:sp>
        <p:nvSpPr>
          <p:cNvPr id="27" name="正方形/長方形 26">
            <a:extLst>
              <a:ext uri="{FF2B5EF4-FFF2-40B4-BE49-F238E27FC236}">
                <a16:creationId xmlns:a16="http://schemas.microsoft.com/office/drawing/2014/main" id="{20A33D61-38DE-8A02-D6B7-4A6EB8C9C3D3}"/>
              </a:ext>
            </a:extLst>
          </p:cNvPr>
          <p:cNvSpPr/>
          <p:nvPr/>
        </p:nvSpPr>
        <p:spPr>
          <a:xfrm>
            <a:off x="5927674" y="1012918"/>
            <a:ext cx="5928101" cy="3657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正方形/長方形 70">
            <a:extLst>
              <a:ext uri="{FF2B5EF4-FFF2-40B4-BE49-F238E27FC236}">
                <a16:creationId xmlns:a16="http://schemas.microsoft.com/office/drawing/2014/main" id="{18DA8853-3358-59EC-B354-73D5F137DFDA}"/>
              </a:ext>
            </a:extLst>
          </p:cNvPr>
          <p:cNvSpPr/>
          <p:nvPr/>
        </p:nvSpPr>
        <p:spPr>
          <a:xfrm>
            <a:off x="6328761" y="1094425"/>
            <a:ext cx="5073937" cy="3763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a:extLst>
              <a:ext uri="{FF2B5EF4-FFF2-40B4-BE49-F238E27FC236}">
                <a16:creationId xmlns:a16="http://schemas.microsoft.com/office/drawing/2014/main" id="{3EE2815E-199D-2594-4A5D-2FE40EBE7DC6}"/>
              </a:ext>
            </a:extLst>
          </p:cNvPr>
          <p:cNvPicPr>
            <a:picLocks noChangeAspect="1"/>
          </p:cNvPicPr>
          <p:nvPr/>
        </p:nvPicPr>
        <p:blipFill rotWithShape="1">
          <a:blip r:embed="rId3"/>
          <a:srcRect l="36308" t="37815" r="90" b="10375"/>
          <a:stretch/>
        </p:blipFill>
        <p:spPr>
          <a:xfrm>
            <a:off x="5607602" y="877027"/>
            <a:ext cx="6505185" cy="3614300"/>
          </a:xfrm>
          <a:prstGeom prst="rect">
            <a:avLst/>
          </a:prstGeom>
        </p:spPr>
      </p:pic>
      <p:sp>
        <p:nvSpPr>
          <p:cNvPr id="28" name="正方形/長方形 27">
            <a:extLst>
              <a:ext uri="{FF2B5EF4-FFF2-40B4-BE49-F238E27FC236}">
                <a16:creationId xmlns:a16="http://schemas.microsoft.com/office/drawing/2014/main" id="{88305822-CC0F-D48C-01BF-B131A3511D10}"/>
              </a:ext>
            </a:extLst>
          </p:cNvPr>
          <p:cNvSpPr/>
          <p:nvPr/>
        </p:nvSpPr>
        <p:spPr>
          <a:xfrm>
            <a:off x="5461686" y="3614304"/>
            <a:ext cx="566198" cy="9233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1E5B7478-3027-A605-B85B-53DEC5FCBCE9}"/>
              </a:ext>
            </a:extLst>
          </p:cNvPr>
          <p:cNvSpPr/>
          <p:nvPr/>
        </p:nvSpPr>
        <p:spPr>
          <a:xfrm>
            <a:off x="7999533" y="4109944"/>
            <a:ext cx="4000093" cy="476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C131FC25-B8CF-D5D3-7CDE-33978E6D0DC2}"/>
              </a:ext>
            </a:extLst>
          </p:cNvPr>
          <p:cNvSpPr/>
          <p:nvPr/>
        </p:nvSpPr>
        <p:spPr>
          <a:xfrm>
            <a:off x="4853954" y="2604200"/>
            <a:ext cx="531397" cy="511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9FF55613-C05C-D580-4410-F034E2FB0D91}"/>
              </a:ext>
            </a:extLst>
          </p:cNvPr>
          <p:cNvSpPr txBox="1"/>
          <p:nvPr/>
        </p:nvSpPr>
        <p:spPr>
          <a:xfrm>
            <a:off x="3863479" y="2650287"/>
            <a:ext cx="6098058" cy="369332"/>
          </a:xfrm>
          <a:prstGeom prst="rect">
            <a:avLst/>
          </a:prstGeom>
          <a:noFill/>
        </p:spPr>
        <p:txBody>
          <a:bodyPr wrap="square">
            <a:spAutoFit/>
          </a:bodyPr>
          <a:lstStyle/>
          <a:p>
            <a:r>
              <a:rPr lang="en-US" altLang="ja-JP" b="1" dirty="0">
                <a:solidFill>
                  <a:srgbClr val="FF0000"/>
                </a:solidFill>
              </a:rPr>
              <a:t>~39%</a:t>
            </a:r>
            <a:r>
              <a:rPr lang="ja-JP" altLang="en-US" b="1" dirty="0">
                <a:solidFill>
                  <a:srgbClr val="FF0000"/>
                </a:solidFill>
              </a:rPr>
              <a:t>達成実績</a:t>
            </a:r>
            <a:endParaRPr lang="ja-JP" altLang="en-US" dirty="0">
              <a:solidFill>
                <a:srgbClr val="FF0000"/>
              </a:solidFill>
            </a:endParaRPr>
          </a:p>
        </p:txBody>
      </p:sp>
      <p:sp>
        <p:nvSpPr>
          <p:cNvPr id="63" name="テキスト ボックス 62">
            <a:extLst>
              <a:ext uri="{FF2B5EF4-FFF2-40B4-BE49-F238E27FC236}">
                <a16:creationId xmlns:a16="http://schemas.microsoft.com/office/drawing/2014/main" id="{515752A7-F960-9011-7B42-3FC350021292}"/>
              </a:ext>
            </a:extLst>
          </p:cNvPr>
          <p:cNvSpPr txBox="1"/>
          <p:nvPr/>
        </p:nvSpPr>
        <p:spPr>
          <a:xfrm>
            <a:off x="6268286" y="4255912"/>
            <a:ext cx="76596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X1</a:t>
            </a:r>
          </a:p>
        </p:txBody>
      </p:sp>
      <p:sp>
        <p:nvSpPr>
          <p:cNvPr id="66" name="テキスト ボックス 65">
            <a:extLst>
              <a:ext uri="{FF2B5EF4-FFF2-40B4-BE49-F238E27FC236}">
                <a16:creationId xmlns:a16="http://schemas.microsoft.com/office/drawing/2014/main" id="{9D8C56B3-B5C6-F906-AC5D-88A6D63ED5BC}"/>
              </a:ext>
            </a:extLst>
          </p:cNvPr>
          <p:cNvSpPr txBox="1"/>
          <p:nvPr/>
        </p:nvSpPr>
        <p:spPr>
          <a:xfrm>
            <a:off x="7015134" y="4534785"/>
            <a:ext cx="741471" cy="369332"/>
          </a:xfrm>
          <a:prstGeom prst="rect">
            <a:avLst/>
          </a:prstGeom>
          <a:noFill/>
        </p:spPr>
        <p:txBody>
          <a:bodyPr wrap="square" rtlCol="0">
            <a:spAutoFit/>
          </a:bodyPr>
          <a:lstStyle/>
          <a:p>
            <a:r>
              <a:rPr lang="en-US" altLang="ja-JP" b="1" dirty="0">
                <a:solidFill>
                  <a:schemeClr val="accent1">
                    <a:lumMod val="75000"/>
                  </a:schemeClr>
                </a:solidFill>
              </a:rPr>
              <a:t>X2</a:t>
            </a:r>
          </a:p>
        </p:txBody>
      </p:sp>
      <p:sp>
        <p:nvSpPr>
          <p:cNvPr id="75" name="テキスト ボックス 74">
            <a:extLst>
              <a:ext uri="{FF2B5EF4-FFF2-40B4-BE49-F238E27FC236}">
                <a16:creationId xmlns:a16="http://schemas.microsoft.com/office/drawing/2014/main" id="{4E2B1B50-7B44-1AB5-616D-CAF9EEFFD624}"/>
              </a:ext>
            </a:extLst>
          </p:cNvPr>
          <p:cNvSpPr txBox="1"/>
          <p:nvPr/>
        </p:nvSpPr>
        <p:spPr>
          <a:xfrm>
            <a:off x="8092214" y="3908832"/>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X3</a:t>
            </a:r>
          </a:p>
        </p:txBody>
      </p:sp>
      <p:sp>
        <p:nvSpPr>
          <p:cNvPr id="77" name="テキスト ボックス 76">
            <a:extLst>
              <a:ext uri="{FF2B5EF4-FFF2-40B4-BE49-F238E27FC236}">
                <a16:creationId xmlns:a16="http://schemas.microsoft.com/office/drawing/2014/main" id="{431AB150-EAE6-7ABE-8A5C-45F93904F8E9}"/>
              </a:ext>
            </a:extLst>
          </p:cNvPr>
          <p:cNvSpPr txBox="1"/>
          <p:nvPr/>
        </p:nvSpPr>
        <p:spPr>
          <a:xfrm>
            <a:off x="8532196" y="3937198"/>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X4</a:t>
            </a:r>
          </a:p>
        </p:txBody>
      </p:sp>
      <p:sp>
        <p:nvSpPr>
          <p:cNvPr id="78" name="テキスト ボックス 77">
            <a:extLst>
              <a:ext uri="{FF2B5EF4-FFF2-40B4-BE49-F238E27FC236}">
                <a16:creationId xmlns:a16="http://schemas.microsoft.com/office/drawing/2014/main" id="{272E2938-8D52-279B-C892-EDA061B5A01D}"/>
              </a:ext>
            </a:extLst>
          </p:cNvPr>
          <p:cNvSpPr txBox="1"/>
          <p:nvPr/>
        </p:nvSpPr>
        <p:spPr>
          <a:xfrm>
            <a:off x="9864266" y="3902230"/>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X5</a:t>
            </a:r>
          </a:p>
        </p:txBody>
      </p:sp>
      <p:sp>
        <p:nvSpPr>
          <p:cNvPr id="79" name="テキスト ボックス 78">
            <a:extLst>
              <a:ext uri="{FF2B5EF4-FFF2-40B4-BE49-F238E27FC236}">
                <a16:creationId xmlns:a16="http://schemas.microsoft.com/office/drawing/2014/main" id="{F70226D1-4C01-4ED7-2EE9-BBDC0F9C469B}"/>
              </a:ext>
            </a:extLst>
          </p:cNvPr>
          <p:cNvSpPr txBox="1"/>
          <p:nvPr/>
        </p:nvSpPr>
        <p:spPr>
          <a:xfrm>
            <a:off x="10387278" y="3907358"/>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X6</a:t>
            </a:r>
          </a:p>
        </p:txBody>
      </p:sp>
      <p:sp>
        <p:nvSpPr>
          <p:cNvPr id="80" name="テキスト ボックス 79">
            <a:extLst>
              <a:ext uri="{FF2B5EF4-FFF2-40B4-BE49-F238E27FC236}">
                <a16:creationId xmlns:a16="http://schemas.microsoft.com/office/drawing/2014/main" id="{25D0BCD4-5D8C-ABA0-8345-9A5684EB26C3}"/>
              </a:ext>
            </a:extLst>
          </p:cNvPr>
          <p:cNvSpPr txBox="1"/>
          <p:nvPr/>
        </p:nvSpPr>
        <p:spPr>
          <a:xfrm>
            <a:off x="1618436" y="6126878"/>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Y1</a:t>
            </a:r>
          </a:p>
        </p:txBody>
      </p:sp>
      <p:sp>
        <p:nvSpPr>
          <p:cNvPr id="81" name="テキスト ボックス 80">
            <a:extLst>
              <a:ext uri="{FF2B5EF4-FFF2-40B4-BE49-F238E27FC236}">
                <a16:creationId xmlns:a16="http://schemas.microsoft.com/office/drawing/2014/main" id="{AEB13450-5E58-E031-54F9-1E2CB2D99A42}"/>
              </a:ext>
            </a:extLst>
          </p:cNvPr>
          <p:cNvSpPr txBox="1"/>
          <p:nvPr/>
        </p:nvSpPr>
        <p:spPr>
          <a:xfrm>
            <a:off x="2119588" y="6135412"/>
            <a:ext cx="967480" cy="646331"/>
          </a:xfrm>
          <a:prstGeom prst="rect">
            <a:avLst/>
          </a:prstGeom>
          <a:noFill/>
        </p:spPr>
        <p:txBody>
          <a:bodyPr wrap="square" rtlCol="0">
            <a:spAutoFit/>
          </a:bodyPr>
          <a:lstStyle/>
          <a:p>
            <a:endParaRPr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 Y2</a:t>
            </a:r>
          </a:p>
        </p:txBody>
      </p:sp>
      <p:sp>
        <p:nvSpPr>
          <p:cNvPr id="83" name="テキスト ボックス 82">
            <a:extLst>
              <a:ext uri="{FF2B5EF4-FFF2-40B4-BE49-F238E27FC236}">
                <a16:creationId xmlns:a16="http://schemas.microsoft.com/office/drawing/2014/main" id="{41826076-FF0C-6D5A-EEE0-0A4F9B117677}"/>
              </a:ext>
            </a:extLst>
          </p:cNvPr>
          <p:cNvSpPr txBox="1"/>
          <p:nvPr/>
        </p:nvSpPr>
        <p:spPr>
          <a:xfrm>
            <a:off x="2844657" y="6103346"/>
            <a:ext cx="903249"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Y3</a:t>
            </a:r>
          </a:p>
        </p:txBody>
      </p:sp>
      <p:sp>
        <p:nvSpPr>
          <p:cNvPr id="84" name="テキスト ボックス 83">
            <a:extLst>
              <a:ext uri="{FF2B5EF4-FFF2-40B4-BE49-F238E27FC236}">
                <a16:creationId xmlns:a16="http://schemas.microsoft.com/office/drawing/2014/main" id="{3B4F636B-17D6-C58C-44F2-B6070E6046FA}"/>
              </a:ext>
            </a:extLst>
          </p:cNvPr>
          <p:cNvSpPr txBox="1"/>
          <p:nvPr/>
        </p:nvSpPr>
        <p:spPr>
          <a:xfrm>
            <a:off x="3345809" y="6135411"/>
            <a:ext cx="903250"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Y4</a:t>
            </a:r>
          </a:p>
        </p:txBody>
      </p:sp>
      <p:sp>
        <p:nvSpPr>
          <p:cNvPr id="85" name="テキスト ボックス 84">
            <a:extLst>
              <a:ext uri="{FF2B5EF4-FFF2-40B4-BE49-F238E27FC236}">
                <a16:creationId xmlns:a16="http://schemas.microsoft.com/office/drawing/2014/main" id="{99CE8899-7D38-21D0-2AEF-6044DBCA47DC}"/>
              </a:ext>
            </a:extLst>
          </p:cNvPr>
          <p:cNvSpPr txBox="1"/>
          <p:nvPr/>
        </p:nvSpPr>
        <p:spPr>
          <a:xfrm>
            <a:off x="3822175" y="6137415"/>
            <a:ext cx="903250"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Y5</a:t>
            </a:r>
          </a:p>
        </p:txBody>
      </p:sp>
      <p:sp>
        <p:nvSpPr>
          <p:cNvPr id="86" name="テキスト ボックス 85">
            <a:extLst>
              <a:ext uri="{FF2B5EF4-FFF2-40B4-BE49-F238E27FC236}">
                <a16:creationId xmlns:a16="http://schemas.microsoft.com/office/drawing/2014/main" id="{E49EB1AA-DD16-B874-4970-3DE90B5F3048}"/>
              </a:ext>
            </a:extLst>
          </p:cNvPr>
          <p:cNvSpPr txBox="1"/>
          <p:nvPr/>
        </p:nvSpPr>
        <p:spPr>
          <a:xfrm>
            <a:off x="4283969" y="6103938"/>
            <a:ext cx="903250"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Y6</a:t>
            </a:r>
          </a:p>
        </p:txBody>
      </p:sp>
      <p:cxnSp>
        <p:nvCxnSpPr>
          <p:cNvPr id="15" name="直線コネクタ 14">
            <a:extLst>
              <a:ext uri="{FF2B5EF4-FFF2-40B4-BE49-F238E27FC236}">
                <a16:creationId xmlns:a16="http://schemas.microsoft.com/office/drawing/2014/main" id="{BE8AFCEC-C826-2F82-92E1-E95D728094F6}"/>
              </a:ext>
            </a:extLst>
          </p:cNvPr>
          <p:cNvCxnSpPr>
            <a:cxnSpLocks/>
          </p:cNvCxnSpPr>
          <p:nvPr/>
        </p:nvCxnSpPr>
        <p:spPr>
          <a:xfrm>
            <a:off x="2119588" y="6179340"/>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00E3E36-CE1B-1582-2F21-ED508BDA138C}"/>
              </a:ext>
            </a:extLst>
          </p:cNvPr>
          <p:cNvCxnSpPr>
            <a:cxnSpLocks/>
          </p:cNvCxnSpPr>
          <p:nvPr/>
        </p:nvCxnSpPr>
        <p:spPr>
          <a:xfrm>
            <a:off x="2609974" y="6199977"/>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0849BA87-6B42-CF94-0FD3-A1E51B37FA71}"/>
              </a:ext>
            </a:extLst>
          </p:cNvPr>
          <p:cNvCxnSpPr>
            <a:cxnSpLocks/>
          </p:cNvCxnSpPr>
          <p:nvPr/>
        </p:nvCxnSpPr>
        <p:spPr>
          <a:xfrm>
            <a:off x="3013082" y="6179340"/>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C49A4200-F3F3-2241-B152-1CBB7093892D}"/>
              </a:ext>
            </a:extLst>
          </p:cNvPr>
          <p:cNvCxnSpPr>
            <a:cxnSpLocks/>
          </p:cNvCxnSpPr>
          <p:nvPr/>
        </p:nvCxnSpPr>
        <p:spPr>
          <a:xfrm>
            <a:off x="3570551" y="6179340"/>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264A0311-6468-60F9-FD10-4095CA3761C0}"/>
              </a:ext>
            </a:extLst>
          </p:cNvPr>
          <p:cNvCxnSpPr>
            <a:cxnSpLocks/>
          </p:cNvCxnSpPr>
          <p:nvPr/>
        </p:nvCxnSpPr>
        <p:spPr>
          <a:xfrm>
            <a:off x="4074728" y="6199977"/>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FC6D0E27-C805-0B45-7CAE-26538400669B}"/>
              </a:ext>
            </a:extLst>
          </p:cNvPr>
          <p:cNvCxnSpPr>
            <a:cxnSpLocks/>
          </p:cNvCxnSpPr>
          <p:nvPr/>
        </p:nvCxnSpPr>
        <p:spPr>
          <a:xfrm>
            <a:off x="4516958" y="6179340"/>
            <a:ext cx="0" cy="27923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93" name="図 92">
            <a:extLst>
              <a:ext uri="{FF2B5EF4-FFF2-40B4-BE49-F238E27FC236}">
                <a16:creationId xmlns:a16="http://schemas.microsoft.com/office/drawing/2014/main" id="{E1C4407B-77E5-CFCD-E624-755BE9B49C9E}"/>
              </a:ext>
            </a:extLst>
          </p:cNvPr>
          <p:cNvPicPr>
            <a:picLocks noChangeAspect="1"/>
          </p:cNvPicPr>
          <p:nvPr/>
        </p:nvPicPr>
        <p:blipFill rotWithShape="1">
          <a:blip r:embed="rId2"/>
          <a:srcRect l="11436" t="94820" r="76251" b="2150"/>
          <a:stretch/>
        </p:blipFill>
        <p:spPr>
          <a:xfrm>
            <a:off x="4882773" y="6229587"/>
            <a:ext cx="4059469" cy="445181"/>
          </a:xfrm>
          <a:prstGeom prst="rect">
            <a:avLst/>
          </a:prstGeom>
        </p:spPr>
      </p:pic>
      <p:cxnSp>
        <p:nvCxnSpPr>
          <p:cNvPr id="29" name="直線矢印コネクタ 28">
            <a:extLst>
              <a:ext uri="{FF2B5EF4-FFF2-40B4-BE49-F238E27FC236}">
                <a16:creationId xmlns:a16="http://schemas.microsoft.com/office/drawing/2014/main" id="{5F7AD825-2EA1-A307-0F2A-179AC941FA98}"/>
              </a:ext>
            </a:extLst>
          </p:cNvPr>
          <p:cNvCxnSpPr/>
          <p:nvPr/>
        </p:nvCxnSpPr>
        <p:spPr>
          <a:xfrm>
            <a:off x="2146773" y="6339595"/>
            <a:ext cx="46320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2307AEE2-5776-FD03-4872-A1C1581F3C34}"/>
              </a:ext>
            </a:extLst>
          </p:cNvPr>
          <p:cNvCxnSpPr>
            <a:cxnSpLocks/>
          </p:cNvCxnSpPr>
          <p:nvPr/>
        </p:nvCxnSpPr>
        <p:spPr>
          <a:xfrm>
            <a:off x="3028108" y="6339912"/>
            <a:ext cx="542443"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456B6ACB-668C-A98B-9737-958A5B764EDE}"/>
              </a:ext>
            </a:extLst>
          </p:cNvPr>
          <p:cNvCxnSpPr>
            <a:cxnSpLocks/>
          </p:cNvCxnSpPr>
          <p:nvPr/>
        </p:nvCxnSpPr>
        <p:spPr>
          <a:xfrm>
            <a:off x="4086148" y="6318958"/>
            <a:ext cx="43081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E9FB97AF-4115-8379-F126-EB7854784F31}"/>
              </a:ext>
            </a:extLst>
          </p:cNvPr>
          <p:cNvCxnSpPr/>
          <p:nvPr/>
        </p:nvCxnSpPr>
        <p:spPr>
          <a:xfrm>
            <a:off x="6789484" y="4447926"/>
            <a:ext cx="46320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F292D6F4-FE4E-0C28-640D-C1A9E9ECC507}"/>
              </a:ext>
            </a:extLst>
          </p:cNvPr>
          <p:cNvCxnSpPr/>
          <p:nvPr/>
        </p:nvCxnSpPr>
        <p:spPr>
          <a:xfrm>
            <a:off x="8628593" y="4154501"/>
            <a:ext cx="46320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0DB00248-A372-63D4-027B-69D12C5D242E}"/>
              </a:ext>
            </a:extLst>
          </p:cNvPr>
          <p:cNvCxnSpPr/>
          <p:nvPr/>
        </p:nvCxnSpPr>
        <p:spPr>
          <a:xfrm>
            <a:off x="10432801" y="4154501"/>
            <a:ext cx="46320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07E7C0C0-DE96-DA37-7735-2C9A87F021FF}"/>
              </a:ext>
            </a:extLst>
          </p:cNvPr>
          <p:cNvSpPr/>
          <p:nvPr/>
        </p:nvSpPr>
        <p:spPr>
          <a:xfrm>
            <a:off x="8036516" y="4822289"/>
            <a:ext cx="3517052" cy="5673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D4300FB9-E47E-5D54-AA88-08533F8982FB}"/>
              </a:ext>
            </a:extLst>
          </p:cNvPr>
          <p:cNvSpPr/>
          <p:nvPr/>
        </p:nvSpPr>
        <p:spPr>
          <a:xfrm>
            <a:off x="6954376" y="4838217"/>
            <a:ext cx="1844177" cy="185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7D71BD97-2D2C-AAD2-473C-520518D30C48}"/>
              </a:ext>
            </a:extLst>
          </p:cNvPr>
          <p:cNvSpPr/>
          <p:nvPr/>
        </p:nvSpPr>
        <p:spPr>
          <a:xfrm>
            <a:off x="6837179" y="1221980"/>
            <a:ext cx="164884"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E3C420DA-5782-0080-49C8-C874331A807E}"/>
              </a:ext>
            </a:extLst>
          </p:cNvPr>
          <p:cNvSpPr/>
          <p:nvPr/>
        </p:nvSpPr>
        <p:spPr>
          <a:xfrm>
            <a:off x="7041030" y="1221980"/>
            <a:ext cx="150345"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3B157AF5-06C0-6D46-65A4-7F10096E54B7}"/>
              </a:ext>
            </a:extLst>
          </p:cNvPr>
          <p:cNvSpPr/>
          <p:nvPr/>
        </p:nvSpPr>
        <p:spPr>
          <a:xfrm>
            <a:off x="8666163" y="1221980"/>
            <a:ext cx="175520"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BE91B19B-F78A-F62C-4270-DD7832FCD174}"/>
              </a:ext>
            </a:extLst>
          </p:cNvPr>
          <p:cNvSpPr/>
          <p:nvPr/>
        </p:nvSpPr>
        <p:spPr>
          <a:xfrm>
            <a:off x="8874649" y="1221980"/>
            <a:ext cx="158762"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18BB0B5C-B9F3-C4AD-9EF9-2D6C5CD91331}"/>
              </a:ext>
            </a:extLst>
          </p:cNvPr>
          <p:cNvSpPr/>
          <p:nvPr/>
        </p:nvSpPr>
        <p:spPr>
          <a:xfrm>
            <a:off x="10482786" y="1225121"/>
            <a:ext cx="175520"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EC32E53E-5B07-7D41-86EC-4E0FCABB566E}"/>
              </a:ext>
            </a:extLst>
          </p:cNvPr>
          <p:cNvSpPr/>
          <p:nvPr/>
        </p:nvSpPr>
        <p:spPr>
          <a:xfrm>
            <a:off x="10688979" y="1221980"/>
            <a:ext cx="158762" cy="46151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334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05B57E-533E-937B-6FD1-27D9BF127EF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34F4FB7B-79F2-39F1-CA8D-BF9D17514D77}"/>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2185583-5600-CDB2-265F-FF4E9E1D1C38}"/>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015</a:t>
            </a:r>
            <a:endParaRPr kumimoji="1" lang="ja-JP" altLang="en-US" b="1" dirty="0"/>
          </a:p>
        </p:txBody>
      </p:sp>
      <p:sp>
        <p:nvSpPr>
          <p:cNvPr id="6" name="正方形/長方形 5">
            <a:extLst>
              <a:ext uri="{FF2B5EF4-FFF2-40B4-BE49-F238E27FC236}">
                <a16:creationId xmlns:a16="http://schemas.microsoft.com/office/drawing/2014/main" id="{DE05A1C8-5ED0-9352-96EE-DC2CFA57887B}"/>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7950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pic>
        <p:nvPicPr>
          <p:cNvPr id="5" name="図 4">
            <a:extLst>
              <a:ext uri="{FF2B5EF4-FFF2-40B4-BE49-F238E27FC236}">
                <a16:creationId xmlns:a16="http://schemas.microsoft.com/office/drawing/2014/main" id="{3E4F1023-9FE9-0022-4925-9DA660B34E90}"/>
              </a:ext>
            </a:extLst>
          </p:cNvPr>
          <p:cNvPicPr>
            <a:picLocks noChangeAspect="1"/>
          </p:cNvPicPr>
          <p:nvPr/>
        </p:nvPicPr>
        <p:blipFill rotWithShape="1">
          <a:blip r:embed="rId2"/>
          <a:srcRect t="45114" r="43082"/>
          <a:stretch/>
        </p:blipFill>
        <p:spPr>
          <a:xfrm>
            <a:off x="162838" y="629792"/>
            <a:ext cx="11624154" cy="6060082"/>
          </a:xfrm>
          <a:prstGeom prst="rect">
            <a:avLst/>
          </a:prstGeom>
        </p:spPr>
      </p:pic>
    </p:spTree>
    <p:extLst>
      <p:ext uri="{BB962C8B-B14F-4D97-AF65-F5344CB8AC3E}">
        <p14:creationId xmlns:p14="http://schemas.microsoft.com/office/powerpoint/2010/main" val="9384023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08B06F-F246-FEB7-D699-B5B7DB41AD8C}"/>
              </a:ext>
            </a:extLst>
          </p:cNvPr>
          <p:cNvPicPr>
            <a:picLocks noChangeAspect="1"/>
          </p:cNvPicPr>
          <p:nvPr/>
        </p:nvPicPr>
        <p:blipFill rotWithShape="1">
          <a:blip r:embed="rId2"/>
          <a:srcRect l="26890" t="37073" r="23262" b="10894"/>
          <a:stretch/>
        </p:blipFill>
        <p:spPr>
          <a:xfrm>
            <a:off x="524073" y="1612837"/>
            <a:ext cx="11228047" cy="4875831"/>
          </a:xfrm>
          <a:prstGeom prst="rect">
            <a:avLst/>
          </a:prstGeom>
        </p:spPr>
      </p:pic>
      <p:sp>
        <p:nvSpPr>
          <p:cNvPr id="4" name="テキスト ボックス 3">
            <a:extLst>
              <a:ext uri="{FF2B5EF4-FFF2-40B4-BE49-F238E27FC236}">
                <a16:creationId xmlns:a16="http://schemas.microsoft.com/office/drawing/2014/main" id="{FB78438B-90C1-13C3-0305-676400D64EF9}"/>
              </a:ext>
            </a:extLst>
          </p:cNvPr>
          <p:cNvSpPr txBox="1"/>
          <p:nvPr/>
        </p:nvSpPr>
        <p:spPr>
          <a:xfrm>
            <a:off x="260527" y="135509"/>
            <a:ext cx="11843307" cy="1477328"/>
          </a:xfrm>
          <a:prstGeom prst="rect">
            <a:avLst/>
          </a:prstGeom>
          <a:noFill/>
        </p:spPr>
        <p:txBody>
          <a:bodyPr wrap="none" rtlCol="0">
            <a:spAutoFit/>
          </a:bodyPr>
          <a:lstStyle/>
          <a:p>
            <a:r>
              <a:rPr kumimoji="1" lang="en-US" altLang="ja-JP" b="1" dirty="0">
                <a:solidFill>
                  <a:schemeClr val="accent1"/>
                </a:solidFill>
              </a:rPr>
              <a:t>Silicon crystal with the </a:t>
            </a:r>
            <a:r>
              <a:rPr lang="en-US" altLang="ja-JP" b="1" dirty="0">
                <a:solidFill>
                  <a:schemeClr val="accent1"/>
                </a:solidFill>
              </a:rPr>
              <a:t>bandgap of 1.1 eV </a:t>
            </a:r>
            <a:r>
              <a:rPr kumimoji="1" lang="en-US" altLang="ja-JP" b="1" dirty="0">
                <a:solidFill>
                  <a:schemeClr val="accent1"/>
                </a:solidFill>
              </a:rPr>
              <a:t>has a very </a:t>
            </a:r>
            <a:r>
              <a:rPr lang="en-US" altLang="ja-JP" b="1" dirty="0">
                <a:solidFill>
                  <a:schemeClr val="accent1"/>
                </a:solidFill>
              </a:rPr>
              <a:t>short </a:t>
            </a:r>
            <a:r>
              <a:rPr kumimoji="1" lang="en-US" altLang="ja-JP" b="1" dirty="0">
                <a:solidFill>
                  <a:schemeClr val="accent1"/>
                </a:solidFill>
              </a:rPr>
              <a:t>light penetration depth</a:t>
            </a:r>
            <a:r>
              <a:rPr kumimoji="1" lang="ja-JP" altLang="en-US" b="1" dirty="0">
                <a:solidFill>
                  <a:schemeClr val="accent1"/>
                </a:solidFill>
              </a:rPr>
              <a:t>（</a:t>
            </a:r>
            <a:r>
              <a:rPr kumimoji="1" lang="en-US" altLang="ja-JP" b="1" dirty="0">
                <a:solidFill>
                  <a:schemeClr val="accent1"/>
                </a:solidFill>
              </a:rPr>
              <a:t>LPD), which is </a:t>
            </a:r>
          </a:p>
          <a:p>
            <a:r>
              <a:rPr kumimoji="1" lang="en-US" altLang="ja-JP" b="1" dirty="0">
                <a:solidFill>
                  <a:schemeClr val="accent1"/>
                </a:solidFill>
              </a:rPr>
              <a:t>about 0.1 </a:t>
            </a:r>
            <a:r>
              <a:rPr lang="en-US" altLang="ja-JP" b="1" dirty="0" err="1">
                <a:solidFill>
                  <a:schemeClr val="accent1"/>
                </a:solidFill>
              </a:rPr>
              <a:t>μm</a:t>
            </a:r>
            <a:r>
              <a:rPr lang="en-US" altLang="ja-JP" b="1" dirty="0">
                <a:solidFill>
                  <a:schemeClr val="accent1"/>
                </a:solidFill>
              </a:rPr>
              <a:t>. </a:t>
            </a:r>
            <a:r>
              <a:rPr kumimoji="1" lang="en-US" altLang="ja-JP" b="1" dirty="0">
                <a:solidFill>
                  <a:schemeClr val="accent1"/>
                </a:solidFill>
              </a:rPr>
              <a:t>Technically, it is impossible to form a shallow PN junction at the silicon surface at that </a:t>
            </a:r>
          </a:p>
          <a:p>
            <a:r>
              <a:rPr kumimoji="1" lang="en-US" altLang="ja-JP" b="1" dirty="0">
                <a:solidFill>
                  <a:schemeClr val="accent1"/>
                </a:solidFill>
              </a:rPr>
              <a:t>shallow depth. So, the energy component of the short wave blue light is </a:t>
            </a:r>
            <a:r>
              <a:rPr lang="en-US" altLang="ja-JP" b="1" dirty="0">
                <a:solidFill>
                  <a:schemeClr val="accent1"/>
                </a:solidFill>
              </a:rPr>
              <a:t>absorbed and wasted as heat. </a:t>
            </a:r>
          </a:p>
          <a:p>
            <a:r>
              <a:rPr lang="en-US" altLang="ja-JP" b="1" dirty="0">
                <a:solidFill>
                  <a:schemeClr val="accent1"/>
                </a:solidFill>
              </a:rPr>
              <a:t>That is why a wide band semiconductor multi-junction type solar cell was desired and developed,  such </a:t>
            </a:r>
          </a:p>
          <a:p>
            <a:r>
              <a:rPr lang="en-US" altLang="ja-JP" b="1" dirty="0" err="1">
                <a:solidFill>
                  <a:schemeClr val="accent1"/>
                </a:solidFill>
              </a:rPr>
              <a:t>InGaP</a:t>
            </a:r>
            <a:r>
              <a:rPr lang="en-US" altLang="ja-JP" b="1" dirty="0">
                <a:solidFill>
                  <a:schemeClr val="accent1"/>
                </a:solidFill>
              </a:rPr>
              <a:t>/GaAs/</a:t>
            </a:r>
            <a:r>
              <a:rPr lang="en-US" altLang="ja-JP" b="1">
                <a:solidFill>
                  <a:schemeClr val="accent1"/>
                </a:solidFill>
              </a:rPr>
              <a:t>InGaAs</a:t>
            </a:r>
            <a:r>
              <a:rPr lang="en-US" altLang="ja-JP" b="1" dirty="0">
                <a:solidFill>
                  <a:schemeClr val="accent1"/>
                </a:solidFill>
              </a:rPr>
              <a:t> by Sharp and </a:t>
            </a:r>
            <a:r>
              <a:rPr lang="en-US" altLang="ja-JP" b="1" dirty="0" err="1">
                <a:solidFill>
                  <a:schemeClr val="accent1"/>
                </a:solidFill>
              </a:rPr>
              <a:t>AlGaInP</a:t>
            </a:r>
            <a:r>
              <a:rPr lang="en-US" altLang="ja-JP" b="1" dirty="0">
                <a:solidFill>
                  <a:schemeClr val="accent1"/>
                </a:solidFill>
              </a:rPr>
              <a:t>/GaAs/Ge by Spectrum Lab. However they are very costly.</a:t>
            </a:r>
            <a:endParaRPr kumimoji="1" lang="en-US" altLang="ja-JP" b="1" dirty="0">
              <a:solidFill>
                <a:schemeClr val="accent1"/>
              </a:solidFill>
            </a:endParaRPr>
          </a:p>
        </p:txBody>
      </p:sp>
      <p:sp>
        <p:nvSpPr>
          <p:cNvPr id="5" name="テキスト ボックス 4">
            <a:extLst>
              <a:ext uri="{FF2B5EF4-FFF2-40B4-BE49-F238E27FC236}">
                <a16:creationId xmlns:a16="http://schemas.microsoft.com/office/drawing/2014/main" id="{F4F32337-50BE-83EC-4B84-7521AA7C0C31}"/>
              </a:ext>
            </a:extLst>
          </p:cNvPr>
          <p:cNvSpPr txBox="1"/>
          <p:nvPr/>
        </p:nvSpPr>
        <p:spPr>
          <a:xfrm>
            <a:off x="172361" y="6488668"/>
            <a:ext cx="11931473" cy="369332"/>
          </a:xfrm>
          <a:prstGeom prst="rect">
            <a:avLst/>
          </a:prstGeom>
          <a:noFill/>
        </p:spPr>
        <p:txBody>
          <a:bodyPr wrap="square">
            <a:spAutoFit/>
          </a:bodyPr>
          <a:lstStyle/>
          <a:p>
            <a:r>
              <a:rPr lang="en-US" altLang="ja-JP" b="1" dirty="0">
                <a:solidFill>
                  <a:srgbClr val="FF0000"/>
                </a:solidFill>
              </a:rPr>
              <a:t>The </a:t>
            </a:r>
            <a:r>
              <a:rPr lang="ja-JP" altLang="en-US" b="1" dirty="0">
                <a:solidFill>
                  <a:srgbClr val="FF0000"/>
                </a:solidFill>
              </a:rPr>
              <a:t>P+PNPP+_Double_Junction_Solar_Cell_invented_by_Hagiwara_in_2020 </a:t>
            </a:r>
            <a:r>
              <a:rPr lang="en-US" altLang="ja-JP" b="1" dirty="0">
                <a:solidFill>
                  <a:srgbClr val="FF0000"/>
                </a:solidFill>
              </a:rPr>
              <a:t>may give the right solution.</a:t>
            </a:r>
            <a:endParaRPr lang="ja-JP" altLang="en-US" b="1" dirty="0">
              <a:solidFill>
                <a:srgbClr val="FF0000"/>
              </a:solidFill>
            </a:endParaRPr>
          </a:p>
        </p:txBody>
      </p:sp>
    </p:spTree>
    <p:extLst>
      <p:ext uri="{BB962C8B-B14F-4D97-AF65-F5344CB8AC3E}">
        <p14:creationId xmlns:p14="http://schemas.microsoft.com/office/powerpoint/2010/main" val="3802035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8BA6E4-F96D-6ECE-962E-E350FD2BFB27}"/>
              </a:ext>
            </a:extLst>
          </p:cNvPr>
          <p:cNvPicPr>
            <a:picLocks noChangeAspect="1"/>
          </p:cNvPicPr>
          <p:nvPr/>
        </p:nvPicPr>
        <p:blipFill rotWithShape="1">
          <a:blip r:embed="rId2"/>
          <a:srcRect r="1551"/>
          <a:stretch/>
        </p:blipFill>
        <p:spPr>
          <a:xfrm>
            <a:off x="0" y="-54428"/>
            <a:ext cx="12002947" cy="6858000"/>
          </a:xfrm>
          <a:prstGeom prst="rect">
            <a:avLst/>
          </a:prstGeom>
        </p:spPr>
      </p:pic>
      <p:cxnSp>
        <p:nvCxnSpPr>
          <p:cNvPr id="4" name="直線矢印コネクタ 3">
            <a:extLst>
              <a:ext uri="{FF2B5EF4-FFF2-40B4-BE49-F238E27FC236}">
                <a16:creationId xmlns:a16="http://schemas.microsoft.com/office/drawing/2014/main" id="{FF9ADF77-65AC-EAC4-0C7D-93A8C80BF51F}"/>
              </a:ext>
            </a:extLst>
          </p:cNvPr>
          <p:cNvCxnSpPr>
            <a:cxnSpLocks/>
          </p:cNvCxnSpPr>
          <p:nvPr/>
        </p:nvCxnSpPr>
        <p:spPr>
          <a:xfrm flipH="1" flipV="1">
            <a:off x="3820886" y="4713514"/>
            <a:ext cx="48984" cy="2612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DDE56FC-CFD9-7E3D-5825-FA6CD9AC03EF}"/>
              </a:ext>
            </a:extLst>
          </p:cNvPr>
          <p:cNvSpPr txBox="1"/>
          <p:nvPr/>
        </p:nvSpPr>
        <p:spPr>
          <a:xfrm>
            <a:off x="3091541" y="4957893"/>
            <a:ext cx="2830286" cy="1384995"/>
          </a:xfrm>
          <a:prstGeom prst="rect">
            <a:avLst/>
          </a:prstGeom>
          <a:noFill/>
        </p:spPr>
        <p:txBody>
          <a:bodyPr wrap="square" rtlCol="0">
            <a:spAutoFit/>
          </a:bodyPr>
          <a:lstStyle/>
          <a:p>
            <a:r>
              <a:rPr kumimoji="1" lang="en-US" altLang="ja-JP" sz="1100" b="1" dirty="0">
                <a:solidFill>
                  <a:srgbClr val="FF0000"/>
                </a:solidFill>
              </a:rPr>
              <a:t>The floating </a:t>
            </a:r>
            <a:r>
              <a:rPr lang="en-US" altLang="ja-JP" sz="1100" b="1" dirty="0">
                <a:solidFill>
                  <a:srgbClr val="FF0000"/>
                </a:solidFill>
              </a:rPr>
              <a:t>N region has no electric</a:t>
            </a:r>
          </a:p>
          <a:p>
            <a:r>
              <a:rPr kumimoji="1" lang="en-US" altLang="ja-JP" sz="1100" b="1" dirty="0">
                <a:solidFill>
                  <a:srgbClr val="FF0000"/>
                </a:solidFill>
              </a:rPr>
              <a:t>field inside and photo pairs are not</a:t>
            </a:r>
          </a:p>
          <a:p>
            <a:r>
              <a:rPr lang="en-US" altLang="ja-JP" sz="1100" b="1" dirty="0">
                <a:solidFill>
                  <a:srgbClr val="FF0000"/>
                </a:solidFill>
              </a:rPr>
              <a:t>separated, eventually </a:t>
            </a:r>
            <a:r>
              <a:rPr kumimoji="1" lang="en-US" altLang="ja-JP" sz="1100" b="1" dirty="0">
                <a:solidFill>
                  <a:srgbClr val="FF0000"/>
                </a:solidFill>
              </a:rPr>
              <a:t>recombined, becoming heat and </a:t>
            </a:r>
            <a:r>
              <a:rPr lang="en-US" altLang="ja-JP" sz="1100" b="1" dirty="0">
                <a:solidFill>
                  <a:srgbClr val="FF0000"/>
                </a:solidFill>
              </a:rPr>
              <a:t>degrading the </a:t>
            </a:r>
          </a:p>
          <a:p>
            <a:r>
              <a:rPr lang="en-US" altLang="ja-JP" sz="1100" b="1" dirty="0">
                <a:solidFill>
                  <a:srgbClr val="FF0000"/>
                </a:solidFill>
              </a:rPr>
              <a:t>solar cell quantum efficiency. This</a:t>
            </a:r>
          </a:p>
          <a:p>
            <a:r>
              <a:rPr kumimoji="1" lang="en-US" altLang="ja-JP" sz="1100" b="1" dirty="0">
                <a:solidFill>
                  <a:srgbClr val="FF0000"/>
                </a:solidFill>
              </a:rPr>
              <a:t>structure has very low efficiency.</a:t>
            </a:r>
          </a:p>
          <a:p>
            <a:endParaRPr kumimoji="1" lang="ja-JP" altLang="en-US" dirty="0"/>
          </a:p>
        </p:txBody>
      </p:sp>
      <p:cxnSp>
        <p:nvCxnSpPr>
          <p:cNvPr id="6" name="直線矢印コネクタ 5">
            <a:extLst>
              <a:ext uri="{FF2B5EF4-FFF2-40B4-BE49-F238E27FC236}">
                <a16:creationId xmlns:a16="http://schemas.microsoft.com/office/drawing/2014/main" id="{6C778E1D-6158-1B68-F479-C6921A45C94F}"/>
              </a:ext>
            </a:extLst>
          </p:cNvPr>
          <p:cNvCxnSpPr>
            <a:cxnSpLocks/>
          </p:cNvCxnSpPr>
          <p:nvPr/>
        </p:nvCxnSpPr>
        <p:spPr>
          <a:xfrm flipV="1">
            <a:off x="1393371" y="4713514"/>
            <a:ext cx="114300" cy="2612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7293FD50-DFDB-E0C8-8259-F8E2E7EA38C9}"/>
              </a:ext>
            </a:extLst>
          </p:cNvPr>
          <p:cNvSpPr txBox="1"/>
          <p:nvPr/>
        </p:nvSpPr>
        <p:spPr>
          <a:xfrm>
            <a:off x="718457" y="4957894"/>
            <a:ext cx="2830286" cy="1554272"/>
          </a:xfrm>
          <a:prstGeom prst="rect">
            <a:avLst/>
          </a:prstGeom>
          <a:noFill/>
        </p:spPr>
        <p:txBody>
          <a:bodyPr wrap="square" rtlCol="0">
            <a:spAutoFit/>
          </a:bodyPr>
          <a:lstStyle/>
          <a:p>
            <a:r>
              <a:rPr lang="en-US" altLang="ja-JP" sz="1100" b="1" dirty="0">
                <a:solidFill>
                  <a:srgbClr val="FF0000"/>
                </a:solidFill>
              </a:rPr>
              <a:t>The only </a:t>
            </a:r>
            <a:r>
              <a:rPr kumimoji="1" lang="en-US" altLang="ja-JP" sz="1100" b="1" dirty="0">
                <a:solidFill>
                  <a:srgbClr val="FF0000"/>
                </a:solidFill>
              </a:rPr>
              <a:t>limited space</a:t>
            </a:r>
          </a:p>
          <a:p>
            <a:r>
              <a:rPr lang="en-US" altLang="ja-JP" sz="1100" b="1" dirty="0">
                <a:solidFill>
                  <a:srgbClr val="FF0000"/>
                </a:solidFill>
              </a:rPr>
              <a:t>of the PN junction</a:t>
            </a:r>
          </a:p>
          <a:p>
            <a:r>
              <a:rPr kumimoji="1" lang="en-US" altLang="ja-JP" sz="1100" b="1" dirty="0">
                <a:solidFill>
                  <a:srgbClr val="FF0000"/>
                </a:solidFill>
              </a:rPr>
              <a:t>depletion region</a:t>
            </a:r>
          </a:p>
          <a:p>
            <a:r>
              <a:rPr lang="en-US" altLang="ja-JP" sz="1100" b="1" dirty="0">
                <a:solidFill>
                  <a:srgbClr val="FF0000"/>
                </a:solidFill>
              </a:rPr>
              <a:t>can contribute</a:t>
            </a:r>
          </a:p>
          <a:p>
            <a:r>
              <a:rPr kumimoji="1" lang="en-US" altLang="ja-JP" sz="1100" b="1" dirty="0">
                <a:solidFill>
                  <a:srgbClr val="FF0000"/>
                </a:solidFill>
              </a:rPr>
              <a:t>the effecti</a:t>
            </a:r>
            <a:r>
              <a:rPr lang="en-US" altLang="ja-JP" sz="1100" b="1" dirty="0">
                <a:solidFill>
                  <a:srgbClr val="FF0000"/>
                </a:solidFill>
              </a:rPr>
              <a:t>ve photo</a:t>
            </a:r>
          </a:p>
          <a:p>
            <a:r>
              <a:rPr kumimoji="1" lang="en-US" altLang="ja-JP" sz="1100" b="1" dirty="0">
                <a:solidFill>
                  <a:srgbClr val="FF0000"/>
                </a:solidFill>
              </a:rPr>
              <a:t>pair separ</a:t>
            </a:r>
            <a:r>
              <a:rPr lang="en-US" altLang="ja-JP" sz="1100" b="1" dirty="0">
                <a:solidFill>
                  <a:srgbClr val="FF0000"/>
                </a:solidFill>
              </a:rPr>
              <a:t>ation.</a:t>
            </a:r>
            <a:endParaRPr kumimoji="1" lang="en-US" altLang="ja-JP" sz="1100" b="1" dirty="0">
              <a:solidFill>
                <a:srgbClr val="FF0000"/>
              </a:solidFill>
            </a:endParaRPr>
          </a:p>
          <a:p>
            <a:r>
              <a:rPr kumimoji="1" lang="en-US" altLang="ja-JP" sz="1100" b="1" dirty="0">
                <a:solidFill>
                  <a:srgbClr val="FF0000"/>
                </a:solidFill>
              </a:rPr>
              <a:t>.</a:t>
            </a:r>
          </a:p>
          <a:p>
            <a:endParaRPr kumimoji="1" lang="ja-JP" altLang="en-US" dirty="0"/>
          </a:p>
        </p:txBody>
      </p:sp>
      <p:cxnSp>
        <p:nvCxnSpPr>
          <p:cNvPr id="10" name="直線コネクタ 9">
            <a:extLst>
              <a:ext uri="{FF2B5EF4-FFF2-40B4-BE49-F238E27FC236}">
                <a16:creationId xmlns:a16="http://schemas.microsoft.com/office/drawing/2014/main" id="{D5075F5E-7C94-892E-51D9-940781E1DF98}"/>
              </a:ext>
            </a:extLst>
          </p:cNvPr>
          <p:cNvCxnSpPr/>
          <p:nvPr/>
        </p:nvCxnSpPr>
        <p:spPr>
          <a:xfrm>
            <a:off x="1249136" y="2971800"/>
            <a:ext cx="2898321"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DA2AE791-0D0D-DE71-8EA1-7DA8C941B525}"/>
              </a:ext>
            </a:extLst>
          </p:cNvPr>
          <p:cNvCxnSpPr>
            <a:cxnSpLocks/>
          </p:cNvCxnSpPr>
          <p:nvPr/>
        </p:nvCxnSpPr>
        <p:spPr>
          <a:xfrm>
            <a:off x="1213758" y="2971800"/>
            <a:ext cx="0" cy="642257"/>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D249574-2C76-62EF-B922-B0B736C1647E}"/>
              </a:ext>
            </a:extLst>
          </p:cNvPr>
          <p:cNvCxnSpPr>
            <a:cxnSpLocks/>
          </p:cNvCxnSpPr>
          <p:nvPr/>
        </p:nvCxnSpPr>
        <p:spPr>
          <a:xfrm>
            <a:off x="4147457" y="2993570"/>
            <a:ext cx="0" cy="642257"/>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3B1EE91-E635-FF24-A2F5-F1A2F0D45857}"/>
              </a:ext>
            </a:extLst>
          </p:cNvPr>
          <p:cNvCxnSpPr>
            <a:cxnSpLocks/>
          </p:cNvCxnSpPr>
          <p:nvPr/>
        </p:nvCxnSpPr>
        <p:spPr>
          <a:xfrm>
            <a:off x="1249135" y="3635827"/>
            <a:ext cx="361951"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3170764-75AA-F634-201E-2B2D08CBD3F4}"/>
              </a:ext>
            </a:extLst>
          </p:cNvPr>
          <p:cNvCxnSpPr>
            <a:cxnSpLocks/>
          </p:cNvCxnSpPr>
          <p:nvPr/>
        </p:nvCxnSpPr>
        <p:spPr>
          <a:xfrm>
            <a:off x="3807278" y="3646711"/>
            <a:ext cx="361951"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AF538114-B076-178C-DE42-E32427E803F3}"/>
              </a:ext>
            </a:extLst>
          </p:cNvPr>
          <p:cNvCxnSpPr>
            <a:cxnSpLocks/>
          </p:cNvCxnSpPr>
          <p:nvPr/>
        </p:nvCxnSpPr>
        <p:spPr>
          <a:xfrm>
            <a:off x="3818164" y="3635827"/>
            <a:ext cx="2722" cy="538845"/>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9A26C99-8F42-894D-ACFE-955F455B0B17}"/>
              </a:ext>
            </a:extLst>
          </p:cNvPr>
          <p:cNvCxnSpPr>
            <a:cxnSpLocks/>
          </p:cNvCxnSpPr>
          <p:nvPr/>
        </p:nvCxnSpPr>
        <p:spPr>
          <a:xfrm>
            <a:off x="1619250" y="3657597"/>
            <a:ext cx="0" cy="517075"/>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863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59BBF8-EA50-1E3D-68F3-42FC42A50D3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DC3D8AA6-0F93-08B9-9523-3FA0CE1B9622}"/>
              </a:ext>
            </a:extLst>
          </p:cNvPr>
          <p:cNvSpPr/>
          <p:nvPr/>
        </p:nvSpPr>
        <p:spPr>
          <a:xfrm>
            <a:off x="11386457" y="6411686"/>
            <a:ext cx="805543" cy="444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3635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29AF742-9294-55E5-B1EF-5D1D024EB774}"/>
              </a:ext>
            </a:extLst>
          </p:cNvPr>
          <p:cNvSpPr txBox="1"/>
          <p:nvPr/>
        </p:nvSpPr>
        <p:spPr>
          <a:xfrm>
            <a:off x="309611" y="1488195"/>
            <a:ext cx="5138982" cy="5539978"/>
          </a:xfrm>
          <a:prstGeom prst="rect">
            <a:avLst/>
          </a:prstGeom>
          <a:noFill/>
        </p:spPr>
        <p:txBody>
          <a:bodyPr wrap="square">
            <a:spAutoFit/>
          </a:bodyPr>
          <a:lstStyle/>
          <a:p>
            <a:r>
              <a:rPr lang="en-US" altLang="ja-JP" sz="1600" b="0" i="0" dirty="0">
                <a:solidFill>
                  <a:srgbClr val="202122"/>
                </a:solidFill>
                <a:effectLst/>
                <a:latin typeface="Arial" panose="020B0604020202020204" pitchFamily="34" charset="0"/>
              </a:rPr>
              <a:t>Herbert Kroemer</a:t>
            </a:r>
            <a:r>
              <a:rPr lang="ja-JP" altLang="en-US" sz="1600" b="0" i="0" dirty="0">
                <a:solidFill>
                  <a:srgbClr val="202122"/>
                </a:solidFill>
                <a:effectLst/>
                <a:latin typeface="Arial" panose="020B0604020202020204" pitchFamily="34" charset="0"/>
              </a:rPr>
              <a:t>（</a:t>
            </a:r>
            <a:r>
              <a:rPr lang="en-US" altLang="ja-JP" sz="1600" dirty="0">
                <a:solidFill>
                  <a:srgbClr val="202122"/>
                </a:solidFill>
                <a:latin typeface="Arial" panose="020B0604020202020204" pitchFamily="34" charset="0"/>
              </a:rPr>
              <a:t>1928</a:t>
            </a:r>
            <a:r>
              <a:rPr lang="ja-JP" altLang="en-US" sz="1600" dirty="0">
                <a:solidFill>
                  <a:srgbClr val="202122"/>
                </a:solidFill>
                <a:latin typeface="Arial" panose="020B0604020202020204" pitchFamily="34" charset="0"/>
              </a:rPr>
              <a:t>年</a:t>
            </a:r>
            <a:r>
              <a:rPr lang="en-US" altLang="ja-JP" sz="1600" dirty="0">
                <a:solidFill>
                  <a:srgbClr val="202122"/>
                </a:solidFill>
                <a:latin typeface="Arial" panose="020B0604020202020204" pitchFamily="34" charset="0"/>
              </a:rPr>
              <a:t>8</a:t>
            </a:r>
            <a:r>
              <a:rPr lang="ja-JP" altLang="en-US" sz="1600" dirty="0">
                <a:solidFill>
                  <a:srgbClr val="202122"/>
                </a:solidFill>
                <a:latin typeface="Arial" panose="020B0604020202020204" pitchFamily="34" charset="0"/>
              </a:rPr>
              <a:t>月</a:t>
            </a:r>
            <a:r>
              <a:rPr lang="en-US" altLang="ja-JP" sz="1600" dirty="0">
                <a:solidFill>
                  <a:srgbClr val="202122"/>
                </a:solidFill>
                <a:latin typeface="Arial" panose="020B0604020202020204" pitchFamily="34" charset="0"/>
              </a:rPr>
              <a:t>28</a:t>
            </a:r>
            <a:r>
              <a:rPr lang="ja-JP" altLang="en-US" sz="1600" dirty="0">
                <a:solidFill>
                  <a:srgbClr val="202122"/>
                </a:solidFill>
                <a:latin typeface="Arial" panose="020B0604020202020204" pitchFamily="34" charset="0"/>
              </a:rPr>
              <a:t>日生まれ）</a:t>
            </a:r>
            <a:endParaRPr lang="en-US" altLang="ja-JP" sz="1600" dirty="0">
              <a:solidFill>
                <a:srgbClr val="202122"/>
              </a:solidFill>
              <a:latin typeface="Arial" panose="020B0604020202020204" pitchFamily="34" charset="0"/>
            </a:endParaRPr>
          </a:p>
          <a:p>
            <a:r>
              <a:rPr lang="ja-JP" altLang="en-US" sz="1600" dirty="0">
                <a:solidFill>
                  <a:srgbClr val="202122"/>
                </a:solidFill>
                <a:latin typeface="Arial" panose="020B0604020202020204" pitchFamily="34" charset="0"/>
              </a:rPr>
              <a:t>ドイツ出身の物理学者。</a:t>
            </a:r>
            <a:endParaRPr lang="en-US" altLang="ja-JP" sz="1600" dirty="0">
              <a:solidFill>
                <a:srgbClr val="202122"/>
              </a:solidFill>
              <a:latin typeface="Arial" panose="020B0604020202020204" pitchFamily="34" charset="0"/>
            </a:endParaRPr>
          </a:p>
          <a:p>
            <a:endParaRPr lang="en-US" altLang="ja-JP" sz="1600" dirty="0">
              <a:solidFill>
                <a:srgbClr val="202122"/>
              </a:solidFill>
              <a:latin typeface="Arial" panose="020B0604020202020204" pitchFamily="34" charset="0"/>
            </a:endParaRPr>
          </a:p>
          <a:p>
            <a:r>
              <a:rPr lang="en-US" altLang="ja-JP" sz="1600" dirty="0"/>
              <a:t>1952</a:t>
            </a:r>
            <a:r>
              <a:rPr lang="ja-JP" altLang="en-US" sz="1600" dirty="0"/>
              <a:t>年に、当時の新型トランジスタにおける</a:t>
            </a:r>
            <a:endParaRPr lang="en-US" altLang="ja-JP" sz="1600" dirty="0"/>
          </a:p>
          <a:p>
            <a:r>
              <a:rPr lang="ja-JP" altLang="en-US" sz="1600" dirty="0"/>
              <a:t>熱電子効果の論文によってドイツのゲッティ</a:t>
            </a:r>
            <a:endParaRPr lang="en-US" altLang="ja-JP" sz="1600" dirty="0"/>
          </a:p>
          <a:p>
            <a:r>
              <a:rPr lang="ja-JP" altLang="en-US" sz="1600" dirty="0"/>
              <a:t>ンゲン大学で理論物理学の博士号を取得。</a:t>
            </a:r>
            <a:endParaRPr lang="en-US" altLang="ja-JP" sz="1600" dirty="0"/>
          </a:p>
          <a:p>
            <a:endParaRPr lang="ja-JP" altLang="en-US" sz="1600" dirty="0"/>
          </a:p>
          <a:p>
            <a:r>
              <a:rPr lang="en-US" altLang="ja-JP" sz="1600" dirty="0"/>
              <a:t>1950</a:t>
            </a:r>
            <a:r>
              <a:rPr lang="ja-JP" altLang="en-US" sz="1600" dirty="0"/>
              <a:t>年代に彼はドリフトトランジスタを開発し、</a:t>
            </a:r>
            <a:endParaRPr lang="en-US" altLang="ja-JP" sz="1600" dirty="0"/>
          </a:p>
          <a:p>
            <a:r>
              <a:rPr lang="ja-JP" altLang="en-US" sz="1600" dirty="0"/>
              <a:t>ヘテロ接合を採用した半導体がよりよい</a:t>
            </a:r>
            <a:endParaRPr lang="en-US" altLang="ja-JP" sz="1600" dirty="0"/>
          </a:p>
          <a:p>
            <a:r>
              <a:rPr lang="ja-JP" altLang="en-US" sz="1600" dirty="0"/>
              <a:t>パフォーマンスを見せることを初めて指摘した。</a:t>
            </a:r>
            <a:endParaRPr lang="en-US" altLang="ja-JP" sz="1600" dirty="0"/>
          </a:p>
          <a:p>
            <a:endParaRPr lang="en-US" altLang="ja-JP" sz="1600" dirty="0"/>
          </a:p>
          <a:p>
            <a:r>
              <a:rPr lang="ja-JP" altLang="en-US" sz="1600" dirty="0"/>
              <a:t>さらに有名なのは、</a:t>
            </a:r>
            <a:r>
              <a:rPr lang="en-US" altLang="ja-JP" sz="1600" dirty="0"/>
              <a:t>1963</a:t>
            </a:r>
            <a:r>
              <a:rPr lang="ja-JP" altLang="en-US" sz="1600" dirty="0"/>
              <a:t>年にいまや半導体レーザー</a:t>
            </a:r>
            <a:endParaRPr lang="en-US" altLang="ja-JP" sz="1600" dirty="0"/>
          </a:p>
          <a:p>
            <a:r>
              <a:rPr lang="ja-JP" altLang="en-US" sz="1600" dirty="0"/>
              <a:t>の中心概念であるダブルのヘテロ接合のレーザーの</a:t>
            </a:r>
            <a:endParaRPr lang="en-US" altLang="ja-JP" sz="1600" dirty="0"/>
          </a:p>
          <a:p>
            <a:r>
              <a:rPr lang="ja-JP" altLang="en-US" sz="1600" dirty="0"/>
              <a:t>概念を導入したことである。クレーマーは分子線</a:t>
            </a:r>
            <a:endParaRPr lang="en-US" altLang="ja-JP" sz="1600" dirty="0"/>
          </a:p>
          <a:p>
            <a:r>
              <a:rPr lang="ja-JP" altLang="en-US" sz="1600" dirty="0"/>
              <a:t>エピタキシー法の草分けの一人である。</a:t>
            </a:r>
          </a:p>
          <a:p>
            <a:endParaRPr lang="ja-JP" altLang="en-US" sz="1600" dirty="0"/>
          </a:p>
          <a:p>
            <a:r>
              <a:rPr lang="ja-JP" altLang="en-US" sz="1600" dirty="0"/>
              <a:t>クレーマーとジョレス・アルフョーロフは、</a:t>
            </a:r>
            <a:endParaRPr lang="en-US" altLang="ja-JP" sz="1600" dirty="0"/>
          </a:p>
          <a:p>
            <a:r>
              <a:rPr lang="en-US" altLang="ja-JP" sz="1600" dirty="0"/>
              <a:t>2000</a:t>
            </a:r>
            <a:r>
              <a:rPr lang="ja-JP" altLang="en-US" sz="1600" dirty="0"/>
              <a:t>年、 「高速エレクトロニクスおよび</a:t>
            </a:r>
            <a:endParaRPr lang="en-US" altLang="ja-JP" sz="1600" dirty="0"/>
          </a:p>
          <a:p>
            <a:r>
              <a:rPr lang="ja-JP" altLang="en-US" sz="1600" dirty="0"/>
              <a:t>光エレクトロニクスに利用される半導体</a:t>
            </a:r>
            <a:endParaRPr lang="en-US" altLang="ja-JP" sz="1600" dirty="0"/>
          </a:p>
          <a:p>
            <a:r>
              <a:rPr lang="ja-JP" altLang="en-US" sz="1600" dirty="0"/>
              <a:t>ヘテロ構造の開発」によりノーベル物理学賞</a:t>
            </a:r>
            <a:endParaRPr lang="en-US" altLang="ja-JP" sz="1600" dirty="0"/>
          </a:p>
          <a:p>
            <a:r>
              <a:rPr lang="ja-JP" altLang="en-US" sz="1600" dirty="0"/>
              <a:t>を分け合った。</a:t>
            </a:r>
          </a:p>
          <a:p>
            <a:endParaRPr lang="ja-JP" altLang="en-US" dirty="0"/>
          </a:p>
        </p:txBody>
      </p:sp>
      <p:sp>
        <p:nvSpPr>
          <p:cNvPr id="5" name="テキスト ボックス 4">
            <a:extLst>
              <a:ext uri="{FF2B5EF4-FFF2-40B4-BE49-F238E27FC236}">
                <a16:creationId xmlns:a16="http://schemas.microsoft.com/office/drawing/2014/main" id="{C2762C4C-8182-E850-C6DC-781E9CE79D20}"/>
              </a:ext>
            </a:extLst>
          </p:cNvPr>
          <p:cNvSpPr txBox="1"/>
          <p:nvPr/>
        </p:nvSpPr>
        <p:spPr>
          <a:xfrm>
            <a:off x="1255057" y="106537"/>
            <a:ext cx="9681886" cy="646331"/>
          </a:xfrm>
          <a:prstGeom prst="rect">
            <a:avLst/>
          </a:prstGeom>
          <a:noFill/>
        </p:spPr>
        <p:txBody>
          <a:bodyPr wrap="square">
            <a:spAutoFit/>
          </a:bodyPr>
          <a:lstStyle/>
          <a:p>
            <a:r>
              <a:rPr lang="en-US" altLang="ja-JP" sz="1800" b="1" i="0" dirty="0">
                <a:solidFill>
                  <a:schemeClr val="accent1"/>
                </a:solidFill>
                <a:effectLst/>
                <a:latin typeface="Arial" panose="020B0604020202020204" pitchFamily="34" charset="0"/>
              </a:rPr>
              <a:t>Herbert Kroemer</a:t>
            </a:r>
            <a:r>
              <a:rPr lang="ja-JP" altLang="en-US" sz="1800" b="1" i="0" dirty="0">
                <a:solidFill>
                  <a:schemeClr val="accent1"/>
                </a:solidFill>
                <a:effectLst/>
                <a:latin typeface="Arial" panose="020B0604020202020204" pitchFamily="34" charset="0"/>
              </a:rPr>
              <a:t>は</a:t>
            </a:r>
            <a:r>
              <a:rPr kumimoji="1" lang="en-US" altLang="ja-JP" sz="1800" b="1" dirty="0">
                <a:solidFill>
                  <a:schemeClr val="accent1"/>
                </a:solidFill>
              </a:rPr>
              <a:t>Base</a:t>
            </a:r>
            <a:r>
              <a:rPr kumimoji="1" lang="ja-JP" altLang="en-US" sz="1800" b="1" dirty="0">
                <a:solidFill>
                  <a:schemeClr val="accent1"/>
                </a:solidFill>
              </a:rPr>
              <a:t>の不純物濃度に勾配をつけた </a:t>
            </a:r>
            <a:r>
              <a:rPr kumimoji="1" lang="en-US" altLang="ja-JP" sz="1800" b="1" dirty="0">
                <a:solidFill>
                  <a:schemeClr val="accent1"/>
                </a:solidFill>
              </a:rPr>
              <a:t>Drift</a:t>
            </a:r>
            <a:r>
              <a:rPr lang="ja-JP" altLang="en-US" b="1" dirty="0">
                <a:solidFill>
                  <a:schemeClr val="accent1"/>
                </a:solidFill>
              </a:rPr>
              <a:t> </a:t>
            </a:r>
            <a:r>
              <a:rPr kumimoji="1" lang="en-US" altLang="ja-JP" sz="1800" b="1" dirty="0">
                <a:solidFill>
                  <a:schemeClr val="accent1"/>
                </a:solidFill>
              </a:rPr>
              <a:t>Field Transistor </a:t>
            </a:r>
            <a:r>
              <a:rPr kumimoji="1" lang="ja-JP" altLang="en-US" sz="1800" b="1" dirty="0">
                <a:solidFill>
                  <a:schemeClr val="accent1"/>
                </a:solidFill>
              </a:rPr>
              <a:t>を開発</a:t>
            </a:r>
            <a:r>
              <a:rPr lang="ja-JP" altLang="en-US" b="1" dirty="0">
                <a:solidFill>
                  <a:schemeClr val="accent1"/>
                </a:solidFill>
              </a:rPr>
              <a:t>した。</a:t>
            </a:r>
            <a:endParaRPr lang="en-US" altLang="ja-JP" b="1" dirty="0">
              <a:solidFill>
                <a:schemeClr val="accent1"/>
              </a:solidFill>
            </a:endParaRPr>
          </a:p>
          <a:p>
            <a:r>
              <a:rPr lang="ja-JP" altLang="en-US" b="1" dirty="0">
                <a:solidFill>
                  <a:schemeClr val="accent1"/>
                </a:solidFill>
              </a:rPr>
              <a:t>　　　　　さらにヘテロ接合半導体素子の優れた性能を世界で初めて指摘した。</a:t>
            </a:r>
            <a:endParaRPr lang="ja-JP" altLang="en-US" dirty="0">
              <a:solidFill>
                <a:schemeClr val="accent1"/>
              </a:solidFill>
            </a:endParaRPr>
          </a:p>
        </p:txBody>
      </p:sp>
      <p:sp>
        <p:nvSpPr>
          <p:cNvPr id="6" name="正方形/長方形 5">
            <a:extLst>
              <a:ext uri="{FF2B5EF4-FFF2-40B4-BE49-F238E27FC236}">
                <a16:creationId xmlns:a16="http://schemas.microsoft.com/office/drawing/2014/main" id="{0C7DDF31-2B4C-2159-00F1-05B174062716}"/>
              </a:ext>
            </a:extLst>
          </p:cNvPr>
          <p:cNvSpPr/>
          <p:nvPr/>
        </p:nvSpPr>
        <p:spPr>
          <a:xfrm>
            <a:off x="6502033" y="1540278"/>
            <a:ext cx="3869173" cy="6477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6B4A060E-B2EA-A20B-E972-6605E3C460FA}"/>
              </a:ext>
            </a:extLst>
          </p:cNvPr>
          <p:cNvCxnSpPr>
            <a:cxnSpLocks/>
          </p:cNvCxnSpPr>
          <p:nvPr/>
        </p:nvCxnSpPr>
        <p:spPr>
          <a:xfrm>
            <a:off x="7119630" y="1540278"/>
            <a:ext cx="0" cy="647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5F8CA4D-01B0-6C86-D0C1-0E8624BDCB30}"/>
              </a:ext>
            </a:extLst>
          </p:cNvPr>
          <p:cNvCxnSpPr/>
          <p:nvPr/>
        </p:nvCxnSpPr>
        <p:spPr>
          <a:xfrm>
            <a:off x="7475230" y="218797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4B9531C-D213-D423-E3F2-957F5002A012}"/>
              </a:ext>
            </a:extLst>
          </p:cNvPr>
          <p:cNvCxnSpPr/>
          <p:nvPr/>
        </p:nvCxnSpPr>
        <p:spPr>
          <a:xfrm>
            <a:off x="7627630" y="234037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B33BC11-53BF-0B37-7268-E96A9C08A683}"/>
              </a:ext>
            </a:extLst>
          </p:cNvPr>
          <p:cNvCxnSpPr>
            <a:cxnSpLocks/>
          </p:cNvCxnSpPr>
          <p:nvPr/>
        </p:nvCxnSpPr>
        <p:spPr>
          <a:xfrm>
            <a:off x="8330065" y="1575486"/>
            <a:ext cx="0" cy="6171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6F632E8B-D382-BAD9-AEBE-F0D694E9CD22}"/>
              </a:ext>
            </a:extLst>
          </p:cNvPr>
          <p:cNvCxnSpPr/>
          <p:nvPr/>
        </p:nvCxnSpPr>
        <p:spPr>
          <a:xfrm>
            <a:off x="7703830" y="1562442"/>
            <a:ext cx="0" cy="6033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172C3D38-14E9-2CDB-7EBE-630C004C7CEB}"/>
              </a:ext>
            </a:extLst>
          </p:cNvPr>
          <p:cNvSpPr/>
          <p:nvPr/>
        </p:nvSpPr>
        <p:spPr>
          <a:xfrm>
            <a:off x="10366236" y="1521661"/>
            <a:ext cx="569551" cy="6921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43D960CE-0DF1-386D-0DD8-C0444CDA432D}"/>
              </a:ext>
            </a:extLst>
          </p:cNvPr>
          <p:cNvCxnSpPr>
            <a:cxnSpLocks/>
            <a:stCxn id="12" idx="3"/>
          </p:cNvCxnSpPr>
          <p:nvPr/>
        </p:nvCxnSpPr>
        <p:spPr>
          <a:xfrm>
            <a:off x="10935787" y="1867736"/>
            <a:ext cx="26863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8D09C04A-B0E3-7D3E-67AA-404954FCF4EB}"/>
              </a:ext>
            </a:extLst>
          </p:cNvPr>
          <p:cNvSpPr txBox="1"/>
          <p:nvPr/>
        </p:nvSpPr>
        <p:spPr>
          <a:xfrm>
            <a:off x="8408336" y="1695554"/>
            <a:ext cx="521261" cy="369332"/>
          </a:xfrm>
          <a:prstGeom prst="rect">
            <a:avLst/>
          </a:prstGeom>
          <a:noFill/>
        </p:spPr>
        <p:txBody>
          <a:bodyPr wrap="square">
            <a:spAutoFit/>
          </a:bodyPr>
          <a:lstStyle/>
          <a:p>
            <a:r>
              <a:rPr kumimoji="1" lang="en-US" altLang="ja-JP" sz="1800" b="1" dirty="0"/>
              <a:t>P</a:t>
            </a:r>
            <a:endParaRPr lang="ja-JP" altLang="en-US" dirty="0"/>
          </a:p>
        </p:txBody>
      </p:sp>
      <p:sp>
        <p:nvSpPr>
          <p:cNvPr id="19" name="テキスト ボックス 18">
            <a:extLst>
              <a:ext uri="{FF2B5EF4-FFF2-40B4-BE49-F238E27FC236}">
                <a16:creationId xmlns:a16="http://schemas.microsoft.com/office/drawing/2014/main" id="{46D20205-2348-9A24-1823-96BE5112E203}"/>
              </a:ext>
            </a:extLst>
          </p:cNvPr>
          <p:cNvSpPr txBox="1"/>
          <p:nvPr/>
        </p:nvSpPr>
        <p:spPr>
          <a:xfrm>
            <a:off x="7764498" y="1677539"/>
            <a:ext cx="523532" cy="369332"/>
          </a:xfrm>
          <a:prstGeom prst="rect">
            <a:avLst/>
          </a:prstGeom>
          <a:noFill/>
        </p:spPr>
        <p:txBody>
          <a:bodyPr wrap="square">
            <a:spAutoFit/>
          </a:bodyPr>
          <a:lstStyle/>
          <a:p>
            <a:r>
              <a:rPr kumimoji="1" lang="en-US" altLang="ja-JP" sz="1800" b="1" dirty="0"/>
              <a:t>P+</a:t>
            </a:r>
            <a:endParaRPr lang="ja-JP" altLang="en-US" dirty="0"/>
          </a:p>
        </p:txBody>
      </p:sp>
      <p:sp>
        <p:nvSpPr>
          <p:cNvPr id="23" name="テキスト ボックス 22">
            <a:extLst>
              <a:ext uri="{FF2B5EF4-FFF2-40B4-BE49-F238E27FC236}">
                <a16:creationId xmlns:a16="http://schemas.microsoft.com/office/drawing/2014/main" id="{F728ED2C-8431-7ADF-BA69-4CA2A839097C}"/>
              </a:ext>
            </a:extLst>
          </p:cNvPr>
          <p:cNvSpPr txBox="1"/>
          <p:nvPr/>
        </p:nvSpPr>
        <p:spPr>
          <a:xfrm>
            <a:off x="10337085" y="1758040"/>
            <a:ext cx="618320" cy="276999"/>
          </a:xfrm>
          <a:prstGeom prst="rect">
            <a:avLst/>
          </a:prstGeom>
          <a:noFill/>
        </p:spPr>
        <p:txBody>
          <a:bodyPr wrap="square">
            <a:spAutoFit/>
          </a:bodyPr>
          <a:lstStyle/>
          <a:p>
            <a:r>
              <a:rPr kumimoji="1" lang="en-US" altLang="ja-JP" sz="1200" b="1" dirty="0">
                <a:solidFill>
                  <a:schemeClr val="bg1"/>
                </a:solidFill>
              </a:rPr>
              <a:t>Metal</a:t>
            </a:r>
            <a:endParaRPr lang="ja-JP" altLang="en-US" sz="1200" dirty="0">
              <a:solidFill>
                <a:schemeClr val="bg1"/>
              </a:solidFill>
            </a:endParaRPr>
          </a:p>
        </p:txBody>
      </p:sp>
      <p:sp>
        <p:nvSpPr>
          <p:cNvPr id="24" name="テキスト ボックス 23">
            <a:extLst>
              <a:ext uri="{FF2B5EF4-FFF2-40B4-BE49-F238E27FC236}">
                <a16:creationId xmlns:a16="http://schemas.microsoft.com/office/drawing/2014/main" id="{5533A2F7-FD53-C226-4ACD-BF22FDB0CB3E}"/>
              </a:ext>
            </a:extLst>
          </p:cNvPr>
          <p:cNvSpPr txBox="1"/>
          <p:nvPr/>
        </p:nvSpPr>
        <p:spPr>
          <a:xfrm>
            <a:off x="6551190" y="1677539"/>
            <a:ext cx="805524" cy="369332"/>
          </a:xfrm>
          <a:prstGeom prst="rect">
            <a:avLst/>
          </a:prstGeom>
          <a:noFill/>
        </p:spPr>
        <p:txBody>
          <a:bodyPr wrap="square">
            <a:spAutoFit/>
          </a:bodyPr>
          <a:lstStyle/>
          <a:p>
            <a:r>
              <a:rPr kumimoji="1" lang="en-US" altLang="ja-JP" sz="1800" b="1" dirty="0"/>
              <a:t>N+</a:t>
            </a:r>
            <a:endParaRPr lang="ja-JP" altLang="en-US" dirty="0"/>
          </a:p>
        </p:txBody>
      </p:sp>
      <p:sp>
        <p:nvSpPr>
          <p:cNvPr id="25" name="テキスト ボックス 24">
            <a:extLst>
              <a:ext uri="{FF2B5EF4-FFF2-40B4-BE49-F238E27FC236}">
                <a16:creationId xmlns:a16="http://schemas.microsoft.com/office/drawing/2014/main" id="{16316BBC-6AF5-8805-D209-ED6D9006CC1A}"/>
              </a:ext>
            </a:extLst>
          </p:cNvPr>
          <p:cNvSpPr txBox="1"/>
          <p:nvPr/>
        </p:nvSpPr>
        <p:spPr>
          <a:xfrm>
            <a:off x="7139249" y="1688621"/>
            <a:ext cx="805524" cy="369332"/>
          </a:xfrm>
          <a:prstGeom prst="rect">
            <a:avLst/>
          </a:prstGeom>
          <a:noFill/>
        </p:spPr>
        <p:txBody>
          <a:bodyPr wrap="square">
            <a:spAutoFit/>
          </a:bodyPr>
          <a:lstStyle/>
          <a:p>
            <a:r>
              <a:rPr kumimoji="1" lang="en-US" altLang="ja-JP" sz="1800" b="1" dirty="0"/>
              <a:t>N</a:t>
            </a:r>
            <a:endParaRPr lang="ja-JP" altLang="en-US" dirty="0"/>
          </a:p>
        </p:txBody>
      </p:sp>
      <p:sp>
        <p:nvSpPr>
          <p:cNvPr id="26" name="テキスト ボックス 25">
            <a:extLst>
              <a:ext uri="{FF2B5EF4-FFF2-40B4-BE49-F238E27FC236}">
                <a16:creationId xmlns:a16="http://schemas.microsoft.com/office/drawing/2014/main" id="{0222E63C-3EBC-3893-05A0-87622E4EFD7F}"/>
              </a:ext>
            </a:extLst>
          </p:cNvPr>
          <p:cNvSpPr txBox="1"/>
          <p:nvPr/>
        </p:nvSpPr>
        <p:spPr>
          <a:xfrm>
            <a:off x="9048202" y="1695554"/>
            <a:ext cx="412305" cy="369332"/>
          </a:xfrm>
          <a:prstGeom prst="rect">
            <a:avLst/>
          </a:prstGeom>
          <a:noFill/>
        </p:spPr>
        <p:txBody>
          <a:bodyPr wrap="square">
            <a:spAutoFit/>
          </a:bodyPr>
          <a:lstStyle/>
          <a:p>
            <a:r>
              <a:rPr kumimoji="1" lang="en-US" altLang="ja-JP" sz="1800" b="1" dirty="0"/>
              <a:t>N</a:t>
            </a:r>
            <a:endParaRPr lang="ja-JP" altLang="en-US" dirty="0"/>
          </a:p>
        </p:txBody>
      </p:sp>
      <p:cxnSp>
        <p:nvCxnSpPr>
          <p:cNvPr id="27" name="直線コネクタ 26">
            <a:extLst>
              <a:ext uri="{FF2B5EF4-FFF2-40B4-BE49-F238E27FC236}">
                <a16:creationId xmlns:a16="http://schemas.microsoft.com/office/drawing/2014/main" id="{DAE9E636-962A-D31F-7FBD-3E12AC9F4471}"/>
              </a:ext>
            </a:extLst>
          </p:cNvPr>
          <p:cNvCxnSpPr>
            <a:cxnSpLocks/>
          </p:cNvCxnSpPr>
          <p:nvPr/>
        </p:nvCxnSpPr>
        <p:spPr>
          <a:xfrm>
            <a:off x="8929597" y="1540278"/>
            <a:ext cx="0" cy="6171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7C537CA-4DC2-BE63-3D9C-EA40FE40502F}"/>
              </a:ext>
            </a:extLst>
          </p:cNvPr>
          <p:cNvCxnSpPr>
            <a:cxnSpLocks/>
          </p:cNvCxnSpPr>
          <p:nvPr/>
        </p:nvCxnSpPr>
        <p:spPr>
          <a:xfrm>
            <a:off x="9610225" y="1575486"/>
            <a:ext cx="0" cy="6171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5AE323D8-8738-400B-772B-91350AC3230D}"/>
              </a:ext>
            </a:extLst>
          </p:cNvPr>
          <p:cNvSpPr txBox="1"/>
          <p:nvPr/>
        </p:nvSpPr>
        <p:spPr>
          <a:xfrm>
            <a:off x="9724277" y="1695554"/>
            <a:ext cx="675310" cy="369332"/>
          </a:xfrm>
          <a:prstGeom prst="rect">
            <a:avLst/>
          </a:prstGeom>
          <a:noFill/>
        </p:spPr>
        <p:txBody>
          <a:bodyPr wrap="square">
            <a:spAutoFit/>
          </a:bodyPr>
          <a:lstStyle/>
          <a:p>
            <a:r>
              <a:rPr kumimoji="1" lang="en-US" altLang="ja-JP" sz="1800" b="1" dirty="0"/>
              <a:t>N+</a:t>
            </a:r>
            <a:endParaRPr lang="ja-JP" altLang="en-US" dirty="0"/>
          </a:p>
        </p:txBody>
      </p:sp>
      <p:sp>
        <p:nvSpPr>
          <p:cNvPr id="32" name="楕円 31">
            <a:extLst>
              <a:ext uri="{FF2B5EF4-FFF2-40B4-BE49-F238E27FC236}">
                <a16:creationId xmlns:a16="http://schemas.microsoft.com/office/drawing/2014/main" id="{73C148A6-D4B4-3C0E-2C2A-85A001C6A777}"/>
              </a:ext>
            </a:extLst>
          </p:cNvPr>
          <p:cNvSpPr/>
          <p:nvPr/>
        </p:nvSpPr>
        <p:spPr>
          <a:xfrm>
            <a:off x="11155431" y="1796662"/>
            <a:ext cx="123825" cy="1397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49500FBF-1FC3-86C2-0F12-295D000FDFC5}"/>
              </a:ext>
            </a:extLst>
          </p:cNvPr>
          <p:cNvCxnSpPr>
            <a:cxnSpLocks/>
          </p:cNvCxnSpPr>
          <p:nvPr/>
        </p:nvCxnSpPr>
        <p:spPr>
          <a:xfrm flipV="1">
            <a:off x="8019399" y="955825"/>
            <a:ext cx="0" cy="346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9EE96F8B-61CF-05AB-43DB-E2A64A1A80AB}"/>
              </a:ext>
            </a:extLst>
          </p:cNvPr>
          <p:cNvSpPr/>
          <p:nvPr/>
        </p:nvSpPr>
        <p:spPr>
          <a:xfrm>
            <a:off x="7964351" y="887876"/>
            <a:ext cx="123825" cy="1397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8F69B6D4-E17C-E767-A97A-61192FC8A58C}"/>
              </a:ext>
            </a:extLst>
          </p:cNvPr>
          <p:cNvCxnSpPr>
            <a:cxnSpLocks/>
          </p:cNvCxnSpPr>
          <p:nvPr/>
        </p:nvCxnSpPr>
        <p:spPr>
          <a:xfrm>
            <a:off x="5453855" y="1882799"/>
            <a:ext cx="531713"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8340F16A-3220-AA13-4B81-A45E8A63DD36}"/>
              </a:ext>
            </a:extLst>
          </p:cNvPr>
          <p:cNvSpPr txBox="1"/>
          <p:nvPr/>
        </p:nvSpPr>
        <p:spPr>
          <a:xfrm>
            <a:off x="4989311" y="1153161"/>
            <a:ext cx="1035864" cy="369332"/>
          </a:xfrm>
          <a:prstGeom prst="rect">
            <a:avLst/>
          </a:prstGeom>
          <a:noFill/>
        </p:spPr>
        <p:txBody>
          <a:bodyPr wrap="square">
            <a:spAutoFit/>
          </a:bodyPr>
          <a:lstStyle/>
          <a:p>
            <a:r>
              <a:rPr kumimoji="1" lang="en-US" altLang="ja-JP" sz="1800" b="1" dirty="0" err="1"/>
              <a:t>V</a:t>
            </a:r>
            <a:r>
              <a:rPr kumimoji="1" lang="en-US" altLang="ja-JP" sz="1200" b="1" dirty="0" err="1"/>
              <a:t>Emitter</a:t>
            </a:r>
            <a:endParaRPr lang="ja-JP" altLang="en-US" sz="1200" dirty="0"/>
          </a:p>
        </p:txBody>
      </p:sp>
      <p:sp>
        <p:nvSpPr>
          <p:cNvPr id="39" name="テキスト ボックス 38">
            <a:extLst>
              <a:ext uri="{FF2B5EF4-FFF2-40B4-BE49-F238E27FC236}">
                <a16:creationId xmlns:a16="http://schemas.microsoft.com/office/drawing/2014/main" id="{A3D30238-9300-79FA-6B6C-74CD47DF4CC3}"/>
              </a:ext>
            </a:extLst>
          </p:cNvPr>
          <p:cNvSpPr txBox="1"/>
          <p:nvPr/>
        </p:nvSpPr>
        <p:spPr>
          <a:xfrm>
            <a:off x="8177160" y="799835"/>
            <a:ext cx="1547117" cy="369332"/>
          </a:xfrm>
          <a:prstGeom prst="rect">
            <a:avLst/>
          </a:prstGeom>
          <a:noFill/>
        </p:spPr>
        <p:txBody>
          <a:bodyPr wrap="square">
            <a:spAutoFit/>
          </a:bodyPr>
          <a:lstStyle/>
          <a:p>
            <a:r>
              <a:rPr kumimoji="1" lang="en-US" altLang="ja-JP" sz="1800" b="1" dirty="0" err="1"/>
              <a:t>V</a:t>
            </a:r>
            <a:r>
              <a:rPr kumimoji="1" lang="en-US" altLang="ja-JP" sz="1200" b="1" dirty="0" err="1"/>
              <a:t>Base</a:t>
            </a:r>
            <a:r>
              <a:rPr kumimoji="1" lang="en-US" altLang="ja-JP" sz="1800" b="1" dirty="0"/>
              <a:t> </a:t>
            </a:r>
            <a:endParaRPr lang="ja-JP" altLang="en-US" dirty="0"/>
          </a:p>
        </p:txBody>
      </p:sp>
      <p:sp>
        <p:nvSpPr>
          <p:cNvPr id="40" name="テキスト ボックス 39">
            <a:extLst>
              <a:ext uri="{FF2B5EF4-FFF2-40B4-BE49-F238E27FC236}">
                <a16:creationId xmlns:a16="http://schemas.microsoft.com/office/drawing/2014/main" id="{344427EC-652A-C4F0-97D2-D088AAC22022}"/>
              </a:ext>
            </a:extLst>
          </p:cNvPr>
          <p:cNvSpPr txBox="1"/>
          <p:nvPr/>
        </p:nvSpPr>
        <p:spPr>
          <a:xfrm>
            <a:off x="10419889" y="1148921"/>
            <a:ext cx="1547117" cy="369332"/>
          </a:xfrm>
          <a:prstGeom prst="rect">
            <a:avLst/>
          </a:prstGeom>
          <a:noFill/>
        </p:spPr>
        <p:txBody>
          <a:bodyPr wrap="square">
            <a:spAutoFit/>
          </a:bodyPr>
          <a:lstStyle/>
          <a:p>
            <a:r>
              <a:rPr kumimoji="1" lang="en-US" altLang="ja-JP" sz="1800" b="1" dirty="0" err="1"/>
              <a:t>V</a:t>
            </a:r>
            <a:r>
              <a:rPr kumimoji="1" lang="en-US" altLang="ja-JP" sz="1200" b="1" dirty="0" err="1"/>
              <a:t>Collector</a:t>
            </a:r>
            <a:endParaRPr lang="ja-JP" altLang="en-US" sz="1200" dirty="0"/>
          </a:p>
        </p:txBody>
      </p:sp>
      <p:sp>
        <p:nvSpPr>
          <p:cNvPr id="41" name="正方形/長方形 40">
            <a:extLst>
              <a:ext uri="{FF2B5EF4-FFF2-40B4-BE49-F238E27FC236}">
                <a16:creationId xmlns:a16="http://schemas.microsoft.com/office/drawing/2014/main" id="{7D791D9B-B743-86F7-B430-3B971FC4BDBB}"/>
              </a:ext>
            </a:extLst>
          </p:cNvPr>
          <p:cNvSpPr/>
          <p:nvPr/>
        </p:nvSpPr>
        <p:spPr>
          <a:xfrm>
            <a:off x="5987059" y="1512065"/>
            <a:ext cx="569551" cy="6921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F873BE95-C92F-1687-4A97-ABE79B984211}"/>
              </a:ext>
            </a:extLst>
          </p:cNvPr>
          <p:cNvSpPr txBox="1"/>
          <p:nvPr/>
        </p:nvSpPr>
        <p:spPr>
          <a:xfrm>
            <a:off x="5957908" y="1748444"/>
            <a:ext cx="618320" cy="276999"/>
          </a:xfrm>
          <a:prstGeom prst="rect">
            <a:avLst/>
          </a:prstGeom>
          <a:noFill/>
        </p:spPr>
        <p:txBody>
          <a:bodyPr wrap="square">
            <a:spAutoFit/>
          </a:bodyPr>
          <a:lstStyle/>
          <a:p>
            <a:r>
              <a:rPr kumimoji="1" lang="en-US" altLang="ja-JP" sz="1200" b="1" dirty="0">
                <a:solidFill>
                  <a:schemeClr val="bg1"/>
                </a:solidFill>
              </a:rPr>
              <a:t>Metal</a:t>
            </a:r>
            <a:endParaRPr lang="ja-JP" altLang="en-US" sz="1200" dirty="0">
              <a:solidFill>
                <a:schemeClr val="bg1"/>
              </a:solidFill>
            </a:endParaRPr>
          </a:p>
        </p:txBody>
      </p:sp>
      <p:sp>
        <p:nvSpPr>
          <p:cNvPr id="43" name="正方形/長方形 42">
            <a:extLst>
              <a:ext uri="{FF2B5EF4-FFF2-40B4-BE49-F238E27FC236}">
                <a16:creationId xmlns:a16="http://schemas.microsoft.com/office/drawing/2014/main" id="{7C315EB6-B389-6AD5-DC28-7E49E8BB40C6}"/>
              </a:ext>
            </a:extLst>
          </p:cNvPr>
          <p:cNvSpPr/>
          <p:nvPr/>
        </p:nvSpPr>
        <p:spPr>
          <a:xfrm>
            <a:off x="7703831" y="1275050"/>
            <a:ext cx="626234" cy="2370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DD8C4CB9-475D-5A82-18F6-DF3197926A58}"/>
              </a:ext>
            </a:extLst>
          </p:cNvPr>
          <p:cNvSpPr txBox="1"/>
          <p:nvPr/>
        </p:nvSpPr>
        <p:spPr>
          <a:xfrm>
            <a:off x="7715454" y="1280754"/>
            <a:ext cx="618320" cy="276999"/>
          </a:xfrm>
          <a:prstGeom prst="rect">
            <a:avLst/>
          </a:prstGeom>
          <a:noFill/>
        </p:spPr>
        <p:txBody>
          <a:bodyPr wrap="square">
            <a:spAutoFit/>
          </a:bodyPr>
          <a:lstStyle/>
          <a:p>
            <a:r>
              <a:rPr kumimoji="1" lang="en-US" altLang="ja-JP" sz="1200" b="1" dirty="0">
                <a:solidFill>
                  <a:schemeClr val="bg1"/>
                </a:solidFill>
              </a:rPr>
              <a:t>Metal</a:t>
            </a:r>
            <a:endParaRPr lang="ja-JP" altLang="en-US" sz="1200" dirty="0">
              <a:solidFill>
                <a:schemeClr val="bg1"/>
              </a:solidFill>
            </a:endParaRPr>
          </a:p>
        </p:txBody>
      </p:sp>
      <p:sp>
        <p:nvSpPr>
          <p:cNvPr id="45" name="テキスト ボックス 44">
            <a:extLst>
              <a:ext uri="{FF2B5EF4-FFF2-40B4-BE49-F238E27FC236}">
                <a16:creationId xmlns:a16="http://schemas.microsoft.com/office/drawing/2014/main" id="{8283A546-0019-6C38-979F-AC72C872794E}"/>
              </a:ext>
            </a:extLst>
          </p:cNvPr>
          <p:cNvSpPr txBox="1"/>
          <p:nvPr/>
        </p:nvSpPr>
        <p:spPr>
          <a:xfrm>
            <a:off x="340375" y="856520"/>
            <a:ext cx="6096000" cy="369332"/>
          </a:xfrm>
          <a:prstGeom prst="rect">
            <a:avLst/>
          </a:prstGeom>
          <a:noFill/>
        </p:spPr>
        <p:txBody>
          <a:bodyPr wrap="square">
            <a:spAutoFit/>
          </a:bodyPr>
          <a:lstStyle/>
          <a:p>
            <a:r>
              <a:rPr lang="ja-JP" altLang="en-US" b="1" dirty="0">
                <a:solidFill>
                  <a:schemeClr val="accent1"/>
                </a:solidFill>
                <a:hlinkClick r:id="rId2"/>
              </a:rPr>
              <a:t>https://en.wikipedia.org/wiki/Drift-field_transistor</a:t>
            </a:r>
            <a:r>
              <a:rPr lang="ja-JP" altLang="en-US" b="1" dirty="0">
                <a:solidFill>
                  <a:schemeClr val="accent1"/>
                </a:solidFill>
              </a:rPr>
              <a:t>　</a:t>
            </a:r>
          </a:p>
        </p:txBody>
      </p:sp>
      <p:cxnSp>
        <p:nvCxnSpPr>
          <p:cNvPr id="46" name="直線コネクタ 45">
            <a:extLst>
              <a:ext uri="{FF2B5EF4-FFF2-40B4-BE49-F238E27FC236}">
                <a16:creationId xmlns:a16="http://schemas.microsoft.com/office/drawing/2014/main" id="{61D10968-5B52-120E-916B-29E8D7006B54}"/>
              </a:ext>
            </a:extLst>
          </p:cNvPr>
          <p:cNvCxnSpPr>
            <a:cxnSpLocks/>
          </p:cNvCxnSpPr>
          <p:nvPr/>
        </p:nvCxnSpPr>
        <p:spPr>
          <a:xfrm flipH="1">
            <a:off x="6555400" y="2317147"/>
            <a:ext cx="8376" cy="5346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A7359283-B42C-C4B3-7440-71F7E7CC27E4}"/>
              </a:ext>
            </a:extLst>
          </p:cNvPr>
          <p:cNvCxnSpPr>
            <a:cxnSpLocks/>
          </p:cNvCxnSpPr>
          <p:nvPr/>
        </p:nvCxnSpPr>
        <p:spPr>
          <a:xfrm flipH="1">
            <a:off x="7114807" y="2317146"/>
            <a:ext cx="24442" cy="191911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D579B43-013C-DB9A-7899-2AC07A2A0BBD}"/>
              </a:ext>
            </a:extLst>
          </p:cNvPr>
          <p:cNvCxnSpPr>
            <a:cxnSpLocks/>
          </p:cNvCxnSpPr>
          <p:nvPr/>
        </p:nvCxnSpPr>
        <p:spPr>
          <a:xfrm>
            <a:off x="7700678" y="2336321"/>
            <a:ext cx="0" cy="153562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72C1F5C-A037-5647-C2E0-D1F9595D1D55}"/>
              </a:ext>
            </a:extLst>
          </p:cNvPr>
          <p:cNvCxnSpPr>
            <a:cxnSpLocks/>
          </p:cNvCxnSpPr>
          <p:nvPr/>
        </p:nvCxnSpPr>
        <p:spPr>
          <a:xfrm flipH="1">
            <a:off x="8332977" y="2369087"/>
            <a:ext cx="14250" cy="15028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C47F9DF0-AA66-DBFD-509E-CD787736D6E6}"/>
              </a:ext>
            </a:extLst>
          </p:cNvPr>
          <p:cNvCxnSpPr>
            <a:cxnSpLocks/>
          </p:cNvCxnSpPr>
          <p:nvPr/>
        </p:nvCxnSpPr>
        <p:spPr>
          <a:xfrm>
            <a:off x="8923561" y="2343254"/>
            <a:ext cx="33646" cy="250526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66F4741-8F6E-72B4-B2B9-FEAD6CD0F7CA}"/>
              </a:ext>
            </a:extLst>
          </p:cNvPr>
          <p:cNvCxnSpPr>
            <a:cxnSpLocks/>
          </p:cNvCxnSpPr>
          <p:nvPr/>
        </p:nvCxnSpPr>
        <p:spPr>
          <a:xfrm flipH="1">
            <a:off x="9602062" y="2343254"/>
            <a:ext cx="8163" cy="379216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025FB4D-B89C-52E6-2FD2-D86E5922AD10}"/>
              </a:ext>
            </a:extLst>
          </p:cNvPr>
          <p:cNvCxnSpPr>
            <a:cxnSpLocks/>
          </p:cNvCxnSpPr>
          <p:nvPr/>
        </p:nvCxnSpPr>
        <p:spPr>
          <a:xfrm flipH="1">
            <a:off x="10350947" y="2369087"/>
            <a:ext cx="12586" cy="342573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7A60B1D3-E920-5525-2478-58AFF31E3E52}"/>
              </a:ext>
            </a:extLst>
          </p:cNvPr>
          <p:cNvCxnSpPr>
            <a:cxnSpLocks/>
          </p:cNvCxnSpPr>
          <p:nvPr/>
        </p:nvCxnSpPr>
        <p:spPr>
          <a:xfrm>
            <a:off x="5426075" y="3586909"/>
            <a:ext cx="115150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68001A2B-7AF7-39D4-506E-0C1FC6E0B5A6}"/>
              </a:ext>
            </a:extLst>
          </p:cNvPr>
          <p:cNvSpPr txBox="1"/>
          <p:nvPr/>
        </p:nvSpPr>
        <p:spPr>
          <a:xfrm>
            <a:off x="6720884" y="3225235"/>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cxnSp>
        <p:nvCxnSpPr>
          <p:cNvPr id="56" name="直線コネクタ 55">
            <a:extLst>
              <a:ext uri="{FF2B5EF4-FFF2-40B4-BE49-F238E27FC236}">
                <a16:creationId xmlns:a16="http://schemas.microsoft.com/office/drawing/2014/main" id="{DE670EA5-1C9F-4B29-8111-0328EA959E18}"/>
              </a:ext>
            </a:extLst>
          </p:cNvPr>
          <p:cNvCxnSpPr>
            <a:cxnSpLocks/>
          </p:cNvCxnSpPr>
          <p:nvPr/>
        </p:nvCxnSpPr>
        <p:spPr>
          <a:xfrm>
            <a:off x="6690370" y="3587604"/>
            <a:ext cx="2926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8911DB04-167A-E263-C601-0120BF5A7116}"/>
              </a:ext>
            </a:extLst>
          </p:cNvPr>
          <p:cNvCxnSpPr>
            <a:cxnSpLocks/>
          </p:cNvCxnSpPr>
          <p:nvPr/>
        </p:nvCxnSpPr>
        <p:spPr>
          <a:xfrm flipV="1">
            <a:off x="7250130" y="3434477"/>
            <a:ext cx="253159" cy="34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07013DA4-593D-70C4-45EC-D2E979E8DCBB}"/>
              </a:ext>
            </a:extLst>
          </p:cNvPr>
          <p:cNvCxnSpPr>
            <a:cxnSpLocks/>
          </p:cNvCxnSpPr>
          <p:nvPr/>
        </p:nvCxnSpPr>
        <p:spPr>
          <a:xfrm flipV="1">
            <a:off x="7476205" y="3276189"/>
            <a:ext cx="320567" cy="170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801CD6E-FD03-2D8C-A7D6-997640121C03}"/>
              </a:ext>
            </a:extLst>
          </p:cNvPr>
          <p:cNvCxnSpPr>
            <a:cxnSpLocks/>
          </p:cNvCxnSpPr>
          <p:nvPr/>
        </p:nvCxnSpPr>
        <p:spPr>
          <a:xfrm>
            <a:off x="6559271" y="2930255"/>
            <a:ext cx="11243" cy="8169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ADEE19E-F414-76EC-1F00-4CAFEC4E0E39}"/>
              </a:ext>
            </a:extLst>
          </p:cNvPr>
          <p:cNvCxnSpPr>
            <a:cxnSpLocks/>
          </p:cNvCxnSpPr>
          <p:nvPr/>
        </p:nvCxnSpPr>
        <p:spPr>
          <a:xfrm>
            <a:off x="6568886" y="2942848"/>
            <a:ext cx="150546" cy="6666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D75FCB57-A608-2ECE-9D7C-1D6004C49909}"/>
              </a:ext>
            </a:extLst>
          </p:cNvPr>
          <p:cNvCxnSpPr>
            <a:cxnSpLocks/>
          </p:cNvCxnSpPr>
          <p:nvPr/>
        </p:nvCxnSpPr>
        <p:spPr>
          <a:xfrm flipH="1">
            <a:off x="6964443" y="3434477"/>
            <a:ext cx="305290" cy="1606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E4D8282C-71D5-F031-84A2-0BC37EC87A18}"/>
              </a:ext>
            </a:extLst>
          </p:cNvPr>
          <p:cNvCxnSpPr>
            <a:cxnSpLocks/>
          </p:cNvCxnSpPr>
          <p:nvPr/>
        </p:nvCxnSpPr>
        <p:spPr>
          <a:xfrm>
            <a:off x="7796772" y="3276189"/>
            <a:ext cx="39944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29F540C7-7988-3658-5994-37843E09CA01}"/>
              </a:ext>
            </a:extLst>
          </p:cNvPr>
          <p:cNvCxnSpPr>
            <a:cxnSpLocks/>
          </p:cNvCxnSpPr>
          <p:nvPr/>
        </p:nvCxnSpPr>
        <p:spPr>
          <a:xfrm flipH="1" flipV="1">
            <a:off x="8163577" y="3268158"/>
            <a:ext cx="373829" cy="1933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4E9AE9F0-8137-B767-12CD-9E5223D1B3A8}"/>
              </a:ext>
            </a:extLst>
          </p:cNvPr>
          <p:cNvCxnSpPr>
            <a:cxnSpLocks/>
          </p:cNvCxnSpPr>
          <p:nvPr/>
        </p:nvCxnSpPr>
        <p:spPr>
          <a:xfrm>
            <a:off x="8533461" y="3461510"/>
            <a:ext cx="242191" cy="123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67E36B29-9E19-F069-EA95-4AEE241D217D}"/>
              </a:ext>
            </a:extLst>
          </p:cNvPr>
          <p:cNvCxnSpPr>
            <a:cxnSpLocks/>
          </p:cNvCxnSpPr>
          <p:nvPr/>
        </p:nvCxnSpPr>
        <p:spPr>
          <a:xfrm>
            <a:off x="8729503" y="3461510"/>
            <a:ext cx="575570" cy="18326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C1AF6ACA-C803-D10F-DE93-FE2175815A35}"/>
              </a:ext>
            </a:extLst>
          </p:cNvPr>
          <p:cNvCxnSpPr>
            <a:cxnSpLocks/>
          </p:cNvCxnSpPr>
          <p:nvPr/>
        </p:nvCxnSpPr>
        <p:spPr>
          <a:xfrm>
            <a:off x="9287366" y="5262437"/>
            <a:ext cx="1948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8C000E70-2967-681F-3AA7-A9886150513E}"/>
              </a:ext>
            </a:extLst>
          </p:cNvPr>
          <p:cNvCxnSpPr>
            <a:cxnSpLocks/>
          </p:cNvCxnSpPr>
          <p:nvPr/>
        </p:nvCxnSpPr>
        <p:spPr>
          <a:xfrm>
            <a:off x="9444438" y="5247740"/>
            <a:ext cx="317329" cy="3324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6FFC3EA-FB1D-8214-BACD-DD41387975C8}"/>
              </a:ext>
            </a:extLst>
          </p:cNvPr>
          <p:cNvCxnSpPr>
            <a:cxnSpLocks/>
          </p:cNvCxnSpPr>
          <p:nvPr/>
        </p:nvCxnSpPr>
        <p:spPr>
          <a:xfrm>
            <a:off x="9743911" y="5575505"/>
            <a:ext cx="49023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02823D4F-7A9F-7BDB-A783-CCED46CC4A23}"/>
              </a:ext>
            </a:extLst>
          </p:cNvPr>
          <p:cNvCxnSpPr>
            <a:cxnSpLocks/>
          </p:cNvCxnSpPr>
          <p:nvPr/>
        </p:nvCxnSpPr>
        <p:spPr>
          <a:xfrm flipH="1">
            <a:off x="10227016" y="4995793"/>
            <a:ext cx="121420" cy="5967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FD5B6737-1A36-3FCF-0575-236E9356A318}"/>
              </a:ext>
            </a:extLst>
          </p:cNvPr>
          <p:cNvCxnSpPr>
            <a:cxnSpLocks/>
          </p:cNvCxnSpPr>
          <p:nvPr/>
        </p:nvCxnSpPr>
        <p:spPr>
          <a:xfrm flipH="1">
            <a:off x="10354729" y="5000481"/>
            <a:ext cx="6293" cy="7731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7A140241-CB65-82C3-3B0F-0BC95C173AEC}"/>
              </a:ext>
            </a:extLst>
          </p:cNvPr>
          <p:cNvCxnSpPr>
            <a:cxnSpLocks/>
          </p:cNvCxnSpPr>
          <p:nvPr/>
        </p:nvCxnSpPr>
        <p:spPr>
          <a:xfrm>
            <a:off x="10378527" y="5575505"/>
            <a:ext cx="93874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楕円 98">
            <a:extLst>
              <a:ext uri="{FF2B5EF4-FFF2-40B4-BE49-F238E27FC236}">
                <a16:creationId xmlns:a16="http://schemas.microsoft.com/office/drawing/2014/main" id="{9EF04168-4E3F-1C66-7247-0C63659AC210}"/>
              </a:ext>
            </a:extLst>
          </p:cNvPr>
          <p:cNvSpPr/>
          <p:nvPr/>
        </p:nvSpPr>
        <p:spPr>
          <a:xfrm>
            <a:off x="11193448" y="5496590"/>
            <a:ext cx="123825" cy="1397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925DBF1B-9DF7-592E-2A6F-4336CD3119D3}"/>
              </a:ext>
            </a:extLst>
          </p:cNvPr>
          <p:cNvSpPr txBox="1"/>
          <p:nvPr/>
        </p:nvSpPr>
        <p:spPr>
          <a:xfrm>
            <a:off x="10683657" y="5787757"/>
            <a:ext cx="1547117" cy="369332"/>
          </a:xfrm>
          <a:prstGeom prst="rect">
            <a:avLst/>
          </a:prstGeom>
          <a:noFill/>
        </p:spPr>
        <p:txBody>
          <a:bodyPr wrap="square">
            <a:spAutoFit/>
          </a:bodyPr>
          <a:lstStyle/>
          <a:p>
            <a:r>
              <a:rPr kumimoji="1" lang="en-US" altLang="ja-JP" sz="1800" b="1" dirty="0"/>
              <a:t>Collector</a:t>
            </a:r>
            <a:endParaRPr lang="ja-JP" altLang="en-US" dirty="0"/>
          </a:p>
        </p:txBody>
      </p:sp>
      <p:cxnSp>
        <p:nvCxnSpPr>
          <p:cNvPr id="109" name="直線コネクタ 108">
            <a:extLst>
              <a:ext uri="{FF2B5EF4-FFF2-40B4-BE49-F238E27FC236}">
                <a16:creationId xmlns:a16="http://schemas.microsoft.com/office/drawing/2014/main" id="{293814F3-3492-BF58-284B-D2C2D7A0C94E}"/>
              </a:ext>
            </a:extLst>
          </p:cNvPr>
          <p:cNvCxnSpPr/>
          <p:nvPr/>
        </p:nvCxnSpPr>
        <p:spPr>
          <a:xfrm>
            <a:off x="7635630" y="41242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7EF826AE-6FC9-6003-926D-464A2384DCBA}"/>
              </a:ext>
            </a:extLst>
          </p:cNvPr>
          <p:cNvCxnSpPr>
            <a:cxnSpLocks/>
          </p:cNvCxnSpPr>
          <p:nvPr/>
        </p:nvCxnSpPr>
        <p:spPr>
          <a:xfrm>
            <a:off x="5764746" y="4021671"/>
            <a:ext cx="48308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a:extLst>
              <a:ext uri="{FF2B5EF4-FFF2-40B4-BE49-F238E27FC236}">
                <a16:creationId xmlns:a16="http://schemas.microsoft.com/office/drawing/2014/main" id="{57D898A6-8D38-21B1-724E-78C563D876FA}"/>
              </a:ext>
            </a:extLst>
          </p:cNvPr>
          <p:cNvSpPr txBox="1"/>
          <p:nvPr/>
        </p:nvSpPr>
        <p:spPr>
          <a:xfrm>
            <a:off x="5780933" y="4199445"/>
            <a:ext cx="1035864" cy="379937"/>
          </a:xfrm>
          <a:prstGeom prst="rect">
            <a:avLst/>
          </a:prstGeom>
          <a:noFill/>
        </p:spPr>
        <p:txBody>
          <a:bodyPr wrap="square">
            <a:spAutoFit/>
          </a:bodyPr>
          <a:lstStyle/>
          <a:p>
            <a:r>
              <a:rPr kumimoji="1" lang="en-US" altLang="ja-JP" sz="1800" b="1" dirty="0"/>
              <a:t>Base</a:t>
            </a:r>
            <a:endParaRPr lang="ja-JP" altLang="en-US" dirty="0"/>
          </a:p>
        </p:txBody>
      </p:sp>
      <p:sp>
        <p:nvSpPr>
          <p:cNvPr id="135" name="楕円 134">
            <a:extLst>
              <a:ext uri="{FF2B5EF4-FFF2-40B4-BE49-F238E27FC236}">
                <a16:creationId xmlns:a16="http://schemas.microsoft.com/office/drawing/2014/main" id="{BEA29FA9-8288-FA39-B636-76F3A4B800C5}"/>
              </a:ext>
            </a:extLst>
          </p:cNvPr>
          <p:cNvSpPr/>
          <p:nvPr/>
        </p:nvSpPr>
        <p:spPr>
          <a:xfrm>
            <a:off x="5702834" y="3961584"/>
            <a:ext cx="123825" cy="1397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37ED2821-FBB3-9124-831C-FA4AF30F2134}"/>
              </a:ext>
            </a:extLst>
          </p:cNvPr>
          <p:cNvCxnSpPr>
            <a:cxnSpLocks/>
          </p:cNvCxnSpPr>
          <p:nvPr/>
        </p:nvCxnSpPr>
        <p:spPr>
          <a:xfrm flipV="1">
            <a:off x="6280334" y="4006210"/>
            <a:ext cx="1995494" cy="1546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24740CA4-1213-D706-6591-0439BB67F26E}"/>
              </a:ext>
            </a:extLst>
          </p:cNvPr>
          <p:cNvCxnSpPr/>
          <p:nvPr/>
        </p:nvCxnSpPr>
        <p:spPr>
          <a:xfrm>
            <a:off x="7607714" y="362118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0378F17D-FA18-EC39-A4DE-34D4A4E86217}"/>
              </a:ext>
            </a:extLst>
          </p:cNvPr>
          <p:cNvCxnSpPr>
            <a:cxnSpLocks/>
          </p:cNvCxnSpPr>
          <p:nvPr/>
        </p:nvCxnSpPr>
        <p:spPr>
          <a:xfrm>
            <a:off x="6663133" y="4309059"/>
            <a:ext cx="2926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312EEB33-A38C-1CA8-147B-29FD5C467AFC}"/>
              </a:ext>
            </a:extLst>
          </p:cNvPr>
          <p:cNvCxnSpPr>
            <a:cxnSpLocks/>
          </p:cNvCxnSpPr>
          <p:nvPr/>
        </p:nvCxnSpPr>
        <p:spPr>
          <a:xfrm flipV="1">
            <a:off x="7222893" y="4155932"/>
            <a:ext cx="253159" cy="34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B2E0116D-7DF4-E91A-4AB5-84609167D39D}"/>
              </a:ext>
            </a:extLst>
          </p:cNvPr>
          <p:cNvCxnSpPr>
            <a:cxnSpLocks/>
          </p:cNvCxnSpPr>
          <p:nvPr/>
        </p:nvCxnSpPr>
        <p:spPr>
          <a:xfrm flipV="1">
            <a:off x="7448968" y="3997644"/>
            <a:ext cx="320567" cy="170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a:extLst>
              <a:ext uri="{FF2B5EF4-FFF2-40B4-BE49-F238E27FC236}">
                <a16:creationId xmlns:a16="http://schemas.microsoft.com/office/drawing/2014/main" id="{E5098BC1-9B15-F226-3709-45B40F484543}"/>
              </a:ext>
            </a:extLst>
          </p:cNvPr>
          <p:cNvCxnSpPr>
            <a:cxnSpLocks/>
          </p:cNvCxnSpPr>
          <p:nvPr/>
        </p:nvCxnSpPr>
        <p:spPr>
          <a:xfrm>
            <a:off x="6575818" y="3738700"/>
            <a:ext cx="116377" cy="5922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3FF15A5B-274C-E2C2-6F17-197940E75D77}"/>
              </a:ext>
            </a:extLst>
          </p:cNvPr>
          <p:cNvCxnSpPr>
            <a:cxnSpLocks/>
          </p:cNvCxnSpPr>
          <p:nvPr/>
        </p:nvCxnSpPr>
        <p:spPr>
          <a:xfrm flipH="1">
            <a:off x="6937206" y="4155932"/>
            <a:ext cx="305290" cy="1606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2C6ED31F-F680-1226-8B6B-E54081915D46}"/>
              </a:ext>
            </a:extLst>
          </p:cNvPr>
          <p:cNvCxnSpPr>
            <a:cxnSpLocks/>
          </p:cNvCxnSpPr>
          <p:nvPr/>
        </p:nvCxnSpPr>
        <p:spPr>
          <a:xfrm>
            <a:off x="7769535" y="3997644"/>
            <a:ext cx="39944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4EB311A0-8FF9-9FE8-F29C-4FAB26453287}"/>
              </a:ext>
            </a:extLst>
          </p:cNvPr>
          <p:cNvCxnSpPr>
            <a:cxnSpLocks/>
          </p:cNvCxnSpPr>
          <p:nvPr/>
        </p:nvCxnSpPr>
        <p:spPr>
          <a:xfrm flipH="1" flipV="1">
            <a:off x="8136340" y="3989613"/>
            <a:ext cx="373829" cy="1933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1BADCC92-24AE-975C-D20B-EAD8345AE36D}"/>
              </a:ext>
            </a:extLst>
          </p:cNvPr>
          <p:cNvCxnSpPr>
            <a:cxnSpLocks/>
          </p:cNvCxnSpPr>
          <p:nvPr/>
        </p:nvCxnSpPr>
        <p:spPr>
          <a:xfrm>
            <a:off x="8506224" y="4182965"/>
            <a:ext cx="242191" cy="123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B3BF268B-87C3-76B4-25CB-4418938C667B}"/>
              </a:ext>
            </a:extLst>
          </p:cNvPr>
          <p:cNvCxnSpPr>
            <a:cxnSpLocks/>
          </p:cNvCxnSpPr>
          <p:nvPr/>
        </p:nvCxnSpPr>
        <p:spPr>
          <a:xfrm>
            <a:off x="8702266" y="4182965"/>
            <a:ext cx="529017" cy="17599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9681207C-9265-8488-D6C0-F35147219298}"/>
              </a:ext>
            </a:extLst>
          </p:cNvPr>
          <p:cNvCxnSpPr>
            <a:cxnSpLocks/>
          </p:cNvCxnSpPr>
          <p:nvPr/>
        </p:nvCxnSpPr>
        <p:spPr>
          <a:xfrm>
            <a:off x="9222303" y="5942896"/>
            <a:ext cx="1948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A8D6644F-67E3-517C-5AF4-E9823CFF0CDC}"/>
              </a:ext>
            </a:extLst>
          </p:cNvPr>
          <p:cNvCxnSpPr>
            <a:cxnSpLocks/>
          </p:cNvCxnSpPr>
          <p:nvPr/>
        </p:nvCxnSpPr>
        <p:spPr>
          <a:xfrm>
            <a:off x="9417201" y="5969195"/>
            <a:ext cx="317329" cy="3324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F20491D8-E04D-1B6B-E277-3F8035C7D155}"/>
              </a:ext>
            </a:extLst>
          </p:cNvPr>
          <p:cNvCxnSpPr>
            <a:cxnSpLocks/>
          </p:cNvCxnSpPr>
          <p:nvPr/>
        </p:nvCxnSpPr>
        <p:spPr>
          <a:xfrm>
            <a:off x="9716674" y="6296960"/>
            <a:ext cx="5570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48B0764-20D8-6D9F-D6DB-46373904E0FE}"/>
              </a:ext>
            </a:extLst>
          </p:cNvPr>
          <p:cNvCxnSpPr/>
          <p:nvPr/>
        </p:nvCxnSpPr>
        <p:spPr>
          <a:xfrm>
            <a:off x="7608393" y="484574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9063C498-E974-C959-9A49-E434B301429C}"/>
              </a:ext>
            </a:extLst>
          </p:cNvPr>
          <p:cNvCxnSpPr>
            <a:cxnSpLocks/>
          </p:cNvCxnSpPr>
          <p:nvPr/>
        </p:nvCxnSpPr>
        <p:spPr>
          <a:xfrm flipH="1">
            <a:off x="10234150" y="5773645"/>
            <a:ext cx="124851" cy="5477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BD30C8D6-811A-06D0-C123-D9D3253D7320}"/>
              </a:ext>
            </a:extLst>
          </p:cNvPr>
          <p:cNvCxnSpPr>
            <a:cxnSpLocks/>
          </p:cNvCxnSpPr>
          <p:nvPr/>
        </p:nvCxnSpPr>
        <p:spPr>
          <a:xfrm flipV="1">
            <a:off x="5905097" y="3582528"/>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7B4F096E-7C90-A131-648B-8345DD88860C}"/>
              </a:ext>
            </a:extLst>
          </p:cNvPr>
          <p:cNvCxnSpPr>
            <a:cxnSpLocks/>
          </p:cNvCxnSpPr>
          <p:nvPr/>
        </p:nvCxnSpPr>
        <p:spPr>
          <a:xfrm flipV="1">
            <a:off x="6033124" y="3585493"/>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B922F676-8093-A77A-DCEC-0058DB835FF5}"/>
              </a:ext>
            </a:extLst>
          </p:cNvPr>
          <p:cNvCxnSpPr>
            <a:cxnSpLocks/>
          </p:cNvCxnSpPr>
          <p:nvPr/>
        </p:nvCxnSpPr>
        <p:spPr>
          <a:xfrm flipV="1">
            <a:off x="6162574" y="3595142"/>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5F6AE712-4469-07C2-C85D-B423F14C19BC}"/>
              </a:ext>
            </a:extLst>
          </p:cNvPr>
          <p:cNvCxnSpPr>
            <a:cxnSpLocks/>
          </p:cNvCxnSpPr>
          <p:nvPr/>
        </p:nvCxnSpPr>
        <p:spPr>
          <a:xfrm flipV="1">
            <a:off x="6311292" y="3594763"/>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ECA52761-472D-9F7B-589D-886809149071}"/>
              </a:ext>
            </a:extLst>
          </p:cNvPr>
          <p:cNvCxnSpPr>
            <a:cxnSpLocks/>
          </p:cNvCxnSpPr>
          <p:nvPr/>
        </p:nvCxnSpPr>
        <p:spPr>
          <a:xfrm flipV="1">
            <a:off x="5832467" y="4016322"/>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BAD4C670-F629-DF0B-E8BD-65EA8117D62E}"/>
              </a:ext>
            </a:extLst>
          </p:cNvPr>
          <p:cNvCxnSpPr>
            <a:cxnSpLocks/>
          </p:cNvCxnSpPr>
          <p:nvPr/>
        </p:nvCxnSpPr>
        <p:spPr>
          <a:xfrm flipV="1">
            <a:off x="5953627" y="4023088"/>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333D0A6F-0CF0-0359-6336-F7B9EC6C7ADB}"/>
              </a:ext>
            </a:extLst>
          </p:cNvPr>
          <p:cNvCxnSpPr>
            <a:cxnSpLocks/>
          </p:cNvCxnSpPr>
          <p:nvPr/>
        </p:nvCxnSpPr>
        <p:spPr>
          <a:xfrm flipV="1">
            <a:off x="6067721" y="4029904"/>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86D1340C-891F-D9AD-B105-8FCA77587C4C}"/>
              </a:ext>
            </a:extLst>
          </p:cNvPr>
          <p:cNvCxnSpPr>
            <a:cxnSpLocks/>
          </p:cNvCxnSpPr>
          <p:nvPr/>
        </p:nvCxnSpPr>
        <p:spPr>
          <a:xfrm flipV="1">
            <a:off x="10442857" y="5578954"/>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A5EBE638-4F1F-1A74-6276-D8AFCBEDC7EE}"/>
              </a:ext>
            </a:extLst>
          </p:cNvPr>
          <p:cNvCxnSpPr>
            <a:cxnSpLocks/>
          </p:cNvCxnSpPr>
          <p:nvPr/>
        </p:nvCxnSpPr>
        <p:spPr>
          <a:xfrm flipV="1">
            <a:off x="10564017" y="5585720"/>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3AB2861A-39F4-9637-8167-26A7E7858926}"/>
              </a:ext>
            </a:extLst>
          </p:cNvPr>
          <p:cNvCxnSpPr>
            <a:cxnSpLocks/>
          </p:cNvCxnSpPr>
          <p:nvPr/>
        </p:nvCxnSpPr>
        <p:spPr>
          <a:xfrm flipV="1">
            <a:off x="10678111" y="5592536"/>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BB13A996-A974-414E-D2E3-9F3AD6B4C68C}"/>
              </a:ext>
            </a:extLst>
          </p:cNvPr>
          <p:cNvCxnSpPr>
            <a:cxnSpLocks/>
          </p:cNvCxnSpPr>
          <p:nvPr/>
        </p:nvCxnSpPr>
        <p:spPr>
          <a:xfrm flipV="1">
            <a:off x="10830294" y="5586115"/>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790E61B4-5D43-67DA-7905-65519E0BDF07}"/>
              </a:ext>
            </a:extLst>
          </p:cNvPr>
          <p:cNvCxnSpPr>
            <a:cxnSpLocks/>
          </p:cNvCxnSpPr>
          <p:nvPr/>
        </p:nvCxnSpPr>
        <p:spPr>
          <a:xfrm flipV="1">
            <a:off x="10951454" y="5592881"/>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3" name="テキスト ボックス 202">
            <a:extLst>
              <a:ext uri="{FF2B5EF4-FFF2-40B4-BE49-F238E27FC236}">
                <a16:creationId xmlns:a16="http://schemas.microsoft.com/office/drawing/2014/main" id="{5E4ED8FE-E92D-5131-60CA-DF0EC633D80F}"/>
              </a:ext>
            </a:extLst>
          </p:cNvPr>
          <p:cNvSpPr txBox="1"/>
          <p:nvPr/>
        </p:nvSpPr>
        <p:spPr>
          <a:xfrm>
            <a:off x="5145780" y="3027268"/>
            <a:ext cx="1035864" cy="379937"/>
          </a:xfrm>
          <a:prstGeom prst="rect">
            <a:avLst/>
          </a:prstGeom>
          <a:noFill/>
        </p:spPr>
        <p:txBody>
          <a:bodyPr wrap="square">
            <a:spAutoFit/>
          </a:bodyPr>
          <a:lstStyle/>
          <a:p>
            <a:r>
              <a:rPr kumimoji="1" lang="en-US" altLang="ja-JP" sz="1800" b="1" dirty="0"/>
              <a:t>Emitter</a:t>
            </a:r>
            <a:endParaRPr lang="ja-JP" altLang="en-US" dirty="0"/>
          </a:p>
        </p:txBody>
      </p:sp>
      <p:sp>
        <p:nvSpPr>
          <p:cNvPr id="204" name="テキスト ボックス 203">
            <a:extLst>
              <a:ext uri="{FF2B5EF4-FFF2-40B4-BE49-F238E27FC236}">
                <a16:creationId xmlns:a16="http://schemas.microsoft.com/office/drawing/2014/main" id="{5E8D5287-968B-7713-9ECE-16E69FA7FDE8}"/>
              </a:ext>
            </a:extLst>
          </p:cNvPr>
          <p:cNvSpPr txBox="1"/>
          <p:nvPr/>
        </p:nvSpPr>
        <p:spPr>
          <a:xfrm>
            <a:off x="7143517" y="3110198"/>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5" name="テキスト ボックス 204">
            <a:extLst>
              <a:ext uri="{FF2B5EF4-FFF2-40B4-BE49-F238E27FC236}">
                <a16:creationId xmlns:a16="http://schemas.microsoft.com/office/drawing/2014/main" id="{1D8DEB62-D291-D241-B318-126FCF21C519}"/>
              </a:ext>
            </a:extLst>
          </p:cNvPr>
          <p:cNvSpPr txBox="1"/>
          <p:nvPr/>
        </p:nvSpPr>
        <p:spPr>
          <a:xfrm>
            <a:off x="7880176" y="2953829"/>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6" name="テキスト ボックス 205">
            <a:extLst>
              <a:ext uri="{FF2B5EF4-FFF2-40B4-BE49-F238E27FC236}">
                <a16:creationId xmlns:a16="http://schemas.microsoft.com/office/drawing/2014/main" id="{41150FCF-6643-BE3F-1F7C-9670646ADDFA}"/>
              </a:ext>
            </a:extLst>
          </p:cNvPr>
          <p:cNvSpPr txBox="1"/>
          <p:nvPr/>
        </p:nvSpPr>
        <p:spPr>
          <a:xfrm>
            <a:off x="8419194" y="3102756"/>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7" name="テキスト ボックス 206">
            <a:extLst>
              <a:ext uri="{FF2B5EF4-FFF2-40B4-BE49-F238E27FC236}">
                <a16:creationId xmlns:a16="http://schemas.microsoft.com/office/drawing/2014/main" id="{1FF2A47E-DF04-AB3D-A10C-8C401B7FF28C}"/>
              </a:ext>
            </a:extLst>
          </p:cNvPr>
          <p:cNvSpPr txBox="1"/>
          <p:nvPr/>
        </p:nvSpPr>
        <p:spPr>
          <a:xfrm>
            <a:off x="9660757" y="5214980"/>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8" name="テキスト ボックス 207">
            <a:extLst>
              <a:ext uri="{FF2B5EF4-FFF2-40B4-BE49-F238E27FC236}">
                <a16:creationId xmlns:a16="http://schemas.microsoft.com/office/drawing/2014/main" id="{268FC654-D878-18DC-7FDB-7ACA47B3BE96}"/>
              </a:ext>
            </a:extLst>
          </p:cNvPr>
          <p:cNvSpPr txBox="1"/>
          <p:nvPr/>
        </p:nvSpPr>
        <p:spPr>
          <a:xfrm>
            <a:off x="9145201" y="4208657"/>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9" name="テキスト ボックス 208">
            <a:extLst>
              <a:ext uri="{FF2B5EF4-FFF2-40B4-BE49-F238E27FC236}">
                <a16:creationId xmlns:a16="http://schemas.microsoft.com/office/drawing/2014/main" id="{C1BCD478-C73C-541A-F20C-69D5A8C824B7}"/>
              </a:ext>
            </a:extLst>
          </p:cNvPr>
          <p:cNvSpPr txBox="1"/>
          <p:nvPr/>
        </p:nvSpPr>
        <p:spPr>
          <a:xfrm>
            <a:off x="9924925" y="5232351"/>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0" name="テキスト ボックス 209">
            <a:extLst>
              <a:ext uri="{FF2B5EF4-FFF2-40B4-BE49-F238E27FC236}">
                <a16:creationId xmlns:a16="http://schemas.microsoft.com/office/drawing/2014/main" id="{46777460-2A27-3C69-F8FA-814F73823948}"/>
              </a:ext>
            </a:extLst>
          </p:cNvPr>
          <p:cNvSpPr txBox="1"/>
          <p:nvPr/>
        </p:nvSpPr>
        <p:spPr>
          <a:xfrm>
            <a:off x="10358217" y="5228984"/>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1" name="テキスト ボックス 210">
            <a:extLst>
              <a:ext uri="{FF2B5EF4-FFF2-40B4-BE49-F238E27FC236}">
                <a16:creationId xmlns:a16="http://schemas.microsoft.com/office/drawing/2014/main" id="{97097CB4-B6FD-9F30-3E4D-10DFCD123008}"/>
              </a:ext>
            </a:extLst>
          </p:cNvPr>
          <p:cNvSpPr txBox="1"/>
          <p:nvPr/>
        </p:nvSpPr>
        <p:spPr>
          <a:xfrm>
            <a:off x="10675516" y="5227365"/>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2" name="テキスト ボックス 211">
            <a:extLst>
              <a:ext uri="{FF2B5EF4-FFF2-40B4-BE49-F238E27FC236}">
                <a16:creationId xmlns:a16="http://schemas.microsoft.com/office/drawing/2014/main" id="{F008A3B6-50B9-D16C-04B2-B18682BB03E3}"/>
              </a:ext>
            </a:extLst>
          </p:cNvPr>
          <p:cNvSpPr txBox="1"/>
          <p:nvPr/>
        </p:nvSpPr>
        <p:spPr>
          <a:xfrm>
            <a:off x="10972798" y="5223998"/>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3" name="テキスト ボックス 212">
            <a:extLst>
              <a:ext uri="{FF2B5EF4-FFF2-40B4-BE49-F238E27FC236}">
                <a16:creationId xmlns:a16="http://schemas.microsoft.com/office/drawing/2014/main" id="{434E8075-1685-CCC3-043C-67D2B212A444}"/>
              </a:ext>
            </a:extLst>
          </p:cNvPr>
          <p:cNvSpPr txBox="1"/>
          <p:nvPr/>
        </p:nvSpPr>
        <p:spPr>
          <a:xfrm>
            <a:off x="5711293" y="3256020"/>
            <a:ext cx="806958" cy="369332"/>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4" name="テキスト ボックス 213">
            <a:extLst>
              <a:ext uri="{FF2B5EF4-FFF2-40B4-BE49-F238E27FC236}">
                <a16:creationId xmlns:a16="http://schemas.microsoft.com/office/drawing/2014/main" id="{63A609CB-997F-BB81-239E-2F0426571A9E}"/>
              </a:ext>
            </a:extLst>
          </p:cNvPr>
          <p:cNvSpPr txBox="1"/>
          <p:nvPr/>
        </p:nvSpPr>
        <p:spPr>
          <a:xfrm>
            <a:off x="5972333" y="3259429"/>
            <a:ext cx="428766"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5" name="テキスト ボックス 214">
            <a:extLst>
              <a:ext uri="{FF2B5EF4-FFF2-40B4-BE49-F238E27FC236}">
                <a16:creationId xmlns:a16="http://schemas.microsoft.com/office/drawing/2014/main" id="{F8E248E5-921A-8FB7-5CCA-436394427D5A}"/>
              </a:ext>
            </a:extLst>
          </p:cNvPr>
          <p:cNvSpPr txBox="1"/>
          <p:nvPr/>
        </p:nvSpPr>
        <p:spPr>
          <a:xfrm>
            <a:off x="5435133" y="3260114"/>
            <a:ext cx="481106"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cxnSp>
        <p:nvCxnSpPr>
          <p:cNvPr id="217" name="直線矢印コネクタ 216">
            <a:extLst>
              <a:ext uri="{FF2B5EF4-FFF2-40B4-BE49-F238E27FC236}">
                <a16:creationId xmlns:a16="http://schemas.microsoft.com/office/drawing/2014/main" id="{3D9CC02C-6669-BDDF-D6CA-50CE4EB86376}"/>
              </a:ext>
            </a:extLst>
          </p:cNvPr>
          <p:cNvCxnSpPr/>
          <p:nvPr/>
        </p:nvCxnSpPr>
        <p:spPr>
          <a:xfrm>
            <a:off x="8775652" y="3331336"/>
            <a:ext cx="336342" cy="6302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直線矢印コネクタ 217">
            <a:extLst>
              <a:ext uri="{FF2B5EF4-FFF2-40B4-BE49-F238E27FC236}">
                <a16:creationId xmlns:a16="http://schemas.microsoft.com/office/drawing/2014/main" id="{906F40FD-764E-4CD3-525D-183E9F8DA584}"/>
              </a:ext>
            </a:extLst>
          </p:cNvPr>
          <p:cNvCxnSpPr>
            <a:cxnSpLocks/>
          </p:cNvCxnSpPr>
          <p:nvPr/>
        </p:nvCxnSpPr>
        <p:spPr>
          <a:xfrm>
            <a:off x="9286856" y="4517387"/>
            <a:ext cx="194995" cy="588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矢印コネクタ 219">
            <a:extLst>
              <a:ext uri="{FF2B5EF4-FFF2-40B4-BE49-F238E27FC236}">
                <a16:creationId xmlns:a16="http://schemas.microsoft.com/office/drawing/2014/main" id="{FD6A0754-B5D0-54FD-F4A3-C3647BF4C426}"/>
              </a:ext>
            </a:extLst>
          </p:cNvPr>
          <p:cNvCxnSpPr>
            <a:cxnSpLocks/>
          </p:cNvCxnSpPr>
          <p:nvPr/>
        </p:nvCxnSpPr>
        <p:spPr>
          <a:xfrm>
            <a:off x="8200090" y="3158843"/>
            <a:ext cx="297380" cy="1338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直線矢印コネクタ 223">
            <a:extLst>
              <a:ext uri="{FF2B5EF4-FFF2-40B4-BE49-F238E27FC236}">
                <a16:creationId xmlns:a16="http://schemas.microsoft.com/office/drawing/2014/main" id="{C0925B64-3838-6717-3C6D-80F9180128FD}"/>
              </a:ext>
            </a:extLst>
          </p:cNvPr>
          <p:cNvCxnSpPr>
            <a:cxnSpLocks/>
            <a:endCxn id="205" idx="1"/>
          </p:cNvCxnSpPr>
          <p:nvPr/>
        </p:nvCxnSpPr>
        <p:spPr>
          <a:xfrm flipV="1">
            <a:off x="7564115" y="3143798"/>
            <a:ext cx="316061" cy="1273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直線矢印コネクタ 227">
            <a:extLst>
              <a:ext uri="{FF2B5EF4-FFF2-40B4-BE49-F238E27FC236}">
                <a16:creationId xmlns:a16="http://schemas.microsoft.com/office/drawing/2014/main" id="{AC571AEC-7C98-7D05-4143-606F48BE49E0}"/>
              </a:ext>
            </a:extLst>
          </p:cNvPr>
          <p:cNvCxnSpPr>
            <a:cxnSpLocks/>
          </p:cNvCxnSpPr>
          <p:nvPr/>
        </p:nvCxnSpPr>
        <p:spPr>
          <a:xfrm>
            <a:off x="10126794" y="5214980"/>
            <a:ext cx="5035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線矢印コネクタ 229">
            <a:extLst>
              <a:ext uri="{FF2B5EF4-FFF2-40B4-BE49-F238E27FC236}">
                <a16:creationId xmlns:a16="http://schemas.microsoft.com/office/drawing/2014/main" id="{11AB4028-5C2E-99CA-7124-0AB800BFBE66}"/>
              </a:ext>
            </a:extLst>
          </p:cNvPr>
          <p:cNvCxnSpPr>
            <a:cxnSpLocks/>
          </p:cNvCxnSpPr>
          <p:nvPr/>
        </p:nvCxnSpPr>
        <p:spPr>
          <a:xfrm>
            <a:off x="6387057" y="3233958"/>
            <a:ext cx="5035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1" name="テキスト ボックス 230">
            <a:extLst>
              <a:ext uri="{FF2B5EF4-FFF2-40B4-BE49-F238E27FC236}">
                <a16:creationId xmlns:a16="http://schemas.microsoft.com/office/drawing/2014/main" id="{55475E31-0BF2-CF89-1CF6-AA70AB226307}"/>
              </a:ext>
            </a:extLst>
          </p:cNvPr>
          <p:cNvSpPr txBox="1"/>
          <p:nvPr/>
        </p:nvSpPr>
        <p:spPr>
          <a:xfrm>
            <a:off x="7594576" y="4071765"/>
            <a:ext cx="499903" cy="372839"/>
          </a:xfrm>
          <a:prstGeom prst="rect">
            <a:avLst/>
          </a:prstGeom>
          <a:noFill/>
        </p:spPr>
        <p:txBody>
          <a:bodyPr wrap="square">
            <a:spAutoFit/>
          </a:bodyPr>
          <a:lstStyle/>
          <a:p>
            <a:r>
              <a:rPr lang="en-US" altLang="ja-JP" b="1" dirty="0">
                <a:solidFill>
                  <a:srgbClr val="FF0000"/>
                </a:solidFill>
              </a:rPr>
              <a:t>h+</a:t>
            </a:r>
            <a:endParaRPr lang="ja-JP" altLang="en-US" b="1" dirty="0">
              <a:solidFill>
                <a:srgbClr val="FF0000"/>
              </a:solidFill>
            </a:endParaRPr>
          </a:p>
        </p:txBody>
      </p:sp>
      <p:sp>
        <p:nvSpPr>
          <p:cNvPr id="232" name="テキスト ボックス 231">
            <a:extLst>
              <a:ext uri="{FF2B5EF4-FFF2-40B4-BE49-F238E27FC236}">
                <a16:creationId xmlns:a16="http://schemas.microsoft.com/office/drawing/2014/main" id="{C4115ADB-E3EF-68B9-8313-ECB8C48221E0}"/>
              </a:ext>
            </a:extLst>
          </p:cNvPr>
          <p:cNvSpPr txBox="1"/>
          <p:nvPr/>
        </p:nvSpPr>
        <p:spPr>
          <a:xfrm>
            <a:off x="7991327" y="4057565"/>
            <a:ext cx="499903" cy="372839"/>
          </a:xfrm>
          <a:prstGeom prst="rect">
            <a:avLst/>
          </a:prstGeom>
          <a:noFill/>
        </p:spPr>
        <p:txBody>
          <a:bodyPr wrap="square">
            <a:spAutoFit/>
          </a:bodyPr>
          <a:lstStyle/>
          <a:p>
            <a:r>
              <a:rPr lang="en-US" altLang="ja-JP" b="1" dirty="0">
                <a:solidFill>
                  <a:srgbClr val="FF0000"/>
                </a:solidFill>
              </a:rPr>
              <a:t>h+</a:t>
            </a:r>
            <a:endParaRPr lang="ja-JP" altLang="en-US" b="1" dirty="0">
              <a:solidFill>
                <a:srgbClr val="FF0000"/>
              </a:solidFill>
            </a:endParaRPr>
          </a:p>
        </p:txBody>
      </p:sp>
      <p:sp>
        <p:nvSpPr>
          <p:cNvPr id="248" name="テキスト ボックス 247">
            <a:extLst>
              <a:ext uri="{FF2B5EF4-FFF2-40B4-BE49-F238E27FC236}">
                <a16:creationId xmlns:a16="http://schemas.microsoft.com/office/drawing/2014/main" id="{7A0FE8B3-3284-098D-37AF-0DF6901964D7}"/>
              </a:ext>
            </a:extLst>
          </p:cNvPr>
          <p:cNvSpPr txBox="1"/>
          <p:nvPr/>
        </p:nvSpPr>
        <p:spPr>
          <a:xfrm>
            <a:off x="4957361" y="4743061"/>
            <a:ext cx="3986462" cy="2585323"/>
          </a:xfrm>
          <a:prstGeom prst="rect">
            <a:avLst/>
          </a:prstGeom>
          <a:noFill/>
        </p:spPr>
        <p:txBody>
          <a:bodyPr wrap="square">
            <a:spAutoFit/>
          </a:bodyPr>
          <a:lstStyle/>
          <a:p>
            <a:r>
              <a:rPr kumimoji="1" lang="en-US" altLang="ja-JP" sz="1800" b="1" dirty="0">
                <a:solidFill>
                  <a:schemeClr val="accent1"/>
                </a:solidFill>
              </a:rPr>
              <a:t>When </a:t>
            </a:r>
            <a:r>
              <a:rPr kumimoji="1" lang="en-US" altLang="ja-JP" sz="1800" b="1" dirty="0" err="1">
                <a:solidFill>
                  <a:schemeClr val="accent1"/>
                </a:solidFill>
              </a:rPr>
              <a:t>V</a:t>
            </a:r>
            <a:r>
              <a:rPr kumimoji="1" lang="en-US" altLang="ja-JP" sz="1400" b="1" dirty="0" err="1">
                <a:solidFill>
                  <a:schemeClr val="accent1"/>
                </a:solidFill>
              </a:rPr>
              <a:t>base</a:t>
            </a:r>
            <a:r>
              <a:rPr kumimoji="1" lang="en-US" altLang="ja-JP" sz="1800" b="1" dirty="0">
                <a:solidFill>
                  <a:schemeClr val="accent1"/>
                </a:solidFill>
              </a:rPr>
              <a:t> &gt; 0, the emitter-base junction barrier VB gets lowered and forward biased.</a:t>
            </a:r>
          </a:p>
          <a:p>
            <a:endParaRPr kumimoji="1" lang="en-US" altLang="ja-JP" sz="1800" b="1" dirty="0">
              <a:solidFill>
                <a:schemeClr val="accent1"/>
              </a:solidFill>
            </a:endParaRPr>
          </a:p>
          <a:p>
            <a:r>
              <a:rPr lang="en-US" altLang="ja-JP" b="1" dirty="0">
                <a:solidFill>
                  <a:schemeClr val="accent1"/>
                </a:solidFill>
              </a:rPr>
              <a:t>When no bias and </a:t>
            </a:r>
            <a:r>
              <a:rPr lang="en-US" altLang="ja-JP" b="1" dirty="0" err="1">
                <a:solidFill>
                  <a:schemeClr val="accent1"/>
                </a:solidFill>
              </a:rPr>
              <a:t>V</a:t>
            </a:r>
            <a:r>
              <a:rPr lang="en-US" altLang="ja-JP" sz="1400" b="1" dirty="0" err="1">
                <a:solidFill>
                  <a:schemeClr val="accent1"/>
                </a:solidFill>
              </a:rPr>
              <a:t>base</a:t>
            </a:r>
            <a:r>
              <a:rPr lang="en-US" altLang="ja-JP" b="1" dirty="0">
                <a:solidFill>
                  <a:schemeClr val="accent1"/>
                </a:solidFill>
              </a:rPr>
              <a:t> = 0 V,</a:t>
            </a:r>
          </a:p>
          <a:p>
            <a:r>
              <a:rPr lang="en-US" altLang="ja-JP" b="1" dirty="0">
                <a:solidFill>
                  <a:schemeClr val="accent1"/>
                </a:solidFill>
              </a:rPr>
              <a:t>VB = E</a:t>
            </a:r>
            <a:r>
              <a:rPr lang="en-US" altLang="ja-JP" sz="1400" b="1" dirty="0">
                <a:solidFill>
                  <a:schemeClr val="accent1"/>
                </a:solidFill>
              </a:rPr>
              <a:t>G</a:t>
            </a:r>
            <a:r>
              <a:rPr lang="en-US" altLang="ja-JP" b="1" dirty="0">
                <a:solidFill>
                  <a:schemeClr val="accent1"/>
                </a:solidFill>
              </a:rPr>
              <a:t> = 1.1 eV and the NPN Tr is off with no  collector current. </a:t>
            </a:r>
          </a:p>
          <a:p>
            <a:endParaRPr lang="en-US" altLang="ja-JP" b="1" dirty="0">
              <a:solidFill>
                <a:schemeClr val="accent1"/>
              </a:solidFill>
            </a:endParaRPr>
          </a:p>
          <a:p>
            <a:r>
              <a:rPr lang="en-US" altLang="ja-JP" b="1" dirty="0">
                <a:solidFill>
                  <a:schemeClr val="accent1"/>
                </a:solidFill>
              </a:rPr>
              <a:t> </a:t>
            </a:r>
            <a:endParaRPr kumimoji="1" lang="en-US" altLang="ja-JP" sz="1800" b="1" dirty="0">
              <a:solidFill>
                <a:schemeClr val="accent1"/>
              </a:solidFill>
            </a:endParaRPr>
          </a:p>
        </p:txBody>
      </p:sp>
      <p:cxnSp>
        <p:nvCxnSpPr>
          <p:cNvPr id="251" name="直線コネクタ 250">
            <a:extLst>
              <a:ext uri="{FF2B5EF4-FFF2-40B4-BE49-F238E27FC236}">
                <a16:creationId xmlns:a16="http://schemas.microsoft.com/office/drawing/2014/main" id="{0513C753-D201-3D45-E563-F840FC4AED2C}"/>
              </a:ext>
            </a:extLst>
          </p:cNvPr>
          <p:cNvCxnSpPr>
            <a:cxnSpLocks/>
          </p:cNvCxnSpPr>
          <p:nvPr/>
        </p:nvCxnSpPr>
        <p:spPr>
          <a:xfrm>
            <a:off x="5454401" y="1855021"/>
            <a:ext cx="0" cy="3329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C599B4BC-EA6A-7059-696E-45B643B911B8}"/>
              </a:ext>
            </a:extLst>
          </p:cNvPr>
          <p:cNvCxnSpPr>
            <a:cxnSpLocks/>
          </p:cNvCxnSpPr>
          <p:nvPr/>
        </p:nvCxnSpPr>
        <p:spPr>
          <a:xfrm>
            <a:off x="5290230" y="2204215"/>
            <a:ext cx="32317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a:extLst>
              <a:ext uri="{FF2B5EF4-FFF2-40B4-BE49-F238E27FC236}">
                <a16:creationId xmlns:a16="http://schemas.microsoft.com/office/drawing/2014/main" id="{EB51FF1B-56A4-8B3A-D56D-33473ED1DC36}"/>
              </a:ext>
            </a:extLst>
          </p:cNvPr>
          <p:cNvCxnSpPr>
            <a:cxnSpLocks/>
          </p:cNvCxnSpPr>
          <p:nvPr/>
        </p:nvCxnSpPr>
        <p:spPr>
          <a:xfrm>
            <a:off x="5373630" y="2296883"/>
            <a:ext cx="1772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D726D9EB-5FED-32C9-E561-6F7751D2285B}"/>
              </a:ext>
            </a:extLst>
          </p:cNvPr>
          <p:cNvCxnSpPr>
            <a:cxnSpLocks/>
          </p:cNvCxnSpPr>
          <p:nvPr/>
        </p:nvCxnSpPr>
        <p:spPr>
          <a:xfrm>
            <a:off x="5451815" y="3568700"/>
            <a:ext cx="0" cy="3032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BDA0FD19-86CF-DFE2-2EFC-8AF79FDCF299}"/>
              </a:ext>
            </a:extLst>
          </p:cNvPr>
          <p:cNvCxnSpPr>
            <a:cxnSpLocks/>
          </p:cNvCxnSpPr>
          <p:nvPr/>
        </p:nvCxnSpPr>
        <p:spPr>
          <a:xfrm>
            <a:off x="5296533" y="3871949"/>
            <a:ext cx="32317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05424653-3B4E-45AF-A342-0F029974B2B1}"/>
              </a:ext>
            </a:extLst>
          </p:cNvPr>
          <p:cNvCxnSpPr>
            <a:cxnSpLocks/>
          </p:cNvCxnSpPr>
          <p:nvPr/>
        </p:nvCxnSpPr>
        <p:spPr>
          <a:xfrm>
            <a:off x="5379933" y="3964617"/>
            <a:ext cx="1772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a:extLst>
              <a:ext uri="{FF2B5EF4-FFF2-40B4-BE49-F238E27FC236}">
                <a16:creationId xmlns:a16="http://schemas.microsoft.com/office/drawing/2014/main" id="{3F4CE5C1-EF71-FC36-BB17-9FA6AE9C421E}"/>
              </a:ext>
            </a:extLst>
          </p:cNvPr>
          <p:cNvCxnSpPr>
            <a:cxnSpLocks/>
          </p:cNvCxnSpPr>
          <p:nvPr/>
        </p:nvCxnSpPr>
        <p:spPr>
          <a:xfrm flipV="1">
            <a:off x="5511231" y="3571629"/>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a:extLst>
              <a:ext uri="{FF2B5EF4-FFF2-40B4-BE49-F238E27FC236}">
                <a16:creationId xmlns:a16="http://schemas.microsoft.com/office/drawing/2014/main" id="{5D4FC863-64BF-533B-A90A-777CDA674A57}"/>
              </a:ext>
            </a:extLst>
          </p:cNvPr>
          <p:cNvCxnSpPr>
            <a:cxnSpLocks/>
          </p:cNvCxnSpPr>
          <p:nvPr/>
        </p:nvCxnSpPr>
        <p:spPr>
          <a:xfrm flipV="1">
            <a:off x="5639258" y="3574594"/>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a:extLst>
              <a:ext uri="{FF2B5EF4-FFF2-40B4-BE49-F238E27FC236}">
                <a16:creationId xmlns:a16="http://schemas.microsoft.com/office/drawing/2014/main" id="{40171BAD-A0B1-B2D3-F0BF-1050A76CF8F5}"/>
              </a:ext>
            </a:extLst>
          </p:cNvPr>
          <p:cNvCxnSpPr>
            <a:cxnSpLocks/>
          </p:cNvCxnSpPr>
          <p:nvPr/>
        </p:nvCxnSpPr>
        <p:spPr>
          <a:xfrm flipV="1">
            <a:off x="5768708" y="3584243"/>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テキスト ボックス 270">
            <a:extLst>
              <a:ext uri="{FF2B5EF4-FFF2-40B4-BE49-F238E27FC236}">
                <a16:creationId xmlns:a16="http://schemas.microsoft.com/office/drawing/2014/main" id="{18FC0314-FE74-8824-5AF0-CBB756A835CD}"/>
              </a:ext>
            </a:extLst>
          </p:cNvPr>
          <p:cNvSpPr txBox="1"/>
          <p:nvPr/>
        </p:nvSpPr>
        <p:spPr>
          <a:xfrm>
            <a:off x="6200205" y="3259429"/>
            <a:ext cx="428766"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72" name="テキスト ボックス 271">
            <a:extLst>
              <a:ext uri="{FF2B5EF4-FFF2-40B4-BE49-F238E27FC236}">
                <a16:creationId xmlns:a16="http://schemas.microsoft.com/office/drawing/2014/main" id="{DB92F338-ED7F-5E78-1F9B-2FE074A3C0CB}"/>
              </a:ext>
            </a:extLst>
          </p:cNvPr>
          <p:cNvSpPr txBox="1"/>
          <p:nvPr/>
        </p:nvSpPr>
        <p:spPr>
          <a:xfrm>
            <a:off x="9699368" y="6309333"/>
            <a:ext cx="499903" cy="372839"/>
          </a:xfrm>
          <a:prstGeom prst="rect">
            <a:avLst/>
          </a:prstGeom>
          <a:noFill/>
        </p:spPr>
        <p:txBody>
          <a:bodyPr wrap="square">
            <a:spAutoFit/>
          </a:bodyPr>
          <a:lstStyle/>
          <a:p>
            <a:r>
              <a:rPr lang="en-US" altLang="ja-JP" b="1" dirty="0">
                <a:solidFill>
                  <a:srgbClr val="FF0000"/>
                </a:solidFill>
              </a:rPr>
              <a:t>h+</a:t>
            </a:r>
            <a:endParaRPr lang="ja-JP" altLang="en-US" b="1" dirty="0">
              <a:solidFill>
                <a:srgbClr val="FF0000"/>
              </a:solidFill>
            </a:endParaRPr>
          </a:p>
        </p:txBody>
      </p:sp>
      <p:cxnSp>
        <p:nvCxnSpPr>
          <p:cNvPr id="273" name="直線矢印コネクタ 272">
            <a:extLst>
              <a:ext uri="{FF2B5EF4-FFF2-40B4-BE49-F238E27FC236}">
                <a16:creationId xmlns:a16="http://schemas.microsoft.com/office/drawing/2014/main" id="{70AB5267-3A45-1D46-CCB8-D26CA16E5112}"/>
              </a:ext>
            </a:extLst>
          </p:cNvPr>
          <p:cNvCxnSpPr>
            <a:cxnSpLocks/>
            <a:stCxn id="272" idx="1"/>
          </p:cNvCxnSpPr>
          <p:nvPr/>
        </p:nvCxnSpPr>
        <p:spPr>
          <a:xfrm flipH="1" flipV="1">
            <a:off x="9367047" y="6147002"/>
            <a:ext cx="332321" cy="3487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7" name="正方形/長方形 276">
            <a:extLst>
              <a:ext uri="{FF2B5EF4-FFF2-40B4-BE49-F238E27FC236}">
                <a16:creationId xmlns:a16="http://schemas.microsoft.com/office/drawing/2014/main" id="{585E7F92-6785-71D4-D3B7-6CA220095C22}"/>
              </a:ext>
            </a:extLst>
          </p:cNvPr>
          <p:cNvSpPr/>
          <p:nvPr/>
        </p:nvSpPr>
        <p:spPr>
          <a:xfrm>
            <a:off x="9166501" y="2579591"/>
            <a:ext cx="2879903" cy="88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solidFill>
                  <a:schemeClr val="accent1"/>
                </a:solidFill>
              </a:rPr>
              <a:t>The N+ collector region</a:t>
            </a:r>
          </a:p>
          <a:p>
            <a:r>
              <a:rPr lang="en-US" altLang="ja-JP" b="1" dirty="0">
                <a:solidFill>
                  <a:schemeClr val="accent1"/>
                </a:solidFill>
              </a:rPr>
              <a:t>   has very few holes.</a:t>
            </a:r>
            <a:endParaRPr lang="ja-JP" altLang="en-US" dirty="0">
              <a:solidFill>
                <a:schemeClr val="accent1"/>
              </a:solidFill>
            </a:endParaRPr>
          </a:p>
        </p:txBody>
      </p:sp>
      <p:sp>
        <p:nvSpPr>
          <p:cNvPr id="278" name="テキスト ボックス 277">
            <a:extLst>
              <a:ext uri="{FF2B5EF4-FFF2-40B4-BE49-F238E27FC236}">
                <a16:creationId xmlns:a16="http://schemas.microsoft.com/office/drawing/2014/main" id="{ABD841BB-FB81-9A82-C491-D51CEF61A47D}"/>
              </a:ext>
            </a:extLst>
          </p:cNvPr>
          <p:cNvSpPr txBox="1"/>
          <p:nvPr/>
        </p:nvSpPr>
        <p:spPr>
          <a:xfrm>
            <a:off x="5784864" y="1141071"/>
            <a:ext cx="1547117" cy="369332"/>
          </a:xfrm>
          <a:prstGeom prst="rect">
            <a:avLst/>
          </a:prstGeom>
          <a:noFill/>
        </p:spPr>
        <p:txBody>
          <a:bodyPr wrap="square">
            <a:spAutoFit/>
          </a:bodyPr>
          <a:lstStyle/>
          <a:p>
            <a:r>
              <a:rPr kumimoji="1" lang="en-US" altLang="ja-JP" sz="1800" b="1" dirty="0"/>
              <a:t>= 0</a:t>
            </a:r>
            <a:endParaRPr lang="ja-JP" altLang="en-US" dirty="0"/>
          </a:p>
        </p:txBody>
      </p:sp>
      <p:sp>
        <p:nvSpPr>
          <p:cNvPr id="279" name="テキスト ボックス 278">
            <a:extLst>
              <a:ext uri="{FF2B5EF4-FFF2-40B4-BE49-F238E27FC236}">
                <a16:creationId xmlns:a16="http://schemas.microsoft.com/office/drawing/2014/main" id="{1C7A3E52-A29D-60B5-D6D5-1CCB4C6CD4DF}"/>
              </a:ext>
            </a:extLst>
          </p:cNvPr>
          <p:cNvSpPr txBox="1"/>
          <p:nvPr/>
        </p:nvSpPr>
        <p:spPr>
          <a:xfrm>
            <a:off x="11374989" y="1170946"/>
            <a:ext cx="671416" cy="369332"/>
          </a:xfrm>
          <a:prstGeom prst="rect">
            <a:avLst/>
          </a:prstGeom>
          <a:noFill/>
        </p:spPr>
        <p:txBody>
          <a:bodyPr wrap="square">
            <a:spAutoFit/>
          </a:bodyPr>
          <a:lstStyle/>
          <a:p>
            <a:r>
              <a:rPr kumimoji="1" lang="en-US" altLang="ja-JP" sz="1800" b="1" dirty="0"/>
              <a:t>&gt; 0</a:t>
            </a:r>
            <a:endParaRPr lang="ja-JP" altLang="en-US" dirty="0"/>
          </a:p>
        </p:txBody>
      </p:sp>
      <p:sp>
        <p:nvSpPr>
          <p:cNvPr id="280" name="テキスト ボックス 279">
            <a:extLst>
              <a:ext uri="{FF2B5EF4-FFF2-40B4-BE49-F238E27FC236}">
                <a16:creationId xmlns:a16="http://schemas.microsoft.com/office/drawing/2014/main" id="{166258F2-2A4F-4D7B-28B5-B1B1A7C7F517}"/>
              </a:ext>
            </a:extLst>
          </p:cNvPr>
          <p:cNvSpPr txBox="1"/>
          <p:nvPr/>
        </p:nvSpPr>
        <p:spPr>
          <a:xfrm>
            <a:off x="8783788" y="785629"/>
            <a:ext cx="1547117" cy="369332"/>
          </a:xfrm>
          <a:prstGeom prst="rect">
            <a:avLst/>
          </a:prstGeom>
          <a:noFill/>
        </p:spPr>
        <p:txBody>
          <a:bodyPr wrap="square">
            <a:spAutoFit/>
          </a:bodyPr>
          <a:lstStyle/>
          <a:p>
            <a:r>
              <a:rPr kumimoji="1" lang="en-US" altLang="ja-JP" sz="1800" b="1" dirty="0"/>
              <a:t>&gt; 0</a:t>
            </a:r>
            <a:endParaRPr lang="ja-JP" altLang="en-US" dirty="0"/>
          </a:p>
        </p:txBody>
      </p:sp>
      <p:cxnSp>
        <p:nvCxnSpPr>
          <p:cNvPr id="281" name="直線コネクタ 280">
            <a:extLst>
              <a:ext uri="{FF2B5EF4-FFF2-40B4-BE49-F238E27FC236}">
                <a16:creationId xmlns:a16="http://schemas.microsoft.com/office/drawing/2014/main" id="{7F44BB39-EA05-AD9B-5E62-9A876B8A5D6E}"/>
              </a:ext>
            </a:extLst>
          </p:cNvPr>
          <p:cNvCxnSpPr>
            <a:cxnSpLocks/>
          </p:cNvCxnSpPr>
          <p:nvPr/>
        </p:nvCxnSpPr>
        <p:spPr>
          <a:xfrm>
            <a:off x="6610907" y="3585870"/>
            <a:ext cx="4764081" cy="333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6" name="テキスト ボックス 285">
            <a:extLst>
              <a:ext uri="{FF2B5EF4-FFF2-40B4-BE49-F238E27FC236}">
                <a16:creationId xmlns:a16="http://schemas.microsoft.com/office/drawing/2014/main" id="{4837E44B-15BE-272F-7734-AA9FE215350A}"/>
              </a:ext>
            </a:extLst>
          </p:cNvPr>
          <p:cNvSpPr txBox="1"/>
          <p:nvPr/>
        </p:nvSpPr>
        <p:spPr>
          <a:xfrm>
            <a:off x="7722375" y="2562206"/>
            <a:ext cx="620935" cy="338554"/>
          </a:xfrm>
          <a:prstGeom prst="rect">
            <a:avLst/>
          </a:prstGeom>
          <a:noFill/>
        </p:spPr>
        <p:txBody>
          <a:bodyPr wrap="square">
            <a:spAutoFit/>
          </a:bodyPr>
          <a:lstStyle/>
          <a:p>
            <a:r>
              <a:rPr kumimoji="1" lang="en-US" altLang="ja-JP" sz="1600" b="1" dirty="0">
                <a:solidFill>
                  <a:schemeClr val="accent1"/>
                </a:solidFill>
              </a:rPr>
              <a:t>VB</a:t>
            </a:r>
            <a:endParaRPr lang="ja-JP" altLang="en-US" sz="1600" dirty="0"/>
          </a:p>
        </p:txBody>
      </p:sp>
      <p:cxnSp>
        <p:nvCxnSpPr>
          <p:cNvPr id="287" name="直線矢印コネクタ 286">
            <a:extLst>
              <a:ext uri="{FF2B5EF4-FFF2-40B4-BE49-F238E27FC236}">
                <a16:creationId xmlns:a16="http://schemas.microsoft.com/office/drawing/2014/main" id="{1E2319E4-18AB-DB91-5177-CB8CDE332197}"/>
              </a:ext>
            </a:extLst>
          </p:cNvPr>
          <p:cNvCxnSpPr>
            <a:cxnSpLocks/>
          </p:cNvCxnSpPr>
          <p:nvPr/>
        </p:nvCxnSpPr>
        <p:spPr>
          <a:xfrm flipV="1">
            <a:off x="7914236" y="3625352"/>
            <a:ext cx="0" cy="27925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直線矢印コネクタ 289">
            <a:extLst>
              <a:ext uri="{FF2B5EF4-FFF2-40B4-BE49-F238E27FC236}">
                <a16:creationId xmlns:a16="http://schemas.microsoft.com/office/drawing/2014/main" id="{C5A53219-CDDF-97ED-C53C-49398C7C2A86}"/>
              </a:ext>
            </a:extLst>
          </p:cNvPr>
          <p:cNvCxnSpPr>
            <a:cxnSpLocks/>
          </p:cNvCxnSpPr>
          <p:nvPr/>
        </p:nvCxnSpPr>
        <p:spPr>
          <a:xfrm flipH="1">
            <a:off x="7914236" y="2873684"/>
            <a:ext cx="4955" cy="37779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直線矢印コネクタ 293">
            <a:extLst>
              <a:ext uri="{FF2B5EF4-FFF2-40B4-BE49-F238E27FC236}">
                <a16:creationId xmlns:a16="http://schemas.microsoft.com/office/drawing/2014/main" id="{977A9986-74D9-1353-220A-945BC0502C91}"/>
              </a:ext>
            </a:extLst>
          </p:cNvPr>
          <p:cNvCxnSpPr>
            <a:cxnSpLocks/>
          </p:cNvCxnSpPr>
          <p:nvPr/>
        </p:nvCxnSpPr>
        <p:spPr>
          <a:xfrm flipV="1">
            <a:off x="11030736" y="3600936"/>
            <a:ext cx="10183" cy="49375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直線矢印コネクタ 295">
            <a:extLst>
              <a:ext uri="{FF2B5EF4-FFF2-40B4-BE49-F238E27FC236}">
                <a16:creationId xmlns:a16="http://schemas.microsoft.com/office/drawing/2014/main" id="{2F1209E5-F636-9EE0-F470-40E99713EE96}"/>
              </a:ext>
            </a:extLst>
          </p:cNvPr>
          <p:cNvCxnSpPr>
            <a:cxnSpLocks/>
          </p:cNvCxnSpPr>
          <p:nvPr/>
        </p:nvCxnSpPr>
        <p:spPr>
          <a:xfrm flipH="1">
            <a:off x="11019484" y="4502254"/>
            <a:ext cx="23917" cy="101936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8" name="テキスト ボックス 297">
            <a:extLst>
              <a:ext uri="{FF2B5EF4-FFF2-40B4-BE49-F238E27FC236}">
                <a16:creationId xmlns:a16="http://schemas.microsoft.com/office/drawing/2014/main" id="{B8D1638D-0F2A-482C-0EA3-406D95262A61}"/>
              </a:ext>
            </a:extLst>
          </p:cNvPr>
          <p:cNvSpPr txBox="1"/>
          <p:nvPr/>
        </p:nvSpPr>
        <p:spPr>
          <a:xfrm>
            <a:off x="10431410" y="4090295"/>
            <a:ext cx="1547117" cy="369332"/>
          </a:xfrm>
          <a:prstGeom prst="rect">
            <a:avLst/>
          </a:prstGeom>
          <a:noFill/>
        </p:spPr>
        <p:txBody>
          <a:bodyPr wrap="square">
            <a:spAutoFit/>
          </a:bodyPr>
          <a:lstStyle/>
          <a:p>
            <a:r>
              <a:rPr kumimoji="1" lang="en-US" altLang="ja-JP" sz="1800" b="1" dirty="0" err="1"/>
              <a:t>V</a:t>
            </a:r>
            <a:r>
              <a:rPr kumimoji="1" lang="en-US" altLang="ja-JP" sz="1200" b="1" dirty="0" err="1"/>
              <a:t>Collector</a:t>
            </a:r>
            <a:endParaRPr lang="ja-JP" altLang="en-US" sz="1200" dirty="0"/>
          </a:p>
        </p:txBody>
      </p:sp>
      <p:sp>
        <p:nvSpPr>
          <p:cNvPr id="299" name="テキスト ボックス 298">
            <a:extLst>
              <a:ext uri="{FF2B5EF4-FFF2-40B4-BE49-F238E27FC236}">
                <a16:creationId xmlns:a16="http://schemas.microsoft.com/office/drawing/2014/main" id="{D5782BBA-8F92-4DA2-9A75-04FE9C50D72E}"/>
              </a:ext>
            </a:extLst>
          </p:cNvPr>
          <p:cNvSpPr txBox="1"/>
          <p:nvPr/>
        </p:nvSpPr>
        <p:spPr>
          <a:xfrm>
            <a:off x="11428134" y="4066730"/>
            <a:ext cx="671416" cy="369332"/>
          </a:xfrm>
          <a:prstGeom prst="rect">
            <a:avLst/>
          </a:prstGeom>
          <a:noFill/>
        </p:spPr>
        <p:txBody>
          <a:bodyPr wrap="square">
            <a:spAutoFit/>
          </a:bodyPr>
          <a:lstStyle/>
          <a:p>
            <a:r>
              <a:rPr kumimoji="1" lang="en-US" altLang="ja-JP" sz="1800" b="1" dirty="0"/>
              <a:t>&gt; 0</a:t>
            </a:r>
            <a:endParaRPr lang="ja-JP" altLang="en-US" dirty="0"/>
          </a:p>
        </p:txBody>
      </p:sp>
    </p:spTree>
    <p:extLst>
      <p:ext uri="{BB962C8B-B14F-4D97-AF65-F5344CB8AC3E}">
        <p14:creationId xmlns:p14="http://schemas.microsoft.com/office/powerpoint/2010/main" val="18666588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4606FA7-E71C-DD8D-8B26-C1B4B889F1CD}"/>
              </a:ext>
            </a:extLst>
          </p:cNvPr>
          <p:cNvSpPr txBox="1"/>
          <p:nvPr/>
        </p:nvSpPr>
        <p:spPr>
          <a:xfrm>
            <a:off x="764180" y="6338197"/>
            <a:ext cx="11772900" cy="738664"/>
          </a:xfrm>
          <a:prstGeom prst="rect">
            <a:avLst/>
          </a:prstGeom>
          <a:noFill/>
        </p:spPr>
        <p:txBody>
          <a:bodyPr wrap="square">
            <a:spAutoFit/>
          </a:bodyPr>
          <a:lstStyle/>
          <a:p>
            <a:r>
              <a:rPr lang="ja-JP" altLang="en-US" sz="2400" dirty="0">
                <a:hlinkClick r:id="rId2"/>
              </a:rPr>
              <a:t>https://www.sciencedirect.com/science/article/abs/pii/0038110181901854</a:t>
            </a:r>
            <a:endParaRPr lang="en-US" altLang="ja-JP" sz="2400" dirty="0"/>
          </a:p>
          <a:p>
            <a:endParaRPr lang="ja-JP" altLang="en-US" dirty="0"/>
          </a:p>
        </p:txBody>
      </p:sp>
      <p:pic>
        <p:nvPicPr>
          <p:cNvPr id="5" name="図 4">
            <a:extLst>
              <a:ext uri="{FF2B5EF4-FFF2-40B4-BE49-F238E27FC236}">
                <a16:creationId xmlns:a16="http://schemas.microsoft.com/office/drawing/2014/main" id="{F261D0C2-9052-9419-B711-B32BDE8B89A9}"/>
              </a:ext>
            </a:extLst>
          </p:cNvPr>
          <p:cNvPicPr>
            <a:picLocks noChangeAspect="1"/>
          </p:cNvPicPr>
          <p:nvPr/>
        </p:nvPicPr>
        <p:blipFill rotWithShape="1">
          <a:blip r:embed="rId3"/>
          <a:srcRect r="2500" b="8943"/>
          <a:stretch/>
        </p:blipFill>
        <p:spPr>
          <a:xfrm>
            <a:off x="114300" y="0"/>
            <a:ext cx="11887200" cy="6244683"/>
          </a:xfrm>
          <a:prstGeom prst="rect">
            <a:avLst/>
          </a:prstGeom>
        </p:spPr>
      </p:pic>
    </p:spTree>
    <p:extLst>
      <p:ext uri="{BB962C8B-B14F-4D97-AF65-F5344CB8AC3E}">
        <p14:creationId xmlns:p14="http://schemas.microsoft.com/office/powerpoint/2010/main" val="368321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8E6EA74-E3F7-27C3-E732-2182CAF9D05D}"/>
              </a:ext>
            </a:extLst>
          </p:cNvPr>
          <p:cNvSpPr txBox="1"/>
          <p:nvPr/>
        </p:nvSpPr>
        <p:spPr>
          <a:xfrm>
            <a:off x="591176" y="6156869"/>
            <a:ext cx="11690789" cy="707886"/>
          </a:xfrm>
          <a:prstGeom prst="rect">
            <a:avLst/>
          </a:prstGeom>
          <a:noFill/>
        </p:spPr>
        <p:txBody>
          <a:bodyPr wrap="square">
            <a:spAutoFit/>
          </a:bodyPr>
          <a:lstStyle/>
          <a:p>
            <a:br>
              <a:rPr lang="en-US" altLang="ja-JP" sz="1600" b="1" i="0" dirty="0">
                <a:solidFill>
                  <a:srgbClr val="000000"/>
                </a:solidFill>
                <a:effectLst/>
                <a:latin typeface="Meiryo" panose="020B0604030504040204" pitchFamily="50" charset="-128"/>
                <a:ea typeface="Meiryo" panose="020B0604030504040204" pitchFamily="50" charset="-128"/>
              </a:rPr>
            </a:br>
            <a:r>
              <a:rPr lang="en-US" altLang="ja-JP" sz="2400" b="1" i="0" dirty="0">
                <a:solidFill>
                  <a:srgbClr val="000000"/>
                </a:solidFill>
                <a:effectLst/>
                <a:latin typeface="Meiryo" panose="020B0604030504040204" pitchFamily="50" charset="-128"/>
                <a:ea typeface="Meiryo" panose="020B0604030504040204" pitchFamily="50" charset="-128"/>
              </a:rPr>
              <a:t>See  </a:t>
            </a:r>
            <a:r>
              <a:rPr lang="en-US" altLang="ja-JP" sz="2400" b="1" i="0" dirty="0">
                <a:solidFill>
                  <a:srgbClr val="000000"/>
                </a:solidFill>
                <a:effectLst/>
                <a:latin typeface="Meiryo" panose="020B0604030504040204" pitchFamily="50" charset="-128"/>
                <a:ea typeface="Meiryo" panose="020B0604030504040204" pitchFamily="50" charset="-128"/>
                <a:hlinkClick r:id="rId2"/>
              </a:rPr>
              <a:t>ICECET2021_Paper61_html</a:t>
            </a:r>
            <a:r>
              <a:rPr lang="en-US" altLang="ja-JP" sz="2400" b="1" dirty="0">
                <a:solidFill>
                  <a:srgbClr val="000000"/>
                </a:solidFill>
                <a:latin typeface="Meiryo" panose="020B0604030504040204" pitchFamily="50" charset="-128"/>
                <a:ea typeface="Meiryo" panose="020B0604030504040204" pitchFamily="50" charset="-128"/>
              </a:rPr>
              <a:t>  </a:t>
            </a:r>
            <a:r>
              <a:rPr lang="en-US" altLang="ja-JP" sz="2400" b="1" i="0" dirty="0">
                <a:solidFill>
                  <a:srgbClr val="000000"/>
                </a:solidFill>
                <a:effectLst/>
                <a:latin typeface="Meiryo" panose="020B0604030504040204" pitchFamily="50" charset="-128"/>
                <a:ea typeface="Meiryo" panose="020B0604030504040204" pitchFamily="50" charset="-128"/>
              </a:rPr>
              <a:t>and  </a:t>
            </a:r>
            <a:r>
              <a:rPr lang="en-US" altLang="ja-JP" sz="2400" b="1" i="0" dirty="0">
                <a:solidFill>
                  <a:srgbClr val="000000"/>
                </a:solidFill>
                <a:effectLst/>
                <a:latin typeface="Meiryo" panose="020B0604030504040204" pitchFamily="50" charset="-128"/>
                <a:ea typeface="Meiryo" panose="020B0604030504040204" pitchFamily="50" charset="-128"/>
                <a:hlinkClick r:id="rId3"/>
              </a:rPr>
              <a:t>ICECET2021_Paper75_html</a:t>
            </a:r>
            <a:endParaRPr lang="ja-JP" altLang="en-US" sz="2400" dirty="0"/>
          </a:p>
        </p:txBody>
      </p:sp>
      <p:pic>
        <p:nvPicPr>
          <p:cNvPr id="15" name="図 14">
            <a:extLst>
              <a:ext uri="{FF2B5EF4-FFF2-40B4-BE49-F238E27FC236}">
                <a16:creationId xmlns:a16="http://schemas.microsoft.com/office/drawing/2014/main" id="{556DF4FF-B7CD-DF6C-BE1F-974F26D1733D}"/>
              </a:ext>
            </a:extLst>
          </p:cNvPr>
          <p:cNvPicPr>
            <a:picLocks noChangeAspect="1"/>
          </p:cNvPicPr>
          <p:nvPr/>
        </p:nvPicPr>
        <p:blipFill rotWithShape="1">
          <a:blip r:embed="rId4"/>
          <a:srcRect r="2143" b="7755"/>
          <a:stretch/>
        </p:blipFill>
        <p:spPr>
          <a:xfrm>
            <a:off x="0" y="0"/>
            <a:ext cx="11930743" cy="6326146"/>
          </a:xfrm>
          <a:prstGeom prst="rect">
            <a:avLst/>
          </a:prstGeom>
        </p:spPr>
      </p:pic>
    </p:spTree>
    <p:extLst>
      <p:ext uri="{BB962C8B-B14F-4D97-AF65-F5344CB8AC3E}">
        <p14:creationId xmlns:p14="http://schemas.microsoft.com/office/powerpoint/2010/main" val="19956718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6F610F-33B8-6938-494F-DB8F57574D5F}"/>
              </a:ext>
            </a:extLst>
          </p:cNvPr>
          <p:cNvPicPr>
            <a:picLocks noChangeAspect="1"/>
          </p:cNvPicPr>
          <p:nvPr/>
        </p:nvPicPr>
        <p:blipFill rotWithShape="1">
          <a:blip r:embed="rId2"/>
          <a:srcRect r="6750" b="89630"/>
          <a:stretch/>
        </p:blipFill>
        <p:spPr>
          <a:xfrm>
            <a:off x="0" y="0"/>
            <a:ext cx="11369040" cy="711200"/>
          </a:xfrm>
          <a:prstGeom prst="rect">
            <a:avLst/>
          </a:prstGeom>
        </p:spPr>
      </p:pic>
      <p:cxnSp>
        <p:nvCxnSpPr>
          <p:cNvPr id="13" name="直線コネクタ 12">
            <a:extLst>
              <a:ext uri="{FF2B5EF4-FFF2-40B4-BE49-F238E27FC236}">
                <a16:creationId xmlns:a16="http://schemas.microsoft.com/office/drawing/2014/main" id="{E3FF51C5-1DBE-D299-B094-ACA4C0960B6C}"/>
              </a:ext>
            </a:extLst>
          </p:cNvPr>
          <p:cNvCxnSpPr>
            <a:cxnSpLocks/>
          </p:cNvCxnSpPr>
          <p:nvPr/>
        </p:nvCxnSpPr>
        <p:spPr>
          <a:xfrm>
            <a:off x="690880" y="1108385"/>
            <a:ext cx="5476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508421BA-6979-8E14-C263-35FD71DF84F8}"/>
              </a:ext>
            </a:extLst>
          </p:cNvPr>
          <p:cNvSpPr txBox="1"/>
          <p:nvPr/>
        </p:nvSpPr>
        <p:spPr>
          <a:xfrm>
            <a:off x="286428" y="711200"/>
            <a:ext cx="8614776" cy="369332"/>
          </a:xfrm>
          <a:prstGeom prst="rect">
            <a:avLst/>
          </a:prstGeom>
          <a:noFill/>
        </p:spPr>
        <p:txBody>
          <a:bodyPr wrap="square">
            <a:spAutoFit/>
          </a:bodyPr>
          <a:lstStyle/>
          <a:p>
            <a:r>
              <a:rPr lang="en-US" altLang="ja-JP" b="1" dirty="0">
                <a:solidFill>
                  <a:schemeClr val="accent1"/>
                </a:solidFill>
              </a:rPr>
              <a:t>(9) double</a:t>
            </a:r>
            <a:r>
              <a:rPr lang="ja-JP" altLang="en-US" b="1" dirty="0">
                <a:solidFill>
                  <a:schemeClr val="accent1"/>
                </a:solidFill>
              </a:rPr>
              <a:t>接合型の新型太陽電池の構造とその動作原理</a:t>
            </a:r>
          </a:p>
        </p:txBody>
      </p:sp>
      <p:pic>
        <p:nvPicPr>
          <p:cNvPr id="7" name="図 6">
            <a:extLst>
              <a:ext uri="{FF2B5EF4-FFF2-40B4-BE49-F238E27FC236}">
                <a16:creationId xmlns:a16="http://schemas.microsoft.com/office/drawing/2014/main" id="{BD78DD6F-52F0-9E2C-F8F0-F5CF326C1627}"/>
              </a:ext>
            </a:extLst>
          </p:cNvPr>
          <p:cNvPicPr>
            <a:picLocks noChangeAspect="1"/>
          </p:cNvPicPr>
          <p:nvPr/>
        </p:nvPicPr>
        <p:blipFill rotWithShape="1">
          <a:blip r:embed="rId2"/>
          <a:srcRect l="1849" t="33186" r="33500" b="1333"/>
          <a:stretch/>
        </p:blipFill>
        <p:spPr>
          <a:xfrm>
            <a:off x="3750370" y="2014299"/>
            <a:ext cx="8403973" cy="4787982"/>
          </a:xfrm>
          <a:prstGeom prst="rect">
            <a:avLst/>
          </a:prstGeom>
        </p:spPr>
      </p:pic>
      <p:sp>
        <p:nvSpPr>
          <p:cNvPr id="8" name="テキスト ボックス 7">
            <a:extLst>
              <a:ext uri="{FF2B5EF4-FFF2-40B4-BE49-F238E27FC236}">
                <a16:creationId xmlns:a16="http://schemas.microsoft.com/office/drawing/2014/main" id="{AF56A68F-4FEE-1716-CB14-7C7B5F241B88}"/>
              </a:ext>
            </a:extLst>
          </p:cNvPr>
          <p:cNvSpPr txBox="1"/>
          <p:nvPr/>
        </p:nvSpPr>
        <p:spPr>
          <a:xfrm>
            <a:off x="553720" y="1280160"/>
            <a:ext cx="11323320" cy="1169551"/>
          </a:xfrm>
          <a:prstGeom prst="rect">
            <a:avLst/>
          </a:prstGeom>
          <a:noFill/>
        </p:spPr>
        <p:txBody>
          <a:bodyPr wrap="square">
            <a:spAutoFit/>
          </a:bodyPr>
          <a:lstStyle/>
          <a:p>
            <a:r>
              <a:rPr lang="ja-JP" altLang="en-US" sz="1400" b="1" dirty="0">
                <a:solidFill>
                  <a:srgbClr val="000000"/>
                </a:solidFill>
                <a:latin typeface="Meiryo" panose="020B0604030504040204" pitchFamily="50" charset="-128"/>
                <a:ea typeface="Meiryo" panose="020B0604030504040204" pitchFamily="50" charset="-128"/>
              </a:rPr>
              <a:t>詳細は青山社出版の人工知能パートナーシステム</a:t>
            </a:r>
            <a:r>
              <a:rPr lang="en-US" altLang="ja-JP" sz="1400" b="1" dirty="0">
                <a:solidFill>
                  <a:srgbClr val="000000"/>
                </a:solidFill>
                <a:latin typeface="Meiryo" panose="020B0604030504040204" pitchFamily="50" charset="-128"/>
                <a:ea typeface="Meiryo" panose="020B0604030504040204" pitchFamily="50" charset="-128"/>
              </a:rPr>
              <a:t>(AIPS)</a:t>
            </a:r>
            <a:r>
              <a:rPr lang="ja-JP" altLang="en-US" sz="1400" b="1" dirty="0">
                <a:solidFill>
                  <a:srgbClr val="000000"/>
                </a:solidFill>
                <a:latin typeface="Meiryo" panose="020B0604030504040204" pitchFamily="50" charset="-128"/>
                <a:ea typeface="Meiryo" panose="020B0604030504040204" pitchFamily="50" charset="-128"/>
              </a:rPr>
              <a:t>を支える「デジタル回路の世界」に記載。</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https://www.seizansha.co.jp/ISBN/ISBN978-4-88359-339-2.html</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4"/>
              </a:rPr>
              <a:t>https://www.seizansha.co.jp/</a:t>
            </a:r>
            <a:endParaRPr lang="ja-JP" altLang="en-US" sz="1400" dirty="0"/>
          </a:p>
        </p:txBody>
      </p:sp>
      <p:pic>
        <p:nvPicPr>
          <p:cNvPr id="4" name="図 3">
            <a:extLst>
              <a:ext uri="{FF2B5EF4-FFF2-40B4-BE49-F238E27FC236}">
                <a16:creationId xmlns:a16="http://schemas.microsoft.com/office/drawing/2014/main" id="{CE89A713-EE95-0E3E-1306-465146E0AE8D}"/>
              </a:ext>
            </a:extLst>
          </p:cNvPr>
          <p:cNvPicPr>
            <a:picLocks noChangeAspect="1"/>
          </p:cNvPicPr>
          <p:nvPr/>
        </p:nvPicPr>
        <p:blipFill rotWithShape="1">
          <a:blip r:embed="rId5"/>
          <a:srcRect l="44616" t="34275" r="41387" b="50948"/>
          <a:stretch/>
        </p:blipFill>
        <p:spPr>
          <a:xfrm>
            <a:off x="8808789" y="664169"/>
            <a:ext cx="2895423" cy="1438945"/>
          </a:xfrm>
          <a:prstGeom prst="rect">
            <a:avLst/>
          </a:prstGeom>
        </p:spPr>
      </p:pic>
      <p:pic>
        <p:nvPicPr>
          <p:cNvPr id="11" name="図 10">
            <a:extLst>
              <a:ext uri="{FF2B5EF4-FFF2-40B4-BE49-F238E27FC236}">
                <a16:creationId xmlns:a16="http://schemas.microsoft.com/office/drawing/2014/main" id="{4FC1952C-AE3B-CAA2-C36F-0604BE9219F2}"/>
              </a:ext>
            </a:extLst>
          </p:cNvPr>
          <p:cNvPicPr>
            <a:picLocks noChangeAspect="1"/>
          </p:cNvPicPr>
          <p:nvPr/>
        </p:nvPicPr>
        <p:blipFill rotWithShape="1">
          <a:blip r:embed="rId6"/>
          <a:srcRect l="67500" t="24052"/>
          <a:stretch/>
        </p:blipFill>
        <p:spPr>
          <a:xfrm>
            <a:off x="360680" y="2600015"/>
            <a:ext cx="3389690" cy="4201943"/>
          </a:xfrm>
          <a:prstGeom prst="rect">
            <a:avLst/>
          </a:prstGeom>
        </p:spPr>
      </p:pic>
      <p:sp>
        <p:nvSpPr>
          <p:cNvPr id="9" name="テキスト ボックス 8">
            <a:extLst>
              <a:ext uri="{FF2B5EF4-FFF2-40B4-BE49-F238E27FC236}">
                <a16:creationId xmlns:a16="http://schemas.microsoft.com/office/drawing/2014/main" id="{45AFEB6D-B33B-822B-AFE4-4A1185DB112A}"/>
              </a:ext>
            </a:extLst>
          </p:cNvPr>
          <p:cNvSpPr txBox="1"/>
          <p:nvPr/>
        </p:nvSpPr>
        <p:spPr>
          <a:xfrm>
            <a:off x="10336234" y="6336547"/>
            <a:ext cx="1540806" cy="369332"/>
          </a:xfrm>
          <a:prstGeom prst="rect">
            <a:avLst/>
          </a:prstGeom>
          <a:noFill/>
        </p:spPr>
        <p:txBody>
          <a:bodyPr wrap="none" rtlCol="0">
            <a:spAutoFit/>
          </a:bodyPr>
          <a:lstStyle/>
          <a:p>
            <a:r>
              <a:rPr kumimoji="1" lang="en-US" altLang="ja-JP" b="1" dirty="0">
                <a:solidFill>
                  <a:srgbClr val="FF0000"/>
                </a:solidFill>
              </a:rPr>
              <a:t>Thank Yo</a:t>
            </a:r>
            <a:r>
              <a:rPr lang="en-US" altLang="ja-JP" b="1" dirty="0">
                <a:solidFill>
                  <a:srgbClr val="FF0000"/>
                </a:solidFill>
              </a:rPr>
              <a:t>u !</a:t>
            </a:r>
            <a:endParaRPr kumimoji="1" lang="ja-JP" altLang="en-US" b="1" dirty="0">
              <a:solidFill>
                <a:srgbClr val="FF0000"/>
              </a:solidFill>
            </a:endParaRPr>
          </a:p>
        </p:txBody>
      </p:sp>
    </p:spTree>
    <p:extLst>
      <p:ext uri="{BB962C8B-B14F-4D97-AF65-F5344CB8AC3E}">
        <p14:creationId xmlns:p14="http://schemas.microsoft.com/office/powerpoint/2010/main" val="3374300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369308-4D56-B5F8-F3A7-85FA77C306B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DC4648EE-7886-BD56-3F69-ACC672025AA7}"/>
              </a:ext>
            </a:extLst>
          </p:cNvPr>
          <p:cNvSpPr/>
          <p:nvPr/>
        </p:nvSpPr>
        <p:spPr>
          <a:xfrm>
            <a:off x="11386457" y="6542314"/>
            <a:ext cx="805543" cy="314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2985746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850</TotalTime>
  <Words>3311</Words>
  <Application>Microsoft Office PowerPoint</Application>
  <PresentationFormat>ワイド画面</PresentationFormat>
  <Paragraphs>725</Paragraphs>
  <Slides>83</Slides>
  <Notes>3</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83</vt:i4>
      </vt:variant>
    </vt:vector>
  </HeadingPairs>
  <TitlesOfParts>
    <vt:vector size="88" baseType="lpstr">
      <vt:lpstr>Meiryo</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Hagiwara Yoshiaki</dc:creator>
  <cp:lastModifiedBy>萩原 良昭</cp:lastModifiedBy>
  <cp:revision>39</cp:revision>
  <dcterms:created xsi:type="dcterms:W3CDTF">2022-07-10T13:37:32Z</dcterms:created>
  <dcterms:modified xsi:type="dcterms:W3CDTF">2022-07-27T18:25:15Z</dcterms:modified>
</cp:coreProperties>
</file>