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1359" r:id="rId2"/>
    <p:sldId id="1283" r:id="rId3"/>
    <p:sldId id="1358" r:id="rId4"/>
    <p:sldId id="917" r:id="rId5"/>
    <p:sldId id="918" r:id="rId6"/>
    <p:sldId id="919" r:id="rId7"/>
    <p:sldId id="920" r:id="rId8"/>
    <p:sldId id="921" r:id="rId9"/>
    <p:sldId id="708" r:id="rId10"/>
    <p:sldId id="923" r:id="rId11"/>
    <p:sldId id="924" r:id="rId12"/>
    <p:sldId id="925" r:id="rId13"/>
    <p:sldId id="926" r:id="rId14"/>
    <p:sldId id="927" r:id="rId15"/>
    <p:sldId id="928" r:id="rId16"/>
    <p:sldId id="868" r:id="rId17"/>
    <p:sldId id="930" r:id="rId18"/>
    <p:sldId id="931" r:id="rId19"/>
    <p:sldId id="932" r:id="rId20"/>
    <p:sldId id="933" r:id="rId21"/>
    <p:sldId id="934" r:id="rId22"/>
    <p:sldId id="425" r:id="rId23"/>
    <p:sldId id="936" r:id="rId24"/>
    <p:sldId id="937" r:id="rId25"/>
    <p:sldId id="938" r:id="rId26"/>
    <p:sldId id="939" r:id="rId27"/>
    <p:sldId id="940" r:id="rId28"/>
    <p:sldId id="941" r:id="rId29"/>
    <p:sldId id="942" r:id="rId30"/>
    <p:sldId id="1219" r:id="rId31"/>
    <p:sldId id="1284" r:id="rId32"/>
    <p:sldId id="1289" r:id="rId33"/>
    <p:sldId id="1290" r:id="rId34"/>
    <p:sldId id="1291" r:id="rId35"/>
    <p:sldId id="1292" r:id="rId36"/>
    <p:sldId id="1293" r:id="rId37"/>
    <p:sldId id="1294" r:id="rId38"/>
    <p:sldId id="1295" r:id="rId39"/>
    <p:sldId id="1296" r:id="rId40"/>
    <p:sldId id="1297" r:id="rId41"/>
    <p:sldId id="1285" r:id="rId42"/>
    <p:sldId id="1298" r:id="rId43"/>
    <p:sldId id="1299" r:id="rId44"/>
    <p:sldId id="1300" r:id="rId45"/>
    <p:sldId id="1301" r:id="rId46"/>
    <p:sldId id="1302" r:id="rId47"/>
    <p:sldId id="1286" r:id="rId48"/>
    <p:sldId id="1303" r:id="rId49"/>
    <p:sldId id="1304" r:id="rId50"/>
    <p:sldId id="1305" r:id="rId51"/>
    <p:sldId id="1306" r:id="rId52"/>
    <p:sldId id="1307" r:id="rId53"/>
    <p:sldId id="1308" r:id="rId54"/>
    <p:sldId id="1309" r:id="rId55"/>
    <p:sldId id="1310" r:id="rId56"/>
    <p:sldId id="1311" r:id="rId57"/>
    <p:sldId id="1312" r:id="rId58"/>
    <p:sldId id="1313" r:id="rId59"/>
    <p:sldId id="1314" r:id="rId60"/>
    <p:sldId id="1315" r:id="rId61"/>
    <p:sldId id="1316" r:id="rId62"/>
    <p:sldId id="1317" r:id="rId63"/>
    <p:sldId id="1318" r:id="rId64"/>
    <p:sldId id="1319" r:id="rId65"/>
    <p:sldId id="1320" r:id="rId66"/>
    <p:sldId id="1321" r:id="rId67"/>
    <p:sldId id="1322" r:id="rId68"/>
    <p:sldId id="1323" r:id="rId69"/>
    <p:sldId id="1324" r:id="rId70"/>
    <p:sldId id="1325" r:id="rId71"/>
    <p:sldId id="1327" r:id="rId72"/>
    <p:sldId id="1326" r:id="rId73"/>
    <p:sldId id="1328" r:id="rId74"/>
    <p:sldId id="1329" r:id="rId75"/>
    <p:sldId id="1330" r:id="rId76"/>
    <p:sldId id="1331" r:id="rId77"/>
    <p:sldId id="1332" r:id="rId78"/>
    <p:sldId id="1333" r:id="rId79"/>
    <p:sldId id="1334" r:id="rId80"/>
    <p:sldId id="1335" r:id="rId81"/>
    <p:sldId id="1336" r:id="rId82"/>
    <p:sldId id="1338" r:id="rId83"/>
    <p:sldId id="1337" r:id="rId84"/>
    <p:sldId id="1339" r:id="rId85"/>
    <p:sldId id="1340" r:id="rId86"/>
    <p:sldId id="1287" r:id="rId87"/>
    <p:sldId id="1342" r:id="rId88"/>
    <p:sldId id="1343" r:id="rId89"/>
    <p:sldId id="1345" r:id="rId90"/>
    <p:sldId id="1344" r:id="rId91"/>
    <p:sldId id="1346" r:id="rId92"/>
    <p:sldId id="1347" r:id="rId93"/>
    <p:sldId id="1348" r:id="rId94"/>
    <p:sldId id="1349" r:id="rId95"/>
    <p:sldId id="1350" r:id="rId96"/>
    <p:sldId id="1351" r:id="rId97"/>
    <p:sldId id="1288" r:id="rId98"/>
    <p:sldId id="1352" r:id="rId99"/>
    <p:sldId id="1353" r:id="rId100"/>
    <p:sldId id="1354" r:id="rId101"/>
    <p:sldId id="1356" r:id="rId102"/>
    <p:sldId id="1355" r:id="rId103"/>
    <p:sldId id="1357" r:id="rId104"/>
    <p:sldId id="1249" r:id="rId105"/>
    <p:sldId id="1250" r:id="rId106"/>
    <p:sldId id="1251" r:id="rId107"/>
    <p:sldId id="268" r:id="rId108"/>
    <p:sldId id="269" r:id="rId109"/>
    <p:sldId id="1360" r:id="rId110"/>
    <p:sldId id="1361" r:id="rId111"/>
    <p:sldId id="1363" r:id="rId112"/>
    <p:sldId id="1364" r:id="rId113"/>
    <p:sldId id="1365" r:id="rId114"/>
    <p:sldId id="1366" r:id="rId115"/>
    <p:sldId id="1368" r:id="rId116"/>
    <p:sldId id="1367" r:id="rId117"/>
    <p:sldId id="1282" r:id="rId1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6D12E-AE25-4FB4-8E37-03515B52CB9A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6BC81-C692-44E3-89A5-82025FF8D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53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DA7520-10BB-4345-4CD3-1C46064E6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F04524-07D9-678D-E7CF-065925EC3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2A8F8A-35BE-4113-00C6-365C7615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CE1F9F-2FD1-4E9F-8BEB-13E5D721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378B08-9B04-C26C-B6E2-27C837AF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45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58234D-8D42-8D88-F1D1-0A70F91D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7BF368A-B097-7799-DE7E-FEF9377BC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19E525-78A7-33BD-7726-77985CC0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7D91C5-7490-ED81-8EE3-B3283E9F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05109D-4CAB-FB5B-B64E-4269DACF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2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7413415-46C8-2480-7642-5E46366B3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609BFDD-4978-23A8-250C-1B88DD302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CFA0D-8BC3-A33D-8E75-C799E0FC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1C6005-1DB9-C5BB-3199-53935486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65CE40-6766-100C-E9A1-50E572EF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35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829AAE-3645-4C07-4D41-C733504F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54C270-ADD7-20D7-0FB7-D5FDA6D3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04AB50-63FE-5CD0-3633-87355474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F116B8-55AD-6408-6162-19DE8399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BADE22-2397-8EDC-C64D-5617815B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0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B75170-7B14-434B-BE67-3FCAE4DB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AB5158C-500B-035F-59D4-28ACDB74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EA0629-DB0E-A7AD-F543-9B8830D4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59A623-1549-4C5F-FCF8-5534D834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5546AC-647D-7159-223E-944B47DF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74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C6FDA0-26F6-10F4-E9A2-94285667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ED2224-C904-CF00-A0AC-02CE3E72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C38AD6D-4416-15FF-8D8D-788F903C8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E9C414-6078-9AA8-34F4-E0C1D433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047416-022C-6E9D-238A-50D16A7D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8A90D1-F21B-0702-A2C2-FF949F71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05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B4AF56-D265-3C1A-6DF5-6246F383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166CF1-12F6-D363-D646-E35635FE3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78E63B-9B57-51FF-457E-996AFC104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A9118F0-2211-AB05-241A-6A60CB859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2F0E53B-ED56-92D6-91B9-312E034B8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8FF143C-8BB3-C1C6-5004-926FC0D7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5C0CA4-0D69-1D85-5401-0602AB89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76A5F39-2637-8630-7AF0-6A6D6331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83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4EE66-14F7-6D2F-BC54-7A1BD18C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9A01FBF-212D-8B95-331D-FC6BB167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001C604-C0D2-D9AC-C5CA-0751F749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0D935A-CCDE-FC58-8BE0-42468F4B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73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4589EC6-C81A-8D67-ECAB-636035C1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7F15B4A-C39F-7B03-D306-4ADA3192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8AD43C-68A8-5396-68DB-52F6776C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82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E53657-5D19-95C1-26AB-34C05FC3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606C69-66A7-C08A-961F-89789AD00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AEE1113-400B-070B-B1B8-A2F016E8C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D732DC-CD23-5988-0304-6CBF6D15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C9A92F-AEB2-C259-7D59-378385FD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FD284E-A86A-F675-32B0-DEED9535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06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F57A01-A95D-FAF1-9E72-71FFBAC8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FFCCBA2-DA32-8733-4AAE-885A2A93F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DCA67C4-2222-3225-51B1-B3416B909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13198E-3F24-02C0-B958-DA0F0DE3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E1A9B92-CF4C-07D2-98C9-4420CCA6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5267C3-6531-D38E-0868-69CF094D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91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10D34D8-02CA-1E0B-4F67-D84F64D3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C6B0DE-C6FE-B570-D87C-B901EDFE3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868FDA-14DA-46B8-B530-CB856A7CD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AA2E-6426-4143-9C03-817BAB4E254D}" type="datetimeFigureOut">
              <a:rPr kumimoji="1" lang="ja-JP" altLang="en-US" smtClean="0"/>
              <a:t>2022/7/29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82508B-D77B-E761-C010-F6F0342EB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B3EB12-D4D9-6D14-8A08-AC10E1DF8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33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2" Type="http://schemas.openxmlformats.org/officeDocument/2006/relationships/hyperlink" Target="https://202011282002569657330.onamaeweb.jp/AIPS_Library/P2021_ICECET2021Paper75_PWD_897_992_647_542_870_423_776_till_Dec_10_2021/ICECET2021_Paper7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2" Type="http://schemas.openxmlformats.org/officeDocument/2006/relationships/hyperlink" Target="https://202011282002569657330.onamaeweb.jp/AIPS_Library/P2021_ICECET2021Paper75_PWD_897_992_647_542_870_423_776_till_Dec_10_2021/ICECET2021_Paper7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2" Type="http://schemas.openxmlformats.org/officeDocument/2006/relationships/hyperlink" Target="https://202011282002569657330.onamaeweb.jp/AIPS_Library/P2021_ICECET2021Paper75_PWD_897_992_647_542_870_423_776_till_Dec_10_2021/ICECET2021_Paper7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2" Type="http://schemas.openxmlformats.org/officeDocument/2006/relationships/hyperlink" Target="https://202011282002569657330.onamaeweb.jp/AIPS_Library/P2021_ICECET2021Paper75_PWD_897_992_647_542_870_423_776_till_Dec_10_2021/ICECET2021_Paper7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2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shmj.or.jp/museum2010/exhibi1005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Relationship Id="rId3" Type="http://schemas.openxmlformats.org/officeDocument/2006/relationships/hyperlink" Target="https://202011282002569657330.onamaeweb.jp/AIPS_Library/16_P2020_EDTM2020_PaperID_3C4_by_Hagiwara_4_pages.pdf" TargetMode="External"/><Relationship Id="rId7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publishinggroup.com/journal/paperinfo?journalid=245&amp;doi=10.11648/j.ijssam.20210602.13" TargetMode="External"/><Relationship Id="rId5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0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4" Type="http://schemas.openxmlformats.org/officeDocument/2006/relationships/hyperlink" Target="https://202011282002569657330.onamaeweb.jp/AIPS_Library/EDTM2020/index.html" TargetMode="External"/><Relationship Id="rId9" Type="http://schemas.openxmlformats.org/officeDocument/2006/relationships/hyperlink" Target="https://202011282002569657330.onamaeweb.jp/AIPS_Library/P2021_ICECET2021Paper75_PWD_897_992_647_542_870_423_776_till_Dec_10_2021/ICECET2021_Paper75.pdf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Relationship Id="rId3" Type="http://schemas.openxmlformats.org/officeDocument/2006/relationships/hyperlink" Target="https://202011282002569657330.onamaeweb.jp/AIPS_Library/16_P2020_EDTM2020_PaperID_3C4_by_Hagiwara_4_pages.pdf" TargetMode="External"/><Relationship Id="rId7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publishinggroup.com/journal/paperinfo?journalid=245&amp;doi=10.11648/j.ijssam.20210602.13" TargetMode="External"/><Relationship Id="rId5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0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4" Type="http://schemas.openxmlformats.org/officeDocument/2006/relationships/hyperlink" Target="https://202011282002569657330.onamaeweb.jp/AIPS_Library/EDTM2020/index.html" TargetMode="External"/><Relationship Id="rId9" Type="http://schemas.openxmlformats.org/officeDocument/2006/relationships/hyperlink" Target="https://202011282002569657330.onamaeweb.jp/AIPS_Library/P2021_ICECET2021Paper75_PWD_897_992_647_542_870_423_776_till_Dec_10_2021/ICECET2021_Paper75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202011282002569657330.onamaeweb.jp/AIPS_Library/15_P2019_3DIC2019_Paper_on_3D_Pinned_Photodiode_6_pag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EDTM2020/index.html" TargetMode="External"/><Relationship Id="rId2" Type="http://schemas.openxmlformats.org/officeDocument/2006/relationships/hyperlink" Target="https://202011282002569657330.onamaeweb.jp/AIPS_Library/16_P2020_EDTM2020_PaperID_3C4_by_Hagiwara_4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EDTM2020/index.html" TargetMode="External"/><Relationship Id="rId2" Type="http://schemas.openxmlformats.org/officeDocument/2006/relationships/hyperlink" Target="https://202011282002569657330.onamaeweb.jp/AIPS_Library/16_P2020_EDTM2020_PaperID_3C4_by_Hagiwara_4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EDTM2020/index.html" TargetMode="External"/><Relationship Id="rId2" Type="http://schemas.openxmlformats.org/officeDocument/2006/relationships/hyperlink" Target="https://202011282002569657330.onamaeweb.jp/AIPS_Library/16_P2020_EDTM2020_PaperID_3C4_by_Hagiwara_4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EDTM2020/index.html" TargetMode="External"/><Relationship Id="rId2" Type="http://schemas.openxmlformats.org/officeDocument/2006/relationships/hyperlink" Target="https://202011282002569657330.onamaeweb.jp/AIPS_Library/16_P2020_EDTM2020_PaperID_3C4_by_Hagiwara_4_pag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EDTM2020/index.html" TargetMode="External"/><Relationship Id="rId2" Type="http://schemas.openxmlformats.org/officeDocument/2006/relationships/hyperlink" Target="https://202011282002569657330.onamaeweb.jp/AIPS_Library/16_P2020_EDTM2020_PaperID_3C4_by_Hagiwara_4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EDTM2020/index.html" TargetMode="External"/><Relationship Id="rId2" Type="http://schemas.openxmlformats.org/officeDocument/2006/relationships/hyperlink" Target="https://202011282002569657330.onamaeweb.jp/AIPS_Library/16_P2020_EDTM2020_PaperID_3C4_by_Hagiwara_4_pag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ublishinggroup.com/journal/paperinfo?journalid=245&amp;doi=10.11648/j.ijssam.20210602.13" TargetMode="External"/><Relationship Id="rId2" Type="http://schemas.openxmlformats.org/officeDocument/2006/relationships/hyperlink" Target="https://202011282002569657330.onamaeweb.jp/AIPS_Library/17_P2021_IJSSA2021_Paper_20210616_on_Electrostatic_and_Dynamic_Analysis_of_Pinned_Photodiod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Relationship Id="rId4" Type="http://schemas.openxmlformats.org/officeDocument/2006/relationships/hyperlink" Target="https://202011282002569657330.onamaeweb.jp/AIPS_Library/P2021_ICECET2021Paper61_PWD_897_992_647_542_870_423_776_till_Dec_10_2021/ICECET2021_Paper61.pdf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Relationship Id="rId4" Type="http://schemas.openxmlformats.org/officeDocument/2006/relationships/hyperlink" Target="https://202011282002569657330.onamaeweb.jp/AIPS_Library/P2021_ICECET2021Paper61_PWD_897_992_647_542_870_423_776_till_Dec_10_2021/ICECET2021_Paper61.pdf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plab.com/JPA_1977_126885_on_Electric_Shutter.html" TargetMode="External"/><Relationship Id="rId3" Type="http://schemas.openxmlformats.org/officeDocument/2006/relationships/hyperlink" Target="https://202011282002569657330.onamaeweb.jp/AIPS_Library/P2021_ICECET2021Paper61_PWD_897_992_647_542_870_423_776_till_Dec_10_2021/ICECET2021_Paper61.pdf" TargetMode="External"/><Relationship Id="rId7" Type="http://schemas.openxmlformats.org/officeDocument/2006/relationships/hyperlink" Target="http://www.aiplab.com/JPA_1975_134985_on_PPD_with_VOD.html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iplab.com/JPA_2020_131313_on_PPD_Solar_Cell.html" TargetMode="External"/><Relationship Id="rId11" Type="http://schemas.openxmlformats.org/officeDocument/2006/relationships/hyperlink" Target="https://en.wikipedia.org/wiki/Herbert_Kroemer" TargetMode="External"/><Relationship Id="rId5" Type="http://schemas.openxmlformats.org/officeDocument/2006/relationships/hyperlink" Target="https://mainichi.jp/english/articles/20181026/p2a/00m/0na/036000c" TargetMode="External"/><Relationship Id="rId10" Type="http://schemas.openxmlformats.org/officeDocument/2006/relationships/hyperlink" Target="http://www.aiplab.com/JPA_1975_127647_on_NPN_type_PPD.html" TargetMode="External"/><Relationship Id="rId4" Type="http://schemas.openxmlformats.org/officeDocument/2006/relationships/hyperlink" Target="https://202011282002569657330.onamaeweb.jp/AIPS_Library/P2021_ICECET2021Paper61_PWD_897_992_647_542_870_423_776_till_Dec_10_2021/ICECET2021_Paper61_Slide001.html" TargetMode="External"/><Relationship Id="rId9" Type="http://schemas.openxmlformats.org/officeDocument/2006/relationships/hyperlink" Target="http://www.aiplab.com/JPA_1975_127646_on_NPNP_type_PPD.html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2" Type="http://schemas.openxmlformats.org/officeDocument/2006/relationships/hyperlink" Target="https://202011282002569657330.onamaeweb.jp/AIPS_Library/P2021_ICECET2021Paper75_PWD_897_992_647_542_870_423_776_till_Dec_10_2021/ICECET2021_Paper75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2" Type="http://schemas.openxmlformats.org/officeDocument/2006/relationships/hyperlink" Target="https://202011282002569657330.onamaeweb.jp/AIPS_Library/P2021_ICECET2021Paper75_PWD_897_992_647_542_870_423_776_till_Dec_10_2021/ICECET2021_Paper7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11282002569657330.onamaeweb.jp/AIPS_Library/P2021_ICECET2021Paper75_PWD_897_992_647_542_870_423_776_till_Dec_10_2021/ICECET2021_Paper75_Slide001.html" TargetMode="External"/><Relationship Id="rId2" Type="http://schemas.openxmlformats.org/officeDocument/2006/relationships/hyperlink" Target="https://202011282002569657330.onamaeweb.jp/AIPS_Library/P2021_ICECET2021Paper75_PWD_897_992_647_542_870_423_776_till_Dec_10_2021/ICECET2021_Paper7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0490E9-402D-9D5A-2401-47765668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822" b="1"/>
          <a:stretch/>
        </p:blipFill>
        <p:spPr>
          <a:xfrm>
            <a:off x="0" y="0"/>
            <a:ext cx="12099073" cy="68580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5A84D70-57A3-214A-98C9-34DF279BF402}"/>
              </a:ext>
            </a:extLst>
          </p:cNvPr>
          <p:cNvCxnSpPr>
            <a:cxnSpLocks/>
          </p:cNvCxnSpPr>
          <p:nvPr/>
        </p:nvCxnSpPr>
        <p:spPr>
          <a:xfrm>
            <a:off x="700165" y="6102031"/>
            <a:ext cx="46189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28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5D5B5E-9167-ADE8-AEFF-5A828D21C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708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69150" y="1741422"/>
            <a:ext cx="67893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D06DE1-0F42-E32D-D2A4-D20F0B68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8" t="22100" r="22535" b="60913"/>
          <a:stretch/>
        </p:blipFill>
        <p:spPr>
          <a:xfrm>
            <a:off x="3068877" y="125260"/>
            <a:ext cx="9053973" cy="161616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7EF7EA3-E612-675C-120F-FA45852B07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2512" r="9281" b="8493"/>
          <a:stretch/>
        </p:blipFill>
        <p:spPr>
          <a:xfrm>
            <a:off x="956549" y="2911956"/>
            <a:ext cx="4688246" cy="382078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3F85EC-6F12-8590-1D80-FDCEBDD480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82" t="23197" r="50788" b="7397"/>
          <a:stretch/>
        </p:blipFill>
        <p:spPr>
          <a:xfrm>
            <a:off x="6751527" y="1741422"/>
            <a:ext cx="5110621" cy="51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218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69150" y="1741422"/>
            <a:ext cx="67893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D06DE1-0F42-E32D-D2A4-D20F0B68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8" t="22100" r="22535" b="60913"/>
          <a:stretch/>
        </p:blipFill>
        <p:spPr>
          <a:xfrm>
            <a:off x="3068877" y="125260"/>
            <a:ext cx="9053973" cy="16161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1199CBE-D161-AD8D-5779-DB41BF90D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5392" r="19142" b="17078"/>
          <a:stretch/>
        </p:blipFill>
        <p:spPr>
          <a:xfrm>
            <a:off x="1010432" y="2787346"/>
            <a:ext cx="4638806" cy="394539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654424C-B368-E9A5-D0D3-BA08304980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75" t="46128" r="23285" b="25392"/>
          <a:stretch/>
        </p:blipFill>
        <p:spPr>
          <a:xfrm>
            <a:off x="5670552" y="2380250"/>
            <a:ext cx="6191596" cy="39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94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69150" y="1741422"/>
            <a:ext cx="67893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D06DE1-0F42-E32D-D2A4-D20F0B68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8" t="22100" r="22535" b="60913"/>
          <a:stretch/>
        </p:blipFill>
        <p:spPr>
          <a:xfrm>
            <a:off x="3068877" y="125260"/>
            <a:ext cx="9053973" cy="161616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4907661-E0E3-28C1-7946-01E97C41E5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8" t="40548" r="52432" b="23836"/>
          <a:stretch/>
        </p:blipFill>
        <p:spPr>
          <a:xfrm>
            <a:off x="601248" y="2852152"/>
            <a:ext cx="5233822" cy="388058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EFE0197-87B6-874C-AE9B-EC7D603AE7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61" t="40183" r="19966" b="38265"/>
          <a:stretch/>
        </p:blipFill>
        <p:spPr>
          <a:xfrm>
            <a:off x="5674291" y="3034084"/>
            <a:ext cx="6296453" cy="26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899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69150" y="1741422"/>
            <a:ext cx="67893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D06DE1-0F42-E32D-D2A4-D20F0B68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8" t="22100" r="22535" b="60913"/>
          <a:stretch/>
        </p:blipFill>
        <p:spPr>
          <a:xfrm>
            <a:off x="3068877" y="125260"/>
            <a:ext cx="9053973" cy="161616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DCFE4A-F640-A110-E5A5-72CE262877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35" t="34886" r="50788" b="29863"/>
          <a:stretch/>
        </p:blipFill>
        <p:spPr>
          <a:xfrm>
            <a:off x="526092" y="2893511"/>
            <a:ext cx="5649433" cy="38392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261C089-5AB9-6A42-6B11-96C1B042A7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12" t="30868" r="18733" b="32192"/>
          <a:stretch/>
        </p:blipFill>
        <p:spPr>
          <a:xfrm>
            <a:off x="5834743" y="2387753"/>
            <a:ext cx="6104708" cy="43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221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B1955F-74FE-40B9-0D2B-F16F5A5FB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7169" r="20890" b="9224"/>
          <a:stretch/>
        </p:blipFill>
        <p:spPr>
          <a:xfrm>
            <a:off x="1104378" y="122129"/>
            <a:ext cx="9983244" cy="66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196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A05949C-2B4C-F7A8-DE09-726DF9C90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6" t="27763" r="24076" b="6849"/>
          <a:stretch/>
        </p:blipFill>
        <p:spPr>
          <a:xfrm>
            <a:off x="1427966" y="68073"/>
            <a:ext cx="9106423" cy="672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41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6BAFB9-04F8-10D0-0DA5-D47455796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0" t="19404" r="24124" b="17808"/>
          <a:stretch/>
        </p:blipFill>
        <p:spPr>
          <a:xfrm>
            <a:off x="1640910" y="156575"/>
            <a:ext cx="9131474" cy="65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978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78438B-90C1-13C3-0305-676400D64EF9}"/>
              </a:ext>
            </a:extLst>
          </p:cNvPr>
          <p:cNvSpPr txBox="1"/>
          <p:nvPr/>
        </p:nvSpPr>
        <p:spPr>
          <a:xfrm>
            <a:off x="1277984" y="135509"/>
            <a:ext cx="981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accent1"/>
                </a:solidFill>
              </a:rPr>
              <a:t>Who</a:t>
            </a:r>
            <a:r>
              <a:rPr lang="ja-JP" altLang="en-US" sz="4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4400" b="1" dirty="0">
                <a:solidFill>
                  <a:schemeClr val="accent1"/>
                </a:solidFill>
              </a:rPr>
              <a:t>invented Pinned Photodiode 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F32337-50BE-83EC-4B84-7521AA7C0C31}"/>
              </a:ext>
            </a:extLst>
          </p:cNvPr>
          <p:cNvSpPr txBox="1"/>
          <p:nvPr/>
        </p:nvSpPr>
        <p:spPr>
          <a:xfrm>
            <a:off x="260527" y="904950"/>
            <a:ext cx="119314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/>
              <a:t>Hagiwara at Sony invented Pinned Photodiode in 1975. The evidence is give by the three Japanese patent applications, JPA1975-127646, JPA1975-127647 and JPA1975-134985. The first Pinned Photodiode was defined in October 23, 1975 as the N+NPNP triple junction( in Fig. 7 of JAP1975-127646) type and the N+NPN double junction type ( in Fig. 7 of JAP1975-127647) type photodiodes with the N+ type pinned surface and the P type buried photo charge storage region with the complete charge transfer capability and the no-image-lag feature. The photo charge is transferred and drained to the CCD/MOS type charge storage buffer memory quicky by the strong punch-thru action. The second Pinned Photodiode was defined in November 10, 1975 as the PNP double junction ( in Fig. 6 of JAP1975-134985) type photodiode with the vertical overflow drain action also with the complete charge transfer capability and the no-image-lag feature as evidence the empty potential well of the buried photo charge storage, completely depleted of the charge.</a:t>
            </a:r>
            <a:endParaRPr lang="ja-JP" altLang="en-US" sz="16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56F6AB-5721-BD89-3CDA-8B5C63CBB467}"/>
              </a:ext>
            </a:extLst>
          </p:cNvPr>
          <p:cNvSpPr/>
          <p:nvPr/>
        </p:nvSpPr>
        <p:spPr>
          <a:xfrm>
            <a:off x="10083289" y="6300721"/>
            <a:ext cx="837282" cy="300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4251F0-CEC1-0628-86E4-2A8C8E16019C}"/>
              </a:ext>
            </a:extLst>
          </p:cNvPr>
          <p:cNvSpPr txBox="1"/>
          <p:nvPr/>
        </p:nvSpPr>
        <p:spPr>
          <a:xfrm>
            <a:off x="8724848" y="6468482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JPA1975-134985  Fig. 6 </a:t>
            </a:r>
            <a:endParaRPr lang="ja-JP" altLang="en-US" b="1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86534A2-2F0F-A5EA-A6E5-9B8B1D894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4" t="37418" r="35585" b="25498"/>
          <a:stretch/>
        </p:blipFill>
        <p:spPr>
          <a:xfrm>
            <a:off x="8359966" y="3466665"/>
            <a:ext cx="3028722" cy="2763703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3940D82-655E-143F-6563-13796E0EA846}"/>
              </a:ext>
            </a:extLst>
          </p:cNvPr>
          <p:cNvSpPr/>
          <p:nvPr/>
        </p:nvSpPr>
        <p:spPr>
          <a:xfrm>
            <a:off x="950205" y="6483760"/>
            <a:ext cx="2848064" cy="23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E7A8CB7-A343-6F13-8BAD-9971EAB5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44301" r="77730" b="24339"/>
          <a:stretch/>
        </p:blipFill>
        <p:spPr>
          <a:xfrm>
            <a:off x="489116" y="3869188"/>
            <a:ext cx="3770242" cy="237592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1BE7428-912C-6573-A18D-608CF9D99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7195" r="76831" b="55699"/>
          <a:stretch/>
        </p:blipFill>
        <p:spPr>
          <a:xfrm>
            <a:off x="1057008" y="3391370"/>
            <a:ext cx="2848064" cy="538372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FEA1B57-E138-9D6B-3156-55EFD0AC510D}"/>
              </a:ext>
            </a:extLst>
          </p:cNvPr>
          <p:cNvSpPr/>
          <p:nvPr/>
        </p:nvSpPr>
        <p:spPr>
          <a:xfrm>
            <a:off x="2985571" y="6060443"/>
            <a:ext cx="985092" cy="598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3FE835-E0FA-04F5-61CF-48E4170C8589}"/>
              </a:ext>
            </a:extLst>
          </p:cNvPr>
          <p:cNvSpPr txBox="1"/>
          <p:nvPr/>
        </p:nvSpPr>
        <p:spPr>
          <a:xfrm>
            <a:off x="1057008" y="6312937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JPA1975-127646  Fig. 7 </a:t>
            </a:r>
            <a:endParaRPr lang="ja-JP" altLang="en-US" b="1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2B978F4-25A7-F816-DA67-1266708F2999}"/>
              </a:ext>
            </a:extLst>
          </p:cNvPr>
          <p:cNvSpPr/>
          <p:nvPr/>
        </p:nvSpPr>
        <p:spPr>
          <a:xfrm>
            <a:off x="347185" y="3867710"/>
            <a:ext cx="1206040" cy="164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D51118A-EDB5-4AAC-6F45-0442B0DE730E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461D991-3ABB-4FDF-F242-BEEB38B3E460}"/>
              </a:ext>
            </a:extLst>
          </p:cNvPr>
          <p:cNvSpPr/>
          <p:nvPr/>
        </p:nvSpPr>
        <p:spPr>
          <a:xfrm>
            <a:off x="5628395" y="6060443"/>
            <a:ext cx="2731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1A236D9-3630-529B-C653-52D2CB261DE0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87A5F72A-BBE0-BC36-AD4C-BC6A131CA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47764" r="56775" b="22026"/>
          <a:stretch/>
        </p:blipFill>
        <p:spPr>
          <a:xfrm>
            <a:off x="4328118" y="4086142"/>
            <a:ext cx="3379507" cy="2226795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CC3F29B-6CD1-38C0-C4C9-AA071990C3DB}"/>
              </a:ext>
            </a:extLst>
          </p:cNvPr>
          <p:cNvSpPr/>
          <p:nvPr/>
        </p:nvSpPr>
        <p:spPr>
          <a:xfrm>
            <a:off x="5511903" y="6028062"/>
            <a:ext cx="2848063" cy="40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32535604-9E69-CC49-8951-CDA1FF5D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37310" r="55355" b="56306"/>
          <a:stretch/>
        </p:blipFill>
        <p:spPr>
          <a:xfrm>
            <a:off x="4603752" y="3398658"/>
            <a:ext cx="3244847" cy="47053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FF3C87B-EA57-AC49-18A2-DDA6023D44D2}"/>
              </a:ext>
            </a:extLst>
          </p:cNvPr>
          <p:cNvSpPr txBox="1"/>
          <p:nvPr/>
        </p:nvSpPr>
        <p:spPr>
          <a:xfrm>
            <a:off x="4593839" y="6327704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JPA1975-127647  Fig. 7 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8020355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78438B-90C1-13C3-0305-676400D64EF9}"/>
              </a:ext>
            </a:extLst>
          </p:cNvPr>
          <p:cNvSpPr txBox="1"/>
          <p:nvPr/>
        </p:nvSpPr>
        <p:spPr>
          <a:xfrm>
            <a:off x="1661933" y="149834"/>
            <a:ext cx="886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accent1"/>
                </a:solidFill>
              </a:rPr>
              <a:t>Who</a:t>
            </a:r>
            <a:r>
              <a:rPr lang="ja-JP" altLang="en-US" sz="4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4400" b="1" dirty="0">
                <a:solidFill>
                  <a:schemeClr val="accent1"/>
                </a:solidFill>
              </a:rPr>
              <a:t>invented Electric Shutter 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F32337-50BE-83EC-4B84-7521AA7C0C31}"/>
              </a:ext>
            </a:extLst>
          </p:cNvPr>
          <p:cNvSpPr txBox="1"/>
          <p:nvPr/>
        </p:nvSpPr>
        <p:spPr>
          <a:xfrm>
            <a:off x="260527" y="904950"/>
            <a:ext cx="119314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/>
              <a:t>Hagiwara at Sony invented Electric Shutter in October 23, 1975. The evidence is give and explained in Fig. 7 of the Japanese patent application, JPA1975-127646, in which the first Electric Shutter function was defined. The photo charge is transferred and drained to the in-pixel buried channel type vertical overflow drain (VOD) region, which is defined as the buried channel region of the buried channel type CCD/MOS buffer memory capacitor. The three-voltage-level clocking scheme (Clock C and D) of the first Electric Shutter Function mode was defined in Fig. 7 of JPA1975-127646, using the strong punch-thru action mode between the buried P type photo charge storage region </a:t>
            </a:r>
          </a:p>
          <a:p>
            <a:r>
              <a:rPr lang="en-US" altLang="ja-JP" sz="1600" b="1" dirty="0"/>
              <a:t>and the P-type in-pixel vertical overflow drain (VOD) region. The strong draining gate clock D voltage as shown by creates the very deep potential well in the in-pixel P-type buried vertical overflow drain (VOD) region in case of </a:t>
            </a:r>
          </a:p>
          <a:p>
            <a:r>
              <a:rPr lang="en-US" altLang="ja-JP" sz="1600" b="1" dirty="0"/>
              <a:t>Fig. 7 of JPA1975-127646 while the strong draining gate clock C  voltage creates the very deep potential well in the</a:t>
            </a:r>
          </a:p>
          <a:p>
            <a:r>
              <a:rPr lang="en-US" altLang="ja-JP" sz="1600" b="1" dirty="0"/>
              <a:t>in-pixel surface N-type inverted region in case of Fig. 7 of JPA1975-127647. </a:t>
            </a:r>
          </a:p>
          <a:p>
            <a:endParaRPr lang="ja-JP" altLang="en-US" sz="16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A17D44E-6747-662C-027E-31A73D125068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56F6AB-5721-BD89-3CDA-8B5C63CBB467}"/>
              </a:ext>
            </a:extLst>
          </p:cNvPr>
          <p:cNvSpPr/>
          <p:nvPr/>
        </p:nvSpPr>
        <p:spPr>
          <a:xfrm>
            <a:off x="10083289" y="6300721"/>
            <a:ext cx="837282" cy="300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4B1905-5C6A-AEF7-A401-C254E0F6CB43}"/>
              </a:ext>
            </a:extLst>
          </p:cNvPr>
          <p:cNvSpPr/>
          <p:nvPr/>
        </p:nvSpPr>
        <p:spPr>
          <a:xfrm>
            <a:off x="950205" y="6483760"/>
            <a:ext cx="2848064" cy="23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AE4AC6E-C261-9CE5-0424-DDBDBF665771}"/>
              </a:ext>
            </a:extLst>
          </p:cNvPr>
          <p:cNvSpPr/>
          <p:nvPr/>
        </p:nvSpPr>
        <p:spPr>
          <a:xfrm>
            <a:off x="5628395" y="6060443"/>
            <a:ext cx="2731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91D87A0-EE39-0DA1-1CF2-04AF7F42D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44301" r="77730" b="24339"/>
          <a:stretch/>
        </p:blipFill>
        <p:spPr>
          <a:xfrm>
            <a:off x="489116" y="3869188"/>
            <a:ext cx="3770242" cy="237592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CAE30B3-78E1-2B8A-C603-485E125C8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7195" r="76831" b="55699"/>
          <a:stretch/>
        </p:blipFill>
        <p:spPr>
          <a:xfrm>
            <a:off x="1057008" y="3391370"/>
            <a:ext cx="2848064" cy="53837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0EB0377-08D1-F4CD-FBA6-9BBAA793ED8A}"/>
              </a:ext>
            </a:extLst>
          </p:cNvPr>
          <p:cNvSpPr/>
          <p:nvPr/>
        </p:nvSpPr>
        <p:spPr>
          <a:xfrm>
            <a:off x="2985571" y="6060443"/>
            <a:ext cx="985092" cy="598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6977CA5-8E2E-0127-1404-F3AC647395A8}"/>
              </a:ext>
            </a:extLst>
          </p:cNvPr>
          <p:cNvSpPr txBox="1"/>
          <p:nvPr/>
        </p:nvSpPr>
        <p:spPr>
          <a:xfrm>
            <a:off x="1057008" y="6312937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JPA1975-127646  Fig. 7 </a:t>
            </a:r>
            <a:endParaRPr lang="ja-JP" altLang="en-US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DD40263-643F-6BC5-8F24-DD4CD0E69E74}"/>
              </a:ext>
            </a:extLst>
          </p:cNvPr>
          <p:cNvSpPr/>
          <p:nvPr/>
        </p:nvSpPr>
        <p:spPr>
          <a:xfrm>
            <a:off x="210176" y="3929742"/>
            <a:ext cx="1150538" cy="23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E9B3795-714C-7843-9EBD-0E84DAF815B8}"/>
              </a:ext>
            </a:extLst>
          </p:cNvPr>
          <p:cNvSpPr/>
          <p:nvPr/>
        </p:nvSpPr>
        <p:spPr>
          <a:xfrm>
            <a:off x="7522684" y="6227101"/>
            <a:ext cx="837282" cy="43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6BB78F8-1A89-F493-600F-C6298F9BA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47764" r="56775" b="22026"/>
          <a:stretch/>
        </p:blipFill>
        <p:spPr>
          <a:xfrm>
            <a:off x="4328118" y="4086142"/>
            <a:ext cx="3379507" cy="2226795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04826F9-F93C-32D6-F6E4-075F4FF49F9F}"/>
              </a:ext>
            </a:extLst>
          </p:cNvPr>
          <p:cNvSpPr/>
          <p:nvPr/>
        </p:nvSpPr>
        <p:spPr>
          <a:xfrm>
            <a:off x="5511903" y="6028062"/>
            <a:ext cx="2848063" cy="40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D295926-589B-D610-E776-8E2E3ED83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37310" r="55355" b="56306"/>
          <a:stretch/>
        </p:blipFill>
        <p:spPr>
          <a:xfrm>
            <a:off x="4603752" y="3398658"/>
            <a:ext cx="3244847" cy="47053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B587CC5-44F8-9F57-918E-19DD5D37BA5D}"/>
              </a:ext>
            </a:extLst>
          </p:cNvPr>
          <p:cNvSpPr txBox="1"/>
          <p:nvPr/>
        </p:nvSpPr>
        <p:spPr>
          <a:xfrm>
            <a:off x="4593839" y="6327704"/>
            <a:ext cx="284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JPA1975-127647  Fig. 7 </a:t>
            </a:r>
            <a:endParaRPr lang="ja-JP" altLang="en-US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1D58F7-4AED-4814-C487-7A8F8488CDE9}"/>
              </a:ext>
            </a:extLst>
          </p:cNvPr>
          <p:cNvSpPr txBox="1"/>
          <p:nvPr/>
        </p:nvSpPr>
        <p:spPr>
          <a:xfrm>
            <a:off x="7973419" y="3214380"/>
            <a:ext cx="434606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Hagiwara at Sony invented in 1975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the first Electric Shutter Function.</a:t>
            </a:r>
          </a:p>
          <a:p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To achieve the complete Electric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Shutter function, the surface of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the photodiode must be pinned 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and fixed by the external constant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voltage with the zero resistance. </a:t>
            </a:r>
          </a:p>
          <a:p>
            <a:endParaRPr lang="en-US" altLang="ja-JP" b="1" dirty="0">
              <a:solidFill>
                <a:schemeClr val="accent1"/>
              </a:solidFill>
            </a:endParaRPr>
          </a:p>
          <a:p>
            <a:r>
              <a:rPr lang="en-US" altLang="ja-JP" b="1" dirty="0">
                <a:solidFill>
                  <a:schemeClr val="accent1"/>
                </a:solidFill>
              </a:rPr>
              <a:t>The first Pinned Photodiode was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invented by Hagiwara in 1975 to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achieve the electric shutter function.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 </a:t>
            </a:r>
          </a:p>
          <a:p>
            <a:endParaRPr kumimoji="1" lang="en-US" altLang="ja-JP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306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AD839AD-9DAA-CA6F-4173-E2EBA7819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8" r="1429"/>
          <a:stretch/>
        </p:blipFill>
        <p:spPr>
          <a:xfrm>
            <a:off x="0" y="435429"/>
            <a:ext cx="12017829" cy="64208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2EF636-5C5A-53C8-D43E-2EDAD450E9E7}"/>
              </a:ext>
            </a:extLst>
          </p:cNvPr>
          <p:cNvSpPr/>
          <p:nvPr/>
        </p:nvSpPr>
        <p:spPr>
          <a:xfrm>
            <a:off x="11471564" y="6507678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F0858E-1051-9948-6115-18C382616A11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27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534FD3-D746-C13E-4D4D-A6CCAA56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3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C387D5-1D8C-6C19-DCA3-4B1053CAE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4" r="744"/>
          <a:stretch/>
        </p:blipFill>
        <p:spPr>
          <a:xfrm>
            <a:off x="124170" y="602826"/>
            <a:ext cx="11955517" cy="61011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177281-7DFA-83B8-A253-67310148E105}"/>
              </a:ext>
            </a:extLst>
          </p:cNvPr>
          <p:cNvSpPr/>
          <p:nvPr/>
        </p:nvSpPr>
        <p:spPr>
          <a:xfrm>
            <a:off x="11471564" y="6390374"/>
            <a:ext cx="720436" cy="350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BF1B61-8FBA-6574-D38A-CBDE40A51E01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876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534FD3-D746-C13E-4D4D-A6CCAA56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71"/>
            <a:ext cx="12192000" cy="652975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931C26-6859-9709-AD19-DB50EA189208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555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3C8ED4C-4EB5-5612-AD80-BE0F4BF5E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3" t="70405" r="58125" b="2063"/>
          <a:stretch/>
        </p:blipFill>
        <p:spPr>
          <a:xfrm>
            <a:off x="8294043" y="4475388"/>
            <a:ext cx="3918857" cy="20465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CCA3DA-7FA5-14AC-20F6-B567DFF4B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2" t="85079" r="45342"/>
          <a:stretch/>
        </p:blipFill>
        <p:spPr>
          <a:xfrm>
            <a:off x="5780313" y="3276600"/>
            <a:ext cx="435429" cy="10232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0ADDC51-729D-C1F1-2056-D163F2152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2" t="85079" r="45342"/>
          <a:stretch/>
        </p:blipFill>
        <p:spPr>
          <a:xfrm>
            <a:off x="5791199" y="2193342"/>
            <a:ext cx="435429" cy="10232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6858D4-AD7E-22E4-A81B-AA081C0EA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62" t="72079" r="12500" b="4559"/>
          <a:stretch/>
        </p:blipFill>
        <p:spPr>
          <a:xfrm>
            <a:off x="9176130" y="1803827"/>
            <a:ext cx="2852327" cy="14556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E92F306-6FEB-E328-A107-47979C325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04" t="31509" r="11160" b="43015"/>
          <a:stretch/>
        </p:blipFill>
        <p:spPr>
          <a:xfrm>
            <a:off x="433510" y="4931540"/>
            <a:ext cx="3233056" cy="175015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D9AF11E-8A21-886E-AC69-55106E04D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5" t="35171" r="59744" b="39683"/>
          <a:stretch/>
        </p:blipFill>
        <p:spPr>
          <a:xfrm>
            <a:off x="6154417" y="1685846"/>
            <a:ext cx="2773248" cy="15913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745324-C7B3-E4B1-2270-A345B4C41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3" t="37271" r="57018" b="52222"/>
          <a:stretch/>
        </p:blipFill>
        <p:spPr>
          <a:xfrm>
            <a:off x="4463145" y="4726226"/>
            <a:ext cx="3123328" cy="199217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0FD32-C944-172F-6C2A-847BA0B93716}"/>
              </a:ext>
            </a:extLst>
          </p:cNvPr>
          <p:cNvSpPr txBox="1"/>
          <p:nvPr/>
        </p:nvSpPr>
        <p:spPr>
          <a:xfrm>
            <a:off x="145438" y="1082126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(1)</a:t>
            </a:r>
            <a:endParaRPr kumimoji="1" lang="ja-JP" altLang="en-US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31B9F3E-076B-AEC6-3578-18884D3E5AE9}"/>
              </a:ext>
            </a:extLst>
          </p:cNvPr>
          <p:cNvSpPr txBox="1"/>
          <p:nvPr/>
        </p:nvSpPr>
        <p:spPr>
          <a:xfrm>
            <a:off x="5795236" y="109280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(3)</a:t>
            </a:r>
            <a:endParaRPr kumimoji="1" lang="ja-JP" altLang="en-US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870F0A-4642-90E4-B373-608440DF5697}"/>
              </a:ext>
            </a:extLst>
          </p:cNvPr>
          <p:cNvSpPr txBox="1"/>
          <p:nvPr/>
        </p:nvSpPr>
        <p:spPr>
          <a:xfrm>
            <a:off x="386642" y="4383262"/>
            <a:ext cx="349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  Buried Photodiode reported </a:t>
            </a:r>
          </a:p>
          <a:p>
            <a:r>
              <a:rPr lang="en-US" altLang="ja-JP" b="1" dirty="0"/>
              <a:t>         </a:t>
            </a:r>
            <a:r>
              <a:rPr kumimoji="1" lang="en-US" altLang="ja-JP" b="1" dirty="0"/>
              <a:t>at IEDM1982 by NEC</a:t>
            </a:r>
            <a:endParaRPr kumimoji="1" lang="ja-JP" altLang="en-US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FB659E2-6051-C1EC-50A9-24898A676BAC}"/>
              </a:ext>
            </a:extLst>
          </p:cNvPr>
          <p:cNvSpPr txBox="1"/>
          <p:nvPr/>
        </p:nvSpPr>
        <p:spPr>
          <a:xfrm>
            <a:off x="4016827" y="4040743"/>
            <a:ext cx="3863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(4) </a:t>
            </a:r>
            <a:r>
              <a:rPr lang="en-US" altLang="ja-JP" b="1" dirty="0"/>
              <a:t> </a:t>
            </a:r>
            <a:r>
              <a:rPr kumimoji="1" lang="en-US" altLang="ja-JP" b="1" dirty="0"/>
              <a:t>Pinned Photodiode reported </a:t>
            </a:r>
          </a:p>
          <a:p>
            <a:r>
              <a:rPr lang="en-US" altLang="ja-JP" b="1" dirty="0"/>
              <a:t>         </a:t>
            </a:r>
            <a:r>
              <a:rPr kumimoji="1" lang="en-US" altLang="ja-JP" b="1" dirty="0"/>
              <a:t>at IEDM1984 by KODAK</a:t>
            </a:r>
            <a:endParaRPr kumimoji="1" lang="ja-JP" altLang="en-US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65516BE-9F8D-F5B8-A113-4254F7994AF4}"/>
              </a:ext>
            </a:extLst>
          </p:cNvPr>
          <p:cNvSpPr txBox="1"/>
          <p:nvPr/>
        </p:nvSpPr>
        <p:spPr>
          <a:xfrm>
            <a:off x="8164899" y="4018172"/>
            <a:ext cx="3863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(5) </a:t>
            </a:r>
            <a:r>
              <a:rPr lang="en-US" altLang="ja-JP" b="1" dirty="0"/>
              <a:t> </a:t>
            </a:r>
            <a:r>
              <a:rPr kumimoji="1" lang="en-US" altLang="ja-JP" b="1" dirty="0"/>
              <a:t>Pinned Photodiode reported </a:t>
            </a:r>
          </a:p>
          <a:p>
            <a:r>
              <a:rPr lang="en-US" altLang="ja-JP" b="1" dirty="0"/>
              <a:t>         </a:t>
            </a:r>
            <a:r>
              <a:rPr kumimoji="1" lang="en-US" altLang="ja-JP" b="1" dirty="0"/>
              <a:t>by </a:t>
            </a:r>
            <a:r>
              <a:rPr kumimoji="1" lang="en-US" altLang="ja-JP" b="1" dirty="0" err="1"/>
              <a:t>Teranishi</a:t>
            </a:r>
            <a:r>
              <a:rPr kumimoji="1" lang="en-US" altLang="ja-JP" b="1" dirty="0"/>
              <a:t> in 2014</a:t>
            </a:r>
            <a:endParaRPr kumimoji="1" lang="ja-JP" altLang="en-US" b="1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C036B748-0FBA-3025-9D94-D826BF74BA7C}"/>
              </a:ext>
            </a:extLst>
          </p:cNvPr>
          <p:cNvCxnSpPr>
            <a:cxnSpLocks/>
          </p:cNvCxnSpPr>
          <p:nvPr/>
        </p:nvCxnSpPr>
        <p:spPr>
          <a:xfrm flipV="1">
            <a:off x="8252831" y="5359775"/>
            <a:ext cx="673455" cy="4269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4FFB85B-CDEA-7386-6CA7-A13EFD461608}"/>
              </a:ext>
            </a:extLst>
          </p:cNvPr>
          <p:cNvCxnSpPr>
            <a:cxnSpLocks/>
          </p:cNvCxnSpPr>
          <p:nvPr/>
        </p:nvCxnSpPr>
        <p:spPr>
          <a:xfrm flipV="1">
            <a:off x="276937" y="5498646"/>
            <a:ext cx="548661" cy="7269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A002014-4963-6402-9993-1CCFADFB57E4}"/>
              </a:ext>
            </a:extLst>
          </p:cNvPr>
          <p:cNvSpPr/>
          <p:nvPr/>
        </p:nvSpPr>
        <p:spPr>
          <a:xfrm>
            <a:off x="573369" y="6230863"/>
            <a:ext cx="351917" cy="224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8CF94A5-47C1-576F-7BF9-C62CAAAD1787}"/>
              </a:ext>
            </a:extLst>
          </p:cNvPr>
          <p:cNvSpPr txBox="1"/>
          <p:nvPr/>
        </p:nvSpPr>
        <p:spPr>
          <a:xfrm>
            <a:off x="-55621" y="6183591"/>
            <a:ext cx="1981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No</a:t>
            </a:r>
            <a:r>
              <a:rPr lang="ja-JP" altLang="en-US" sz="16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1600" b="1" dirty="0">
                <a:solidFill>
                  <a:srgbClr val="FF0000"/>
                </a:solidFill>
              </a:rPr>
              <a:t>Channel Stops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8C5C11-8694-66F8-CD67-F4024B3F9423}"/>
              </a:ext>
            </a:extLst>
          </p:cNvPr>
          <p:cNvSpPr txBox="1"/>
          <p:nvPr/>
        </p:nvSpPr>
        <p:spPr>
          <a:xfrm>
            <a:off x="-116623" y="384978"/>
            <a:ext cx="1207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        </a:t>
            </a:r>
            <a:r>
              <a:rPr kumimoji="1" lang="en-US" altLang="ja-JP" sz="1600" b="1" dirty="0"/>
              <a:t>Sony never used LOCOS isolation in image sensors. Instead, Sony used the high energy ion implantation since 1978</a:t>
            </a:r>
          </a:p>
          <a:p>
            <a:r>
              <a:rPr lang="en-US" altLang="ja-JP" sz="1600" b="1" dirty="0"/>
              <a:t>          to form the adjacent heavily doped P+ channel stops with Lamp Anneal Method invented  by Nishiyama at Sony.</a:t>
            </a:r>
            <a:endParaRPr kumimoji="1" lang="ja-JP" altLang="en-US" sz="1600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6353DD5-3D1C-EEA7-9933-3A08C08177FF}"/>
              </a:ext>
            </a:extLst>
          </p:cNvPr>
          <p:cNvSpPr txBox="1"/>
          <p:nvPr/>
        </p:nvSpPr>
        <p:spPr>
          <a:xfrm>
            <a:off x="8926286" y="1090334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(4)</a:t>
            </a:r>
            <a:endParaRPr kumimoji="1" lang="ja-JP" altLang="en-US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E7B8CE-7416-DCAA-2724-FDC0533377EE}"/>
              </a:ext>
            </a:extLst>
          </p:cNvPr>
          <p:cNvSpPr/>
          <p:nvPr/>
        </p:nvSpPr>
        <p:spPr>
          <a:xfrm>
            <a:off x="163543" y="3810369"/>
            <a:ext cx="409826" cy="489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7C155F2-7221-C84B-43D0-927E833F0159}"/>
              </a:ext>
            </a:extLst>
          </p:cNvPr>
          <p:cNvSpPr/>
          <p:nvPr/>
        </p:nvSpPr>
        <p:spPr>
          <a:xfrm>
            <a:off x="4053318" y="3983055"/>
            <a:ext cx="409826" cy="489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679C7D1-0FB6-71B8-BFA3-2CA8EF5D1B46}"/>
              </a:ext>
            </a:extLst>
          </p:cNvPr>
          <p:cNvSpPr/>
          <p:nvPr/>
        </p:nvSpPr>
        <p:spPr>
          <a:xfrm>
            <a:off x="8127181" y="3971201"/>
            <a:ext cx="409826" cy="489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62D7E81-FF04-232B-8C2D-21987AC4D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7" t="48444" r="35193" b="22638"/>
          <a:stretch/>
        </p:blipFill>
        <p:spPr>
          <a:xfrm>
            <a:off x="3011197" y="1714288"/>
            <a:ext cx="3071043" cy="2003119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36B5864-AC68-A36E-403B-298A427670BC}"/>
              </a:ext>
            </a:extLst>
          </p:cNvPr>
          <p:cNvSpPr txBox="1"/>
          <p:nvPr/>
        </p:nvSpPr>
        <p:spPr>
          <a:xfrm>
            <a:off x="2952256" y="1070551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(2)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A4E071-E93F-05A8-4319-C0B23A4778EE}"/>
              </a:ext>
            </a:extLst>
          </p:cNvPr>
          <p:cNvSpPr txBox="1"/>
          <p:nvPr/>
        </p:nvSpPr>
        <p:spPr>
          <a:xfrm>
            <a:off x="116624" y="4391839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(5)</a:t>
            </a:r>
            <a:endParaRPr kumimoji="1" lang="ja-JP" altLang="en-US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C5E6AFB-45F6-E3BE-4967-824949FC15BC}"/>
              </a:ext>
            </a:extLst>
          </p:cNvPr>
          <p:cNvSpPr txBox="1"/>
          <p:nvPr/>
        </p:nvSpPr>
        <p:spPr>
          <a:xfrm>
            <a:off x="4064032" y="404390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(6)</a:t>
            </a:r>
            <a:endParaRPr kumimoji="1" lang="ja-JP" altLang="en-US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4C2D730-C71D-6CC1-EB9D-D2E6213933AC}"/>
              </a:ext>
            </a:extLst>
          </p:cNvPr>
          <p:cNvSpPr txBox="1"/>
          <p:nvPr/>
        </p:nvSpPr>
        <p:spPr>
          <a:xfrm>
            <a:off x="8234861" y="4022507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(7)</a:t>
            </a:r>
            <a:endParaRPr kumimoji="1" lang="ja-JP" altLang="en-US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3907931-6061-7E25-BCB5-004C6878C9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59" t="35959" r="28986" b="15245"/>
          <a:stretch/>
        </p:blipFill>
        <p:spPr>
          <a:xfrm rot="5400000">
            <a:off x="946784" y="1333814"/>
            <a:ext cx="1407152" cy="2746847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E720335-367B-8220-27A6-710A8DDCFC44}"/>
              </a:ext>
            </a:extLst>
          </p:cNvPr>
          <p:cNvSpPr/>
          <p:nvPr/>
        </p:nvSpPr>
        <p:spPr>
          <a:xfrm>
            <a:off x="1463040" y="3216599"/>
            <a:ext cx="503664" cy="355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81987EA-80F4-1A38-A213-770A65907D95}"/>
              </a:ext>
            </a:extLst>
          </p:cNvPr>
          <p:cNvSpPr txBox="1"/>
          <p:nvPr/>
        </p:nvSpPr>
        <p:spPr>
          <a:xfrm>
            <a:off x="3344534" y="1078647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Hitachi JPA1977-837</a:t>
            </a:r>
            <a:endParaRPr kumimoji="1" lang="ja-JP" altLang="en-US" sz="16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BBB5496-8F8D-265F-6122-67183E1C71F6}"/>
              </a:ext>
            </a:extLst>
          </p:cNvPr>
          <p:cNvSpPr txBox="1"/>
          <p:nvPr/>
        </p:nvSpPr>
        <p:spPr>
          <a:xfrm>
            <a:off x="492208" y="1054630"/>
            <a:ext cx="2436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Philips JPA1976-65705</a:t>
            </a:r>
            <a:endParaRPr kumimoji="1" lang="ja-JP" altLang="en-US" sz="16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2F9B48F-0BC8-C23B-0252-5E4734E21B8B}"/>
              </a:ext>
            </a:extLst>
          </p:cNvPr>
          <p:cNvSpPr txBox="1"/>
          <p:nvPr/>
        </p:nvSpPr>
        <p:spPr>
          <a:xfrm>
            <a:off x="6178418" y="1091662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Sony SSDM1978 paper</a:t>
            </a:r>
            <a:endParaRPr kumimoji="1" lang="ja-JP" altLang="en-US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ADBBFE7-B86E-C26A-D77C-7D62363E80A3}"/>
              </a:ext>
            </a:extLst>
          </p:cNvPr>
          <p:cNvSpPr txBox="1"/>
          <p:nvPr/>
        </p:nvSpPr>
        <p:spPr>
          <a:xfrm>
            <a:off x="9353806" y="1071054"/>
            <a:ext cx="2579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SSIS  Japan </a:t>
            </a:r>
            <a:r>
              <a:rPr kumimoji="1" lang="en-US" altLang="ja-JP" sz="1400" b="1" dirty="0"/>
              <a:t>Semiconductor</a:t>
            </a:r>
            <a:endParaRPr lang="en-US" altLang="ja-JP" sz="1400" b="1" dirty="0"/>
          </a:p>
          <a:p>
            <a:r>
              <a:rPr kumimoji="1" lang="en-US" altLang="ja-JP" b="1" dirty="0"/>
              <a:t>    History Museum</a:t>
            </a:r>
            <a:endParaRPr kumimoji="1" lang="ja-JP" altLang="en-US" b="1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A270649C-A72E-A028-8608-9114C187D3C5}"/>
              </a:ext>
            </a:extLst>
          </p:cNvPr>
          <p:cNvCxnSpPr>
            <a:cxnSpLocks/>
          </p:cNvCxnSpPr>
          <p:nvPr/>
        </p:nvCxnSpPr>
        <p:spPr>
          <a:xfrm flipH="1" flipV="1">
            <a:off x="3690685" y="2624089"/>
            <a:ext cx="305219" cy="358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1775289-4608-44F9-24B0-62A9306EF0D1}"/>
              </a:ext>
            </a:extLst>
          </p:cNvPr>
          <p:cNvSpPr txBox="1"/>
          <p:nvPr/>
        </p:nvSpPr>
        <p:spPr>
          <a:xfrm>
            <a:off x="3496409" y="2949435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LOCOS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84910211-3E18-703C-3078-752FAC73DC54}"/>
              </a:ext>
            </a:extLst>
          </p:cNvPr>
          <p:cNvCxnSpPr>
            <a:cxnSpLocks/>
          </p:cNvCxnSpPr>
          <p:nvPr/>
        </p:nvCxnSpPr>
        <p:spPr>
          <a:xfrm>
            <a:off x="4597490" y="1864964"/>
            <a:ext cx="137588" cy="398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64DBDE8-3129-510A-1F77-3F5B6DB7FBFA}"/>
              </a:ext>
            </a:extLst>
          </p:cNvPr>
          <p:cNvSpPr txBox="1"/>
          <p:nvPr/>
        </p:nvSpPr>
        <p:spPr>
          <a:xfrm>
            <a:off x="3660966" y="1295279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Floating Surface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with Image Lag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A53612D-32A8-9AB0-095A-6C97148A96A9}"/>
              </a:ext>
            </a:extLst>
          </p:cNvPr>
          <p:cNvSpPr txBox="1"/>
          <p:nvPr/>
        </p:nvSpPr>
        <p:spPr>
          <a:xfrm>
            <a:off x="5777755" y="1500121"/>
            <a:ext cx="3918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chemeClr val="accent1"/>
                </a:solidFill>
              </a:rPr>
              <a:t>Pinned  Surface </a:t>
            </a:r>
            <a:r>
              <a:rPr lang="en-US" altLang="ja-JP" sz="1400" b="1" dirty="0">
                <a:solidFill>
                  <a:schemeClr val="accent1"/>
                </a:solidFill>
              </a:rPr>
              <a:t>with No Image Lag</a:t>
            </a:r>
            <a:endParaRPr kumimoji="1" lang="ja-JP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EB66613-908C-7757-79C5-3B49AE442E51}"/>
              </a:ext>
            </a:extLst>
          </p:cNvPr>
          <p:cNvSpPr txBox="1"/>
          <p:nvPr/>
        </p:nvSpPr>
        <p:spPr>
          <a:xfrm>
            <a:off x="205244" y="1357268"/>
            <a:ext cx="3918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RC delay between  the surface 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   and the grounded substrate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 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44E7FEF-3467-3C03-B90F-C134872AE9C9}"/>
              </a:ext>
            </a:extLst>
          </p:cNvPr>
          <p:cNvSpPr txBox="1"/>
          <p:nvPr/>
        </p:nvSpPr>
        <p:spPr>
          <a:xfrm>
            <a:off x="682716" y="3359186"/>
            <a:ext cx="200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Priority June 9, 1975</a:t>
            </a:r>
            <a:endParaRPr kumimoji="1" lang="ja-JP" altLang="en-US" sz="1400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B097BC8-EA03-E32B-7250-FF7AA0E2EDC6}"/>
              </a:ext>
            </a:extLst>
          </p:cNvPr>
          <p:cNvSpPr txBox="1"/>
          <p:nvPr/>
        </p:nvSpPr>
        <p:spPr>
          <a:xfrm>
            <a:off x="3496409" y="57320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LOCOS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5E7C9CF-0493-BD48-B20E-A3D017FB2F75}"/>
              </a:ext>
            </a:extLst>
          </p:cNvPr>
          <p:cNvCxnSpPr/>
          <p:nvPr/>
        </p:nvCxnSpPr>
        <p:spPr>
          <a:xfrm flipV="1">
            <a:off x="4072002" y="5451303"/>
            <a:ext cx="653143" cy="2639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F99B1D4-2762-6176-3288-1E7F4327BA2B}"/>
              </a:ext>
            </a:extLst>
          </p:cNvPr>
          <p:cNvSpPr txBox="1"/>
          <p:nvPr/>
        </p:nvSpPr>
        <p:spPr>
          <a:xfrm>
            <a:off x="7627685" y="581425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LOCOS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7DEC37F-D22B-C99D-FFC0-14413164359A}"/>
              </a:ext>
            </a:extLst>
          </p:cNvPr>
          <p:cNvSpPr txBox="1"/>
          <p:nvPr/>
        </p:nvSpPr>
        <p:spPr>
          <a:xfrm>
            <a:off x="8999842" y="1493719"/>
            <a:ext cx="3918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chemeClr val="accent1"/>
                </a:solidFill>
              </a:rPr>
              <a:t>Pinned  Surface </a:t>
            </a:r>
            <a:r>
              <a:rPr lang="en-US" altLang="ja-JP" sz="1400" b="1" dirty="0">
                <a:solidFill>
                  <a:schemeClr val="accent1"/>
                </a:solidFill>
              </a:rPr>
              <a:t>with No Image Lag</a:t>
            </a:r>
            <a:endParaRPr kumimoji="1" lang="ja-JP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33975CAE-C27B-884D-411A-02C9A878A61A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724FE6E-38EB-CE85-3C2F-5E09636E959B}"/>
              </a:ext>
            </a:extLst>
          </p:cNvPr>
          <p:cNvSpPr txBox="1"/>
          <p:nvPr/>
        </p:nvSpPr>
        <p:spPr>
          <a:xfrm>
            <a:off x="276659" y="3597241"/>
            <a:ext cx="3270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1"/>
                </a:solidFill>
              </a:rPr>
              <a:t>Type (1) and (5) do not have</a:t>
            </a:r>
          </a:p>
          <a:p>
            <a:r>
              <a:rPr lang="en-US" altLang="ja-JP" sz="1600" b="1" dirty="0">
                <a:solidFill>
                  <a:schemeClr val="accent1"/>
                </a:solidFill>
              </a:rPr>
              <a:t>the completely pinned surface</a:t>
            </a:r>
          </a:p>
          <a:p>
            <a:r>
              <a:rPr kumimoji="1" lang="en-US" altLang="ja-JP" sz="1600" b="1" dirty="0">
                <a:solidFill>
                  <a:schemeClr val="accent1"/>
                </a:solidFill>
              </a:rPr>
              <a:t>and both suffer RC time delay.</a:t>
            </a:r>
            <a:endParaRPr kumimoji="1"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97B11BA-22D8-C464-60BA-936652D58CC6}"/>
              </a:ext>
            </a:extLst>
          </p:cNvPr>
          <p:cNvSpPr txBox="1"/>
          <p:nvPr/>
        </p:nvSpPr>
        <p:spPr>
          <a:xfrm>
            <a:off x="3634762" y="3685246"/>
            <a:ext cx="842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1"/>
                </a:solidFill>
              </a:rPr>
              <a:t>Type (2) ,(6) and (7) use LOCOS Isolation which has the high-resistivity side walls.</a:t>
            </a:r>
            <a:endParaRPr kumimoji="1"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65BAD92-3735-162D-0DF8-10E0154DAC31}"/>
              </a:ext>
            </a:extLst>
          </p:cNvPr>
          <p:cNvSpPr txBox="1"/>
          <p:nvPr/>
        </p:nvSpPr>
        <p:spPr>
          <a:xfrm>
            <a:off x="6706543" y="3316301"/>
            <a:ext cx="4939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Type (3) and (4)  have the adjacent P+ channel stops. 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619940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51CF295-5412-8EAF-140F-F9A001B9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3" t="46074" r="30759" b="14641"/>
          <a:stretch/>
        </p:blipFill>
        <p:spPr>
          <a:xfrm>
            <a:off x="900560" y="400111"/>
            <a:ext cx="10671679" cy="531801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8610F2-AFDC-E740-C2B9-0A1DF4202A98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915F69-62E0-1B56-9A17-03AB5107B872}"/>
              </a:ext>
            </a:extLst>
          </p:cNvPr>
          <p:cNvSpPr txBox="1"/>
          <p:nvPr/>
        </p:nvSpPr>
        <p:spPr>
          <a:xfrm>
            <a:off x="209383" y="5718127"/>
            <a:ext cx="11773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 </a:t>
            </a:r>
            <a:r>
              <a:rPr kumimoji="1" lang="en-US" altLang="ja-JP" sz="1600" b="1" dirty="0"/>
              <a:t>Using the thin Poly Si gate CCD/MOS capacitor type Photo Senor,  Sony’s Interline Transfer CCD Image Sensors </a:t>
            </a:r>
          </a:p>
          <a:p>
            <a:r>
              <a:rPr kumimoji="1" lang="en-US" altLang="ja-JP" sz="1600" b="1" dirty="0"/>
              <a:t>in 1980 had no-image-lag. And using the Overflow Drain (OFD) of the in-pixel anti-blooming feature, the Punch-thru Clocking Scheme </a:t>
            </a:r>
            <a:r>
              <a:rPr lang="en-US" altLang="ja-JP" sz="1600" b="1" dirty="0"/>
              <a:t>to realize the </a:t>
            </a:r>
            <a:r>
              <a:rPr kumimoji="1" lang="en-US" altLang="ja-JP" sz="1600" b="1" dirty="0"/>
              <a:t>Electric Shutter function was invented by Hagiwara in 1977.  See JP1977-126885.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405796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51CF295-5412-8EAF-140F-F9A001B9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66" t="67450" r="32249" b="15557"/>
          <a:stretch/>
        </p:blipFill>
        <p:spPr>
          <a:xfrm>
            <a:off x="1188720" y="528321"/>
            <a:ext cx="9560560" cy="207264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8610F2-AFDC-E740-C2B9-0A1DF4202A98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7F1736-0232-A4EE-6A8C-CC8BBE055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6" t="31642" r="57288" b="47555"/>
          <a:stretch/>
        </p:blipFill>
        <p:spPr>
          <a:xfrm>
            <a:off x="87890" y="4235341"/>
            <a:ext cx="2532116" cy="20726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1B5561F-CA55-3464-0924-64B968A12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28" t="27203" r="30878" b="52097"/>
          <a:stretch/>
        </p:blipFill>
        <p:spPr>
          <a:xfrm>
            <a:off x="5969000" y="4170342"/>
            <a:ext cx="2799080" cy="215933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9FD6E87-E13F-B43E-167C-FBFCFFF28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t="63454" r="57037" b="13481"/>
          <a:stretch/>
        </p:blipFill>
        <p:spPr>
          <a:xfrm>
            <a:off x="2805702" y="4038502"/>
            <a:ext cx="2870202" cy="25169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7E9395A-AA26-9C6F-777B-2F1131A0C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92" t="30372" r="46848" b="66122"/>
          <a:stretch/>
        </p:blipFill>
        <p:spPr>
          <a:xfrm>
            <a:off x="6928849" y="6292551"/>
            <a:ext cx="975360" cy="3657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ECBA5AE-2176-9716-760A-1CF4BB4FA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0" t="58519" r="62065" b="37813"/>
          <a:stretch/>
        </p:blipFill>
        <p:spPr>
          <a:xfrm>
            <a:off x="3997958" y="6174908"/>
            <a:ext cx="899162" cy="4002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021682-4805-9A50-0EB8-64BE22ACB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62" t="28297" r="61762" b="69558"/>
          <a:stretch/>
        </p:blipFill>
        <p:spPr>
          <a:xfrm>
            <a:off x="1055368" y="6222806"/>
            <a:ext cx="863600" cy="2137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E9F88B-4ECB-F69D-2318-C776E3BBC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83" t="50496" r="54441" b="21629"/>
          <a:stretch/>
        </p:blipFill>
        <p:spPr>
          <a:xfrm>
            <a:off x="8895080" y="4106519"/>
            <a:ext cx="2799080" cy="244890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072D3D-61C8-99AD-DD01-F6B515B114C0}"/>
              </a:ext>
            </a:extLst>
          </p:cNvPr>
          <p:cNvSpPr txBox="1"/>
          <p:nvPr/>
        </p:nvSpPr>
        <p:spPr>
          <a:xfrm>
            <a:off x="217531" y="632967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OFD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F1A2C6-7DB9-F16B-3BD8-87A11CF04A47}"/>
              </a:ext>
            </a:extLst>
          </p:cNvPr>
          <p:cNvSpPr txBox="1"/>
          <p:nvPr/>
        </p:nvSpPr>
        <p:spPr>
          <a:xfrm>
            <a:off x="3096481" y="637076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OFD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FE6DDA-CC4E-CD58-91CA-43C751A5AF19}"/>
              </a:ext>
            </a:extLst>
          </p:cNvPr>
          <p:cNvSpPr txBox="1"/>
          <p:nvPr/>
        </p:nvSpPr>
        <p:spPr>
          <a:xfrm>
            <a:off x="6116489" y="637076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OFD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F44D28F-DAC9-4D16-FA1C-F5C1B5EA8270}"/>
              </a:ext>
            </a:extLst>
          </p:cNvPr>
          <p:cNvSpPr txBox="1"/>
          <p:nvPr/>
        </p:nvSpPr>
        <p:spPr>
          <a:xfrm>
            <a:off x="9137428" y="642987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OFD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A573840-BF97-C35E-7D65-F9262020A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22" t="48796" r="60592" b="48917"/>
          <a:stretch/>
        </p:blipFill>
        <p:spPr>
          <a:xfrm>
            <a:off x="9822231" y="6307370"/>
            <a:ext cx="1565973" cy="30052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5AC5ABA-60A5-097F-1294-AE18610BCC3A}"/>
              </a:ext>
            </a:extLst>
          </p:cNvPr>
          <p:cNvSpPr txBox="1"/>
          <p:nvPr/>
        </p:nvSpPr>
        <p:spPr>
          <a:xfrm>
            <a:off x="342156" y="3601494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(1) Integration Time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C80CF4F-4B9A-DA78-C7F1-73B12911482B}"/>
              </a:ext>
            </a:extLst>
          </p:cNvPr>
          <p:cNvSpPr txBox="1"/>
          <p:nvPr/>
        </p:nvSpPr>
        <p:spPr>
          <a:xfrm>
            <a:off x="3406878" y="3466413"/>
            <a:ext cx="223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  (2) Reset Time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 with no Image lag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04B45E8-A099-50CD-6401-DC05D161B8D3}"/>
              </a:ext>
            </a:extLst>
          </p:cNvPr>
          <p:cNvSpPr txBox="1"/>
          <p:nvPr/>
        </p:nvSpPr>
        <p:spPr>
          <a:xfrm>
            <a:off x="6075146" y="3492547"/>
            <a:ext cx="256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(3) Anti-blooming </a:t>
            </a:r>
          </a:p>
          <a:p>
            <a:r>
              <a:rPr kumimoji="1" lang="en-US" altLang="ja-JP" b="1" dirty="0">
                <a:solidFill>
                  <a:schemeClr val="accent1"/>
                </a:solidFill>
              </a:rPr>
              <a:t>   and Gamma Mode 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8A4238-053D-445B-7A46-546F9EDCC382}"/>
              </a:ext>
            </a:extLst>
          </p:cNvPr>
          <p:cNvSpPr txBox="1"/>
          <p:nvPr/>
        </p:nvSpPr>
        <p:spPr>
          <a:xfrm>
            <a:off x="9137428" y="3466413"/>
            <a:ext cx="2648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    (4) Electric Shutter</a:t>
            </a:r>
          </a:p>
          <a:p>
            <a:r>
              <a:rPr lang="en-US" altLang="ja-JP" b="1" dirty="0">
                <a:solidFill>
                  <a:schemeClr val="accent1"/>
                </a:solidFill>
              </a:rPr>
              <a:t>     Punch-thru </a:t>
            </a:r>
            <a:r>
              <a:rPr kumimoji="1" lang="en-US" altLang="ja-JP" b="1" dirty="0">
                <a:solidFill>
                  <a:schemeClr val="accent1"/>
                </a:solidFill>
              </a:rPr>
              <a:t>Mode 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9569C7D-315B-20F1-3B4A-4001300BDB87}"/>
              </a:ext>
            </a:extLst>
          </p:cNvPr>
          <p:cNvSpPr txBox="1"/>
          <p:nvPr/>
        </p:nvSpPr>
        <p:spPr>
          <a:xfrm>
            <a:off x="188530" y="2538047"/>
            <a:ext cx="11773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 </a:t>
            </a:r>
            <a:r>
              <a:rPr kumimoji="1" lang="en-US" altLang="ja-JP" sz="1600" b="1" dirty="0"/>
              <a:t>Using the thin Poly Si gate CCD/MOS capacitor type Photo Senor,  Sony’s Interline Transfer CCD Image Sensors </a:t>
            </a:r>
          </a:p>
          <a:p>
            <a:r>
              <a:rPr kumimoji="1" lang="en-US" altLang="ja-JP" sz="1600" b="1" dirty="0"/>
              <a:t>in 1980 had no-image-lag. And using the Overflow Drain (OFD) of the in-pixel anti-blooming feature, the Punch-thru Clocking Scheme </a:t>
            </a:r>
            <a:r>
              <a:rPr lang="en-US" altLang="ja-JP" sz="1600" b="1" dirty="0"/>
              <a:t>to realize the </a:t>
            </a:r>
            <a:r>
              <a:rPr kumimoji="1" lang="en-US" altLang="ja-JP" sz="1600" b="1" dirty="0"/>
              <a:t>Electric Shutter function was invented by Hagiwara in 1977.  See JP1977-126885.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013112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11F65EE-9FA9-A02D-5F02-748D4A6B6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" r="740" b="-1"/>
          <a:stretch/>
        </p:blipFill>
        <p:spPr>
          <a:xfrm>
            <a:off x="365760" y="483485"/>
            <a:ext cx="11633199" cy="60956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423AE8-CC06-A2A1-005A-3FBAC7134C61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287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588392-2254-B96E-1386-D861FDE8D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400110"/>
            <a:ext cx="11470640" cy="624085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A34DCC-8809-304F-1758-B5B5686DC551}"/>
              </a:ext>
            </a:extLst>
          </p:cNvPr>
          <p:cNvSpPr txBox="1"/>
          <p:nvPr/>
        </p:nvSpPr>
        <p:spPr>
          <a:xfrm>
            <a:off x="236483" y="0"/>
            <a:ext cx="11955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First Pinned Photodiode was invented by Hagiwara  in 1975 in order to realize Electric Shutter.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108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5CDC85-69F4-34C6-64A3-F739D6B240C4}"/>
              </a:ext>
            </a:extLst>
          </p:cNvPr>
          <p:cNvSpPr txBox="1"/>
          <p:nvPr/>
        </p:nvSpPr>
        <p:spPr>
          <a:xfrm>
            <a:off x="10336234" y="633654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Thank Yo</a:t>
            </a:r>
            <a:r>
              <a:rPr lang="en-US" altLang="ja-JP" b="1" dirty="0">
                <a:solidFill>
                  <a:srgbClr val="FF0000"/>
                </a:solidFill>
              </a:rPr>
              <a:t>u 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C7DCDA1-3C83-026A-A4F0-796C8D66AFD6}"/>
              </a:ext>
            </a:extLst>
          </p:cNvPr>
          <p:cNvCxnSpPr>
            <a:cxnSpLocks/>
          </p:cNvCxnSpPr>
          <p:nvPr/>
        </p:nvCxnSpPr>
        <p:spPr>
          <a:xfrm>
            <a:off x="679468" y="1157709"/>
            <a:ext cx="500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31A6500-E5C9-76C7-D135-82B49B5A4795}"/>
              </a:ext>
            </a:extLst>
          </p:cNvPr>
          <p:cNvSpPr txBox="1"/>
          <p:nvPr/>
        </p:nvSpPr>
        <p:spPr>
          <a:xfrm>
            <a:off x="553720" y="760524"/>
            <a:ext cx="5256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(8) </a:t>
            </a:r>
            <a:r>
              <a:rPr lang="ja-JP" altLang="en-US" b="1" dirty="0">
                <a:solidFill>
                  <a:schemeClr val="accent1"/>
                </a:solidFill>
              </a:rPr>
              <a:t>超光感度の</a:t>
            </a:r>
            <a:r>
              <a:rPr lang="en-US" altLang="ja-JP" b="1" dirty="0">
                <a:solidFill>
                  <a:schemeClr val="accent1"/>
                </a:solidFill>
              </a:rPr>
              <a:t>CMOS</a:t>
            </a:r>
            <a:r>
              <a:rPr lang="ja-JP" altLang="en-US" b="1" dirty="0">
                <a:solidFill>
                  <a:schemeClr val="accent1"/>
                </a:solidFill>
              </a:rPr>
              <a:t>型イメージセンサーの特性</a:t>
            </a:r>
          </a:p>
        </p:txBody>
      </p:sp>
    </p:spTree>
    <p:extLst>
      <p:ext uri="{BB962C8B-B14F-4D97-AF65-F5344CB8AC3E}">
        <p14:creationId xmlns:p14="http://schemas.microsoft.com/office/powerpoint/2010/main" val="243705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C387D5-1D8C-6C19-DCA3-4B1053CA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0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4F4A237-ECA5-0AE8-F2DC-FE8404A83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67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5158F6-430F-D734-2E9F-4EA35089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6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239A293-EF5A-2395-BFF3-07BA5063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73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2496FB-2D72-FE18-34EC-873D744427BE}"/>
              </a:ext>
            </a:extLst>
          </p:cNvPr>
          <p:cNvSpPr txBox="1"/>
          <p:nvPr/>
        </p:nvSpPr>
        <p:spPr>
          <a:xfrm>
            <a:off x="1035870" y="374765"/>
            <a:ext cx="10640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イメージセンサ用フォトダイオードの改良（ソニー、日立、</a:t>
            </a:r>
            <a:r>
              <a:rPr lang="en-US" altLang="ja-JP" dirty="0" err="1">
                <a:hlinkClick r:id="rId2"/>
              </a:rPr>
              <a:t>nec</a:t>
            </a:r>
            <a:r>
              <a:rPr lang="ja-JP" altLang="en-US" dirty="0">
                <a:hlinkClick r:id="rId2"/>
              </a:rPr>
              <a:t>、東芝） </a:t>
            </a:r>
            <a:r>
              <a:rPr lang="en-US" altLang="ja-JP" dirty="0">
                <a:hlinkClick r:id="rId2"/>
              </a:rPr>
              <a:t>(shmj.or.jp)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337CFA-1683-405F-10B3-9F11956D0051}"/>
              </a:ext>
            </a:extLst>
          </p:cNvPr>
          <p:cNvSpPr txBox="1"/>
          <p:nvPr/>
        </p:nvSpPr>
        <p:spPr>
          <a:xfrm>
            <a:off x="262560" y="744097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http://www.shmj.or.jp/museum2010/exhibi1005.html</a:t>
            </a:r>
            <a:endParaRPr lang="en-US" altLang="ja-JP" dirty="0"/>
          </a:p>
          <a:p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EA9C49-FD67-14C5-4786-53893657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30" t="60876" r="27944" b="23112"/>
          <a:stretch/>
        </p:blipFill>
        <p:spPr>
          <a:xfrm>
            <a:off x="262560" y="1179582"/>
            <a:ext cx="5833440" cy="11262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17A7004-060E-50FA-76BC-712E7B3FF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4" t="31032" r="28282" b="6646"/>
          <a:stretch/>
        </p:blipFill>
        <p:spPr>
          <a:xfrm>
            <a:off x="262560" y="2406673"/>
            <a:ext cx="5697364" cy="429096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027202-15F4-8BEB-A632-685A0BF302C3}"/>
              </a:ext>
            </a:extLst>
          </p:cNvPr>
          <p:cNvSpPr/>
          <p:nvPr/>
        </p:nvSpPr>
        <p:spPr>
          <a:xfrm>
            <a:off x="4207669" y="2098623"/>
            <a:ext cx="1888331" cy="20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F167707-2891-BD7C-08F0-754C9D624B75}"/>
              </a:ext>
            </a:extLst>
          </p:cNvPr>
          <p:cNvSpPr/>
          <p:nvPr/>
        </p:nvSpPr>
        <p:spPr>
          <a:xfrm>
            <a:off x="4644882" y="6407047"/>
            <a:ext cx="1888331" cy="20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355BAC7-7F18-BB50-0B9A-7817EA9C4B8D}"/>
              </a:ext>
            </a:extLst>
          </p:cNvPr>
          <p:cNvCxnSpPr>
            <a:cxnSpLocks/>
          </p:cNvCxnSpPr>
          <p:nvPr/>
        </p:nvCxnSpPr>
        <p:spPr>
          <a:xfrm>
            <a:off x="349762" y="6602645"/>
            <a:ext cx="41999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F0E60FB-BC72-5EA4-8B8A-D256A7728287}"/>
              </a:ext>
            </a:extLst>
          </p:cNvPr>
          <p:cNvCxnSpPr>
            <a:cxnSpLocks/>
          </p:cNvCxnSpPr>
          <p:nvPr/>
        </p:nvCxnSpPr>
        <p:spPr>
          <a:xfrm>
            <a:off x="2832410" y="6205195"/>
            <a:ext cx="3040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5D46C92B-11E7-E036-14EB-8D2D1AA03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12" t="28695" r="27687" b="18235"/>
          <a:stretch/>
        </p:blipFill>
        <p:spPr>
          <a:xfrm>
            <a:off x="6143411" y="916737"/>
            <a:ext cx="5533074" cy="3468268"/>
          </a:xfrm>
          <a:prstGeom prst="rect">
            <a:avLst/>
          </a:prstGeom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E4A7AA-D3AA-277D-3F10-E208C12EC216}"/>
              </a:ext>
            </a:extLst>
          </p:cNvPr>
          <p:cNvCxnSpPr>
            <a:cxnSpLocks/>
          </p:cNvCxnSpPr>
          <p:nvPr/>
        </p:nvCxnSpPr>
        <p:spPr>
          <a:xfrm>
            <a:off x="6462548" y="3349625"/>
            <a:ext cx="50836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32FEC4C-24C0-84E3-969F-057D794D95E3}"/>
              </a:ext>
            </a:extLst>
          </p:cNvPr>
          <p:cNvSpPr txBox="1"/>
          <p:nvPr/>
        </p:nvSpPr>
        <p:spPr>
          <a:xfrm>
            <a:off x="259630" y="100263"/>
            <a:ext cx="11872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</a:rPr>
              <a:t>半導体産業人協会日本半導体歴史館は「萩原が </a:t>
            </a:r>
            <a:r>
              <a:rPr lang="en-US" altLang="ja-JP" sz="2000" b="1" dirty="0">
                <a:solidFill>
                  <a:srgbClr val="FF0000"/>
                </a:solidFill>
              </a:rPr>
              <a:t>Pinned Photodiode</a:t>
            </a:r>
            <a:r>
              <a:rPr lang="ja-JP" altLang="en-US" sz="2000" b="1" dirty="0">
                <a:solidFill>
                  <a:srgbClr val="FF0000"/>
                </a:solidFill>
              </a:rPr>
              <a:t>の基本提案者」と断定している。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6AF78D-C245-5601-6866-EA675C6A86DD}"/>
              </a:ext>
            </a:extLst>
          </p:cNvPr>
          <p:cNvSpPr/>
          <p:nvPr/>
        </p:nvSpPr>
        <p:spPr>
          <a:xfrm>
            <a:off x="6232078" y="4477727"/>
            <a:ext cx="900242" cy="647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5AE560F-0B51-7ABB-D9C7-9F8E1657F913}"/>
              </a:ext>
            </a:extLst>
          </p:cNvPr>
          <p:cNvCxnSpPr>
            <a:cxnSpLocks/>
          </p:cNvCxnSpPr>
          <p:nvPr/>
        </p:nvCxnSpPr>
        <p:spPr>
          <a:xfrm flipV="1">
            <a:off x="349762" y="6414824"/>
            <a:ext cx="5522959" cy="21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96381D8-C5C1-E68E-3BE1-926E7CE36920}"/>
              </a:ext>
            </a:extLst>
          </p:cNvPr>
          <p:cNvCxnSpPr/>
          <p:nvPr/>
        </p:nvCxnSpPr>
        <p:spPr>
          <a:xfrm>
            <a:off x="126484" y="5217907"/>
            <a:ext cx="583344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C30646C-4097-BDA0-76FC-80E279E3643F}"/>
              </a:ext>
            </a:extLst>
          </p:cNvPr>
          <p:cNvCxnSpPr/>
          <p:nvPr/>
        </p:nvCxnSpPr>
        <p:spPr>
          <a:xfrm>
            <a:off x="148469" y="6697634"/>
            <a:ext cx="583344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EFE0176-1553-DCD2-5F26-560262B81278}"/>
              </a:ext>
            </a:extLst>
          </p:cNvPr>
          <p:cNvCxnSpPr>
            <a:cxnSpLocks/>
          </p:cNvCxnSpPr>
          <p:nvPr/>
        </p:nvCxnSpPr>
        <p:spPr>
          <a:xfrm flipH="1" flipV="1">
            <a:off x="120815" y="5173805"/>
            <a:ext cx="5669" cy="152382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16B1EF1-3E01-D404-E7F6-590D8769E8EF}"/>
              </a:ext>
            </a:extLst>
          </p:cNvPr>
          <p:cNvCxnSpPr>
            <a:cxnSpLocks/>
          </p:cNvCxnSpPr>
          <p:nvPr/>
        </p:nvCxnSpPr>
        <p:spPr>
          <a:xfrm flipV="1">
            <a:off x="5971254" y="5199353"/>
            <a:ext cx="0" cy="155838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>
            <a:extLst>
              <a:ext uri="{FF2B5EF4-FFF2-40B4-BE49-F238E27FC236}">
                <a16:creationId xmlns:a16="http://schemas.microsoft.com/office/drawing/2014/main" id="{AC01901A-8A3B-1FE3-4FF1-E0518FD6C6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425" t="32531" r="28444" b="17846"/>
          <a:stretch/>
        </p:blipFill>
        <p:spPr>
          <a:xfrm>
            <a:off x="10164854" y="4709409"/>
            <a:ext cx="1463353" cy="213406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8D574D3-128D-140F-9DD9-17DBABFD5501}"/>
              </a:ext>
            </a:extLst>
          </p:cNvPr>
          <p:cNvSpPr txBox="1"/>
          <p:nvPr/>
        </p:nvSpPr>
        <p:spPr>
          <a:xfrm>
            <a:off x="6251530" y="4442577"/>
            <a:ext cx="3379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solidFill>
                  <a:srgbClr val="FF0000"/>
                </a:solidFill>
              </a:rPr>
              <a:t>Excellent Blue Light Sensitivity</a:t>
            </a:r>
            <a:r>
              <a:rPr lang="ja-JP" altLang="en-US" sz="10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1000" b="1" dirty="0">
                <a:solidFill>
                  <a:srgbClr val="FF0000"/>
                </a:solidFill>
              </a:rPr>
              <a:t>and No Image Lag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3257E72-39EB-FB81-5BF1-22BAAA0C604A}"/>
              </a:ext>
            </a:extLst>
          </p:cNvPr>
          <p:cNvSpPr txBox="1"/>
          <p:nvPr/>
        </p:nvSpPr>
        <p:spPr>
          <a:xfrm>
            <a:off x="9407727" y="4442576"/>
            <a:ext cx="2220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solidFill>
                  <a:srgbClr val="FF0000"/>
                </a:solidFill>
              </a:rPr>
              <a:t>with Adjacent P+ Channel Stops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29CDD98B-2C02-4031-0BF7-F5CC6847B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59" t="30948" r="50738" b="47287"/>
          <a:stretch/>
        </p:blipFill>
        <p:spPr>
          <a:xfrm>
            <a:off x="6251530" y="4852138"/>
            <a:ext cx="3799115" cy="1953039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94BDDB9-13DC-1689-FE20-D8339BB23FDB}"/>
              </a:ext>
            </a:extLst>
          </p:cNvPr>
          <p:cNvSpPr txBox="1"/>
          <p:nvPr/>
        </p:nvSpPr>
        <p:spPr>
          <a:xfrm>
            <a:off x="6934247" y="4642760"/>
            <a:ext cx="2433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solidFill>
                  <a:schemeClr val="accent1">
                    <a:lumMod val="75000"/>
                  </a:schemeClr>
                </a:solidFill>
              </a:rPr>
              <a:t>Sony SSDM1978 Paper by Hagiwara</a:t>
            </a:r>
            <a:endParaRPr kumimoji="1" lang="ja-JP" alt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21A6431-A738-F7A8-FDBC-CCB840BDF978}"/>
              </a:ext>
            </a:extLst>
          </p:cNvPr>
          <p:cNvSpPr txBox="1"/>
          <p:nvPr/>
        </p:nvSpPr>
        <p:spPr>
          <a:xfrm>
            <a:off x="11393460" y="6451492"/>
            <a:ext cx="798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2.14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989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9C9703-A809-30E8-9A4A-061A086A9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2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1A62BE-D21C-C469-EAE9-E6FBC8D1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22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2165ED-FED1-FEF8-C027-AC859DFBF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66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C7DCDA1-3C83-026A-A4F0-796C8D66AFD6}"/>
              </a:ext>
            </a:extLst>
          </p:cNvPr>
          <p:cNvCxnSpPr>
            <a:cxnSpLocks/>
          </p:cNvCxnSpPr>
          <p:nvPr/>
        </p:nvCxnSpPr>
        <p:spPr>
          <a:xfrm>
            <a:off x="679468" y="1157709"/>
            <a:ext cx="5008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31A6500-E5C9-76C7-D135-82B49B5A4795}"/>
              </a:ext>
            </a:extLst>
          </p:cNvPr>
          <p:cNvSpPr txBox="1"/>
          <p:nvPr/>
        </p:nvSpPr>
        <p:spPr>
          <a:xfrm>
            <a:off x="553720" y="760524"/>
            <a:ext cx="5256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(8) </a:t>
            </a:r>
            <a:r>
              <a:rPr lang="ja-JP" altLang="en-US" b="1" dirty="0">
                <a:solidFill>
                  <a:schemeClr val="accent1"/>
                </a:solidFill>
              </a:rPr>
              <a:t>超光感度の</a:t>
            </a:r>
            <a:r>
              <a:rPr lang="en-US" altLang="ja-JP" b="1" dirty="0">
                <a:solidFill>
                  <a:schemeClr val="accent1"/>
                </a:solidFill>
              </a:rPr>
              <a:t>CMOS</a:t>
            </a:r>
            <a:r>
              <a:rPr lang="ja-JP" altLang="en-US" b="1" dirty="0">
                <a:solidFill>
                  <a:schemeClr val="accent1"/>
                </a:solidFill>
              </a:rPr>
              <a:t>型イメージセンサーの特性</a:t>
            </a:r>
          </a:p>
        </p:txBody>
      </p:sp>
    </p:spTree>
    <p:extLst>
      <p:ext uri="{BB962C8B-B14F-4D97-AF65-F5344CB8AC3E}">
        <p14:creationId xmlns:p14="http://schemas.microsoft.com/office/powerpoint/2010/main" val="1812971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06F45D6-EB78-B5B2-2BF5-64CAD2A16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9F8AB0C-ADE7-6879-9867-858374B8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05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28557F0-5152-0135-6AB6-CBF5296AD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4" t="29226" r="31408" b="40508"/>
          <a:stretch/>
        </p:blipFill>
        <p:spPr>
          <a:xfrm>
            <a:off x="282635" y="1335096"/>
            <a:ext cx="11388544" cy="344895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5B0590-EC6F-9496-FCFE-DEA57F2D6E90}"/>
              </a:ext>
            </a:extLst>
          </p:cNvPr>
          <p:cNvSpPr txBox="1"/>
          <p:nvPr/>
        </p:nvSpPr>
        <p:spPr>
          <a:xfrm>
            <a:off x="135432" y="33609"/>
            <a:ext cx="1205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P+PN-PP+接合型太陽電池の提案                                                                                   萩原良昭</a:t>
            </a: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(AIPS)</a:t>
            </a:r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　　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890C20BA-DF17-4EDC-F8A6-C4A62745D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8" t="4032" r="18061" b="7672"/>
          <a:stretch/>
        </p:blipFill>
        <p:spPr>
          <a:xfrm>
            <a:off x="285212" y="2471765"/>
            <a:ext cx="4361593" cy="30017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EB05FC5-5DBF-AF40-80DA-58EE1DE54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3163" b="-37"/>
          <a:stretch/>
        </p:blipFill>
        <p:spPr>
          <a:xfrm>
            <a:off x="7767295" y="2770505"/>
            <a:ext cx="4139493" cy="24042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DA6AC3-83E9-838E-87C1-349BE5C29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7" t="24794" r="31202" b="70775"/>
          <a:stretch/>
        </p:blipFill>
        <p:spPr>
          <a:xfrm>
            <a:off x="354134" y="457344"/>
            <a:ext cx="11552654" cy="87775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4B5A68-B31D-5D14-C538-FDC9A7BFBB52}"/>
              </a:ext>
            </a:extLst>
          </p:cNvPr>
          <p:cNvSpPr txBox="1"/>
          <p:nvPr/>
        </p:nvSpPr>
        <p:spPr>
          <a:xfrm>
            <a:off x="0" y="5685431"/>
            <a:ext cx="2877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（１）超短波長光感度特性を持ち</a:t>
            </a:r>
            <a:endParaRPr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（２）</a:t>
            </a: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</a:rPr>
              <a:t>Anti-blooming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機能を持ち</a:t>
            </a:r>
            <a:endParaRPr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（３）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電子シャッター機能を持ち</a:t>
            </a:r>
            <a:endParaRPr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（４）</a:t>
            </a: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</a:rPr>
              <a:t>Global Shutter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機能をち</a:t>
            </a:r>
            <a:endParaRPr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5B8635-E521-BF8C-9229-1EC327D10FB7}"/>
              </a:ext>
            </a:extLst>
          </p:cNvPr>
          <p:cNvSpPr txBox="1"/>
          <p:nvPr/>
        </p:nvSpPr>
        <p:spPr>
          <a:xfrm>
            <a:off x="2637176" y="5661806"/>
            <a:ext cx="3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（５）かつ残像のない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特性をつ、</a:t>
            </a:r>
            <a:endParaRPr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（６）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受光表面がピン留めされた</a:t>
            </a:r>
            <a:endParaRPr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　　</a:t>
            </a:r>
            <a:r>
              <a:rPr kumimoji="1" lang="en-US" altLang="ja-JP" sz="1400" b="1" dirty="0">
                <a:solidFill>
                  <a:schemeClr val="accent1">
                    <a:lumMod val="75000"/>
                  </a:schemeClr>
                </a:solidFill>
              </a:rPr>
              <a:t>Pinned Phot</a:t>
            </a: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</a:rPr>
              <a:t>odiode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を</a:t>
            </a: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</a:rPr>
              <a:t>1975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年</a:t>
            </a:r>
            <a:endParaRPr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　　にもと</a:t>
            </a:r>
            <a:r>
              <a:rPr kumimoji="1" lang="en-US" altLang="ja-JP" sz="1400" b="1" dirty="0">
                <a:solidFill>
                  <a:schemeClr val="accent1">
                    <a:lumMod val="75000"/>
                  </a:schemeClr>
                </a:solidFill>
              </a:rPr>
              <a:t>Sony</a:t>
            </a:r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の萩原は発明した。</a:t>
            </a:r>
            <a:endParaRPr kumimoji="1" lang="en-US" altLang="ja-JP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8A9A2A-542B-46FD-B17E-38D4C33AD8EA}"/>
              </a:ext>
            </a:extLst>
          </p:cNvPr>
          <p:cNvSpPr txBox="1"/>
          <p:nvPr/>
        </p:nvSpPr>
        <p:spPr>
          <a:xfrm>
            <a:off x="5186752" y="5385389"/>
            <a:ext cx="724647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accent1">
                    <a:lumMod val="75000"/>
                  </a:schemeClr>
                </a:solidFill>
              </a:rPr>
              <a:t>　　　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この受光構造を超光感度の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新型太陽電池として開発し将来の</a:t>
            </a:r>
            <a:endParaRPr kumimoji="1"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　　日本の半導体電子デバイス産業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の、「日本の産業のコメ」と</a:t>
            </a:r>
            <a:endParaRPr kumimoji="1"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　　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して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育て、発展されて日本のエネルギ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対策に貢献したいです。　</a:t>
            </a:r>
            <a:endParaRPr kumimoji="1"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5161709-CDDE-AC28-219D-6F939BDAAB6E}"/>
              </a:ext>
            </a:extLst>
          </p:cNvPr>
          <p:cNvSpPr txBox="1"/>
          <p:nvPr/>
        </p:nvSpPr>
        <p:spPr>
          <a:xfrm>
            <a:off x="11393460" y="6451492"/>
            <a:ext cx="798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2.20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37991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FDDD0AC-C29E-CFE4-2556-5C54F982C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2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592211-7567-6B2C-388C-FE2B46052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35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BFAA0A-331E-12F2-8E01-7466C854D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2E94E2-1165-E596-CF75-4D1C6A76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52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28949F3-18D0-9637-583D-EE7491F41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8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4CEECE2-E5B8-E3BA-38F1-8C9D8396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4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6E14B7-6712-E1F4-2D42-CAEA0792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5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Recent Publications on Pinned Photodiode by Hagiwara (AIPS)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+++++++++++++++++++++++++++++++++++++++++++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5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6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7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8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9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10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++++++++++++++++++++++++++++++++++++++++++++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9330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Recent Publications on Pinned Photodiode by Hagiwara (AIPS)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+++++++++++++++++++++++++++++++++++++++++++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5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6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7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8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9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10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++++++++++++++++++++++++++++++++++++++++++++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2731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B66765-67BB-48B5-925A-D02C56B4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1" t="18545" r="71315" b="77920"/>
          <a:stretch/>
        </p:blipFill>
        <p:spPr>
          <a:xfrm>
            <a:off x="988659" y="807336"/>
            <a:ext cx="2381735" cy="6566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E62D78-B9B5-FF8B-15ED-9CD46A93C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84" t="53151" r="50000" b="22000"/>
          <a:stretch/>
        </p:blipFill>
        <p:spPr>
          <a:xfrm>
            <a:off x="0" y="2801657"/>
            <a:ext cx="7889966" cy="39224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127F2D8-A51D-D478-7882-ACE7D72B7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44" t="24607" r="32953" b="64027"/>
          <a:stretch/>
        </p:blipFill>
        <p:spPr>
          <a:xfrm>
            <a:off x="2284030" y="1225331"/>
            <a:ext cx="7365305" cy="131523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F456609-4921-4C25-E032-FBE8DC951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24" t="17883" r="22531" b="78686"/>
          <a:stretch/>
        </p:blipFill>
        <p:spPr>
          <a:xfrm>
            <a:off x="5447211" y="747785"/>
            <a:ext cx="6084389" cy="54013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CBE2787-6DF4-4D38-D415-D4606F5BFE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93" t="41333" r="50000" b="11772"/>
          <a:stretch/>
        </p:blipFill>
        <p:spPr>
          <a:xfrm>
            <a:off x="7663365" y="2434705"/>
            <a:ext cx="4489210" cy="42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36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F6C126-1190-F52F-D936-6599263FF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87" t="18124" r="27590" b="46090"/>
          <a:stretch/>
        </p:blipFill>
        <p:spPr>
          <a:xfrm>
            <a:off x="294640" y="1314012"/>
            <a:ext cx="5656875" cy="53403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B082B92-B2BA-3BEC-5DF1-B8399A445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71" t="54476" r="23393" b="6857"/>
          <a:stretch/>
        </p:blipFill>
        <p:spPr>
          <a:xfrm>
            <a:off x="5951515" y="1246983"/>
            <a:ext cx="6240485" cy="53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25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0B1906-0789-1E36-0973-EFAE9D71B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6" t="34703" r="50000" b="22923"/>
          <a:stretch/>
        </p:blipFill>
        <p:spPr>
          <a:xfrm>
            <a:off x="99256" y="1039660"/>
            <a:ext cx="6795092" cy="56310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AC7684-A368-52F3-49DA-6278627C1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32" t="33965" r="22843" b="12694"/>
          <a:stretch/>
        </p:blipFill>
        <p:spPr>
          <a:xfrm>
            <a:off x="6894348" y="676406"/>
            <a:ext cx="5178377" cy="60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91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4186891-3C73-5066-46A4-47DC282D4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59" r="2417"/>
          <a:stretch/>
        </p:blipFill>
        <p:spPr>
          <a:xfrm>
            <a:off x="0" y="751562"/>
            <a:ext cx="11897360" cy="61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5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489D1B-79CA-067F-1125-D23FD5313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09" t="26849" r="22740" b="27489"/>
          <a:stretch/>
        </p:blipFill>
        <p:spPr>
          <a:xfrm>
            <a:off x="0" y="974532"/>
            <a:ext cx="6215593" cy="56711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AFFE4E-45B2-3F5D-F2B0-7C09D86CB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19" t="34339" r="22842" b="18538"/>
          <a:stretch/>
        </p:blipFill>
        <p:spPr>
          <a:xfrm>
            <a:off x="6096000" y="1135639"/>
            <a:ext cx="5976407" cy="56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7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E8B24C-83A5-E5BA-EB18-38396642C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2" t="16560" r="50890" b="10503"/>
          <a:stretch/>
        </p:blipFill>
        <p:spPr>
          <a:xfrm>
            <a:off x="137785" y="789048"/>
            <a:ext cx="5022937" cy="58566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187021D-7EB9-F05A-0B47-EE1924760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47" t="44201" r="50000" b="15799"/>
          <a:stretch/>
        </p:blipFill>
        <p:spPr>
          <a:xfrm>
            <a:off x="5002348" y="789047"/>
            <a:ext cx="6703493" cy="58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15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D26F72-FD48-FCE5-A5B9-ACB2BF249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98" t="28767" r="26979" b="30594"/>
          <a:stretch/>
        </p:blipFill>
        <p:spPr>
          <a:xfrm>
            <a:off x="175363" y="678801"/>
            <a:ext cx="6795649" cy="61259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9E4880-9272-804B-7992-C2A5A484F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5617" r="27055" b="13281"/>
          <a:stretch/>
        </p:blipFill>
        <p:spPr>
          <a:xfrm>
            <a:off x="7090289" y="474028"/>
            <a:ext cx="4926348" cy="61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52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37D1B9-DB26-FD6B-8E85-720641090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3" t="21370" r="52329" b="33516"/>
          <a:stretch/>
        </p:blipFill>
        <p:spPr>
          <a:xfrm>
            <a:off x="1033676" y="646671"/>
            <a:ext cx="4696859" cy="52257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BED71A6-2DEC-87C9-15A5-20CE21C3A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2" t="23800" r="51301" b="32420"/>
          <a:stretch/>
        </p:blipFill>
        <p:spPr>
          <a:xfrm>
            <a:off x="6095999" y="734561"/>
            <a:ext cx="4822923" cy="513789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F12D3BA-4577-3EA8-6234-008C7741B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77" t="67397" r="50993" b="26758"/>
          <a:stretch/>
        </p:blipFill>
        <p:spPr>
          <a:xfrm>
            <a:off x="2554204" y="5872456"/>
            <a:ext cx="7083591" cy="9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75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A66B05-8F6D-5850-6132-6428C9C9A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4" t="17097" r="27536" b="53091"/>
          <a:stretch/>
        </p:blipFill>
        <p:spPr>
          <a:xfrm>
            <a:off x="294640" y="964504"/>
            <a:ext cx="5624186" cy="434653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56FCB7A-0213-3FD1-BEFF-8488CC8D4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3835" r="18425" b="16713"/>
          <a:stretch/>
        </p:blipFill>
        <p:spPr>
          <a:xfrm>
            <a:off x="5918826" y="964504"/>
            <a:ext cx="6184416" cy="43465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7D33D90-E552-D643-8670-696547BF3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63379" r="16678" b="23157"/>
          <a:stretch/>
        </p:blipFill>
        <p:spPr>
          <a:xfrm>
            <a:off x="2488503" y="5411262"/>
            <a:ext cx="6184415" cy="140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9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05B57E-533E-937B-6FD1-27D9BF127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3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（１）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P2019_3DIC2019_Paper_on_3D_Pinned_Photodiode_6_pages.pdf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705B64-5390-69E1-C2F1-266626C09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8" t="16560" r="50000" b="19817"/>
          <a:stretch/>
        </p:blipFill>
        <p:spPr>
          <a:xfrm>
            <a:off x="294639" y="673974"/>
            <a:ext cx="5994583" cy="61840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288D2B8-8BA5-DD9F-50E0-347C8922A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84" t="18799" r="50887" b="50022"/>
          <a:stretch/>
        </p:blipFill>
        <p:spPr>
          <a:xfrm>
            <a:off x="5949409" y="673974"/>
            <a:ext cx="6242591" cy="40208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87FFE5D-707C-37A1-1BA7-A75A66EEA9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98" t="28493" r="23664" b="51964"/>
          <a:stretch/>
        </p:blipFill>
        <p:spPr>
          <a:xfrm>
            <a:off x="5949409" y="4814312"/>
            <a:ext cx="6113155" cy="19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16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0"/>
            <a:ext cx="120294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42470C-FE09-0D12-8A5E-1AD30758AC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6" t="37443" r="51507" b="16530"/>
          <a:stretch/>
        </p:blipFill>
        <p:spPr>
          <a:xfrm>
            <a:off x="2369506" y="1280672"/>
            <a:ext cx="7452987" cy="53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51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0"/>
            <a:ext cx="120294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7CD09DF-9CC6-620C-F976-F3E0E179D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7" t="19909" r="4555" b="1370"/>
          <a:stretch/>
        </p:blipFill>
        <p:spPr>
          <a:xfrm>
            <a:off x="294640" y="1365336"/>
            <a:ext cx="11342039" cy="53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4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0"/>
            <a:ext cx="120294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FEC7C3-B037-3363-6522-370D067BA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6" t="28128" r="16781" b="18721"/>
          <a:stretch/>
        </p:blipFill>
        <p:spPr>
          <a:xfrm>
            <a:off x="400833" y="1508105"/>
            <a:ext cx="11615516" cy="53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0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0"/>
            <a:ext cx="120294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C9B7BD-2D02-29F9-933D-0308C249AB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4" t="19726" r="50993" b="7397"/>
          <a:stretch/>
        </p:blipFill>
        <p:spPr>
          <a:xfrm>
            <a:off x="808206" y="1426792"/>
            <a:ext cx="4227256" cy="532339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B5594F5-9F06-E1F8-8392-9C1C15F7C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61" t="19363" r="25206" b="38083"/>
          <a:stretch/>
        </p:blipFill>
        <p:spPr>
          <a:xfrm>
            <a:off x="5549028" y="1191337"/>
            <a:ext cx="5511451" cy="5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3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0"/>
            <a:ext cx="120294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B6ED3F5-1132-D0D1-1A01-024B1D234B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67" t="37808" r="24795" b="35160"/>
          <a:stretch/>
        </p:blipFill>
        <p:spPr>
          <a:xfrm>
            <a:off x="2035757" y="1382716"/>
            <a:ext cx="8373372" cy="53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44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0"/>
            <a:ext cx="120294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（２）　</a:t>
            </a:r>
            <a:r>
              <a:rPr lang="en-US" altLang="ja-JP" sz="20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P2020_EDTM2020_PaperID_3C4_by_Hagiwara_4_pages.pdf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EDTM2020_Paper_on_the P+PN+P Junction Pinned Photodiode and Schottky Barrier Photodiode.html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389139-393F-1AFC-F3BC-F7E991156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53" t="42740" r="23459" b="27488"/>
          <a:stretch/>
        </p:blipFill>
        <p:spPr>
          <a:xfrm>
            <a:off x="208767" y="1866379"/>
            <a:ext cx="11774466" cy="44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37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D366BA-B52F-36A3-D35D-FD9BCA12B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26" t="18264" r="28288" b="53790"/>
          <a:stretch/>
        </p:blipFill>
        <p:spPr>
          <a:xfrm>
            <a:off x="165764" y="1687881"/>
            <a:ext cx="12026236" cy="42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50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851E7AB-8405-FC47-E716-E853A0A76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12" t="45479" r="28185" b="11416"/>
          <a:stretch/>
        </p:blipFill>
        <p:spPr>
          <a:xfrm>
            <a:off x="870854" y="1089472"/>
            <a:ext cx="10450291" cy="561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22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DB2015-E6CE-FA60-B3BF-EDE96EAA2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21" t="21735" r="34658" b="57625"/>
          <a:stretch/>
        </p:blipFill>
        <p:spPr>
          <a:xfrm>
            <a:off x="904378" y="1766170"/>
            <a:ext cx="10809963" cy="465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05D906-EF04-1857-2794-9FC00C8ED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00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AA99EC-11D2-B748-8E76-4BFAC9360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97" t="42192" r="38767" b="22557"/>
          <a:stretch/>
        </p:blipFill>
        <p:spPr>
          <a:xfrm>
            <a:off x="2718148" y="1456350"/>
            <a:ext cx="6237962" cy="51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17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DDD46F-4D65-76A1-F670-4A0E66FC6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3" t="31416" r="24898" b="14521"/>
          <a:stretch/>
        </p:blipFill>
        <p:spPr>
          <a:xfrm>
            <a:off x="1189972" y="1183661"/>
            <a:ext cx="9585030" cy="567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0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C509EC-AC00-B593-4CE4-4D59C215C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19" t="25753" r="24487" b="30228"/>
          <a:stretch/>
        </p:blipFill>
        <p:spPr>
          <a:xfrm>
            <a:off x="566823" y="1302706"/>
            <a:ext cx="11058353" cy="52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35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3DC778-600D-BF6C-1114-9FC95E1BF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58" t="34521" r="26644" b="11416"/>
          <a:stretch/>
        </p:blipFill>
        <p:spPr>
          <a:xfrm>
            <a:off x="1427967" y="1233765"/>
            <a:ext cx="8818323" cy="55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86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C3B745-64E9-108F-7A28-BEA5E1FD2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02" t="18996" r="28802" b="33151"/>
          <a:stretch/>
        </p:blipFill>
        <p:spPr>
          <a:xfrm>
            <a:off x="1377862" y="1155964"/>
            <a:ext cx="9156528" cy="54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440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4E1ADD-50C3-9C78-2050-100E83F47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59" t="24292" r="29829" b="28677"/>
          <a:stretch/>
        </p:blipFill>
        <p:spPr>
          <a:xfrm>
            <a:off x="1440493" y="1304903"/>
            <a:ext cx="8755693" cy="55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5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7C4733-D767-2F7D-2F7A-ECFC310E5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67" t="15891" r="30343" b="42648"/>
          <a:stretch/>
        </p:blipFill>
        <p:spPr>
          <a:xfrm>
            <a:off x="1123167" y="1152394"/>
            <a:ext cx="9631417" cy="549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645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D8DC23-E770-E6EE-D3E9-1DE6D68AB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91" t="26302" r="31781" b="31507"/>
          <a:stretch/>
        </p:blipFill>
        <p:spPr>
          <a:xfrm>
            <a:off x="1549052" y="1319057"/>
            <a:ext cx="8647134" cy="53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62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9DAC18D-1308-62D8-29AF-8AEAD5743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4" t="25388" r="26747" b="21827"/>
          <a:stretch/>
        </p:blipFill>
        <p:spPr>
          <a:xfrm>
            <a:off x="1302707" y="1196999"/>
            <a:ext cx="9144000" cy="54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21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84762D-8135-F307-1CF4-8812B9D11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52" t="21187" r="26028" b="26941"/>
          <a:stretch/>
        </p:blipFill>
        <p:spPr>
          <a:xfrm>
            <a:off x="1189972" y="1333973"/>
            <a:ext cx="10384077" cy="55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85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759BBF8-EA50-1E3D-68F3-42FC42A5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5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E52351-8A80-CCC0-A357-454FF51F2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55" t="27214" r="26747" b="23836"/>
          <a:stretch/>
        </p:blipFill>
        <p:spPr>
          <a:xfrm>
            <a:off x="849195" y="1290180"/>
            <a:ext cx="10920330" cy="54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52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A0EC01-EE54-5780-915C-2E75DA9D2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3" t="32877" r="24693" b="31324"/>
          <a:stretch/>
        </p:blipFill>
        <p:spPr>
          <a:xfrm>
            <a:off x="294640" y="1741117"/>
            <a:ext cx="11713824" cy="46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9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1170F1E-2E82-439F-FF69-D1F7EA3A0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1" t="16256" r="12774"/>
          <a:stretch/>
        </p:blipFill>
        <p:spPr>
          <a:xfrm>
            <a:off x="1878904" y="1114816"/>
            <a:ext cx="8755693" cy="57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25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E5CA043-8BA7-5B09-B31D-EC9E9EBD6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89" t="46758" r="23356" b="31141"/>
          <a:stretch/>
        </p:blipFill>
        <p:spPr>
          <a:xfrm>
            <a:off x="294640" y="1878902"/>
            <a:ext cx="11488640" cy="40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85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292682-216A-24DE-0E64-8833EA423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47" t="28676" r="26130" b="20730"/>
          <a:stretch/>
        </p:blipFill>
        <p:spPr>
          <a:xfrm>
            <a:off x="1536525" y="1308952"/>
            <a:ext cx="9118949" cy="522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6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0C923E-D06E-116B-0075-C1EBF693F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2" t="28676" r="26541" b="18538"/>
          <a:stretch/>
        </p:blipFill>
        <p:spPr>
          <a:xfrm>
            <a:off x="1591857" y="1271392"/>
            <a:ext cx="9008285" cy="55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791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B25944C-D2F6-48CF-33F9-53FCEFA63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" t="18265" r="2416" b="5206"/>
          <a:stretch/>
        </p:blipFill>
        <p:spPr>
          <a:xfrm>
            <a:off x="162560" y="1252603"/>
            <a:ext cx="11734800" cy="52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110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43FD8D-3D25-641A-53EC-B5FDDAA11B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29" t="28676" r="29007" b="17625"/>
          <a:stretch/>
        </p:blipFill>
        <p:spPr>
          <a:xfrm>
            <a:off x="1778695" y="1230098"/>
            <a:ext cx="7828768" cy="54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85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8CC6F1-183D-C18B-3D83-7590DB8EB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0" t="23561" r="19452" b="32237"/>
          <a:stretch/>
        </p:blipFill>
        <p:spPr>
          <a:xfrm>
            <a:off x="200416" y="1089471"/>
            <a:ext cx="11837831" cy="521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04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4521518-C797-CDA3-0B03-C41C36BEDB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" t="22100" r="7330" b="12146"/>
          <a:stretch/>
        </p:blipFill>
        <p:spPr>
          <a:xfrm>
            <a:off x="682947" y="1716064"/>
            <a:ext cx="11003837" cy="45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74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369308-4D56-B5F8-F3A7-85FA77C30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57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9B8144-F0F5-8E6E-5B0F-5FFC5BF16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0" t="18996" r="22124" b="15252"/>
          <a:stretch/>
        </p:blipFill>
        <p:spPr>
          <a:xfrm>
            <a:off x="1302706" y="1094309"/>
            <a:ext cx="9582412" cy="53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489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31AEF1-B0F1-41D3-D37B-8F6081408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3" t="17900" r="14931" b="3096"/>
          <a:stretch/>
        </p:blipFill>
        <p:spPr>
          <a:xfrm>
            <a:off x="1841326" y="1227550"/>
            <a:ext cx="8530225" cy="541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3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BA770B-A13E-1F0C-F21C-F1F1BD623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2" t="23014" r="25205" b="22009"/>
          <a:stretch/>
        </p:blipFill>
        <p:spPr>
          <a:xfrm>
            <a:off x="1599155" y="1242294"/>
            <a:ext cx="8993689" cy="5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02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29E7A6C-6537-BD33-F751-0A3722307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54" t="30685" r="23048" b="11233"/>
          <a:stretch/>
        </p:blipFill>
        <p:spPr>
          <a:xfrm>
            <a:off x="1944039" y="1314614"/>
            <a:ext cx="8730641" cy="54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48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DAD4B4-FA5B-9F08-A183-9B0DFC607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58" t="34155" r="24794" b="12511"/>
          <a:stretch/>
        </p:blipFill>
        <p:spPr>
          <a:xfrm>
            <a:off x="1290180" y="1233765"/>
            <a:ext cx="9845458" cy="54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76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E325CE-8B0E-DF20-5468-B0B377957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85" t="41827" r="26952" b="7580"/>
          <a:stretch/>
        </p:blipFill>
        <p:spPr>
          <a:xfrm>
            <a:off x="1618673" y="1265129"/>
            <a:ext cx="8954653" cy="53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49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95B202B-FEAA-262E-EB5E-7340E61E6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93" t="21371" r="19966" b="10319"/>
          <a:stretch/>
        </p:blipFill>
        <p:spPr>
          <a:xfrm>
            <a:off x="294640" y="1207743"/>
            <a:ext cx="4540407" cy="55313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2D3455-D9BA-4E3D-1D51-01F0BB0F6B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59" t="26301" r="21302" b="15251"/>
          <a:stretch/>
        </p:blipFill>
        <p:spPr>
          <a:xfrm>
            <a:off x="4947781" y="1207743"/>
            <a:ext cx="7039627" cy="54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011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7C94E2-5827-7E4F-6CE8-5B950AC3F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11" t="32877" r="30343" b="8858"/>
          <a:stretch/>
        </p:blipFill>
        <p:spPr>
          <a:xfrm>
            <a:off x="1315233" y="1226246"/>
            <a:ext cx="9256734" cy="52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764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64A439-D94E-BBE2-A5B1-62CCC1C3F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27" t="36895" r="27979" b="10685"/>
          <a:stretch/>
        </p:blipFill>
        <p:spPr>
          <a:xfrm>
            <a:off x="1189974" y="1230635"/>
            <a:ext cx="10797434" cy="54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82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1B833A-FE2B-2973-C563-05880164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43" t="28676" r="29726" b="30411"/>
          <a:stretch/>
        </p:blipFill>
        <p:spPr>
          <a:xfrm>
            <a:off x="764086" y="1258319"/>
            <a:ext cx="10935224" cy="53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1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FEB7CDA-F7BD-C9E5-4E97-5840E9031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949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4D95C7B-2F61-494C-FBF0-E312CFB15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0" t="44932" r="28596" b="20182"/>
          <a:stretch/>
        </p:blipFill>
        <p:spPr>
          <a:xfrm>
            <a:off x="643441" y="1478070"/>
            <a:ext cx="10905118" cy="53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744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741986-DAB8-D4C9-E64A-2CA1ED134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49" t="44749" r="24589" b="13972"/>
          <a:stretch/>
        </p:blipFill>
        <p:spPr>
          <a:xfrm>
            <a:off x="663879" y="1215023"/>
            <a:ext cx="11128654" cy="54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350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B8DF80-5A7A-3AE9-F1C8-4D59E9A3B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6" t="19178" r="20582" b="39178"/>
          <a:stretch/>
        </p:blipFill>
        <p:spPr>
          <a:xfrm>
            <a:off x="877898" y="1327757"/>
            <a:ext cx="10862923" cy="53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92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54035B6-7213-8E30-3934-B966CB279B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29" t="25937" r="20890" b="21279"/>
          <a:stretch/>
        </p:blipFill>
        <p:spPr>
          <a:xfrm>
            <a:off x="853405" y="1168543"/>
            <a:ext cx="10485190" cy="525168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49D82F9-F7AB-7F65-CF1F-0E8F39E7C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66484" r="21199" b="26758"/>
          <a:stretch/>
        </p:blipFill>
        <p:spPr>
          <a:xfrm>
            <a:off x="294640" y="5407622"/>
            <a:ext cx="4270689" cy="56367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EACA50-C511-EAA0-08A4-E9C5C855BC12}"/>
              </a:ext>
            </a:extLst>
          </p:cNvPr>
          <p:cNvSpPr txBox="1"/>
          <p:nvPr/>
        </p:nvSpPr>
        <p:spPr>
          <a:xfrm>
            <a:off x="473307" y="6489360"/>
            <a:ext cx="11604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accent1"/>
                </a:solidFill>
              </a:rPr>
              <a:t>[18] Yoshiaki Hagiwara, “Home Electronics for Entertainment”, an invited talk at ESSCIEC2001, Villach, Austria, September 2001</a:t>
            </a:r>
            <a:endParaRPr kumimoji="1" lang="ja-JP" alt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98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4C25DC-BC55-47DA-26EA-E7D8B06B1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46" t="30868" r="21610" b="20913"/>
          <a:stretch/>
        </p:blipFill>
        <p:spPr>
          <a:xfrm>
            <a:off x="839242" y="1377862"/>
            <a:ext cx="10891380" cy="509809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979A847-66CD-85FE-3E65-075D95104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72694" r="20274" b="21279"/>
          <a:stretch/>
        </p:blipFill>
        <p:spPr>
          <a:xfrm>
            <a:off x="461378" y="4728301"/>
            <a:ext cx="5386929" cy="61440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984699-0DE0-8879-9D40-549EC15B9E5C}"/>
              </a:ext>
            </a:extLst>
          </p:cNvPr>
          <p:cNvSpPr txBox="1"/>
          <p:nvPr/>
        </p:nvSpPr>
        <p:spPr>
          <a:xfrm>
            <a:off x="210414" y="6491802"/>
            <a:ext cx="11771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accent1"/>
                </a:solidFill>
              </a:rPr>
              <a:t>[19] Yoshiaki Hagiwara, “SOI Cell Processor and Beyond ”, an invited talk at ESSCIRC2008, Edinburgh, Scotland, U.K. September 2001</a:t>
            </a:r>
            <a:endParaRPr kumimoji="1" lang="ja-JP" alt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604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294640" y="212309"/>
            <a:ext cx="1202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（３）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P2021_IJSSA2021_Paper_20210616_on_Electrostatic_and_Dynamic_Analysis_of_Pinned_Photodiodes.pdf</a:t>
            </a:r>
            <a:br>
              <a:rPr lang="en-US" altLang="ja-JP" sz="12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　</a:t>
            </a: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P2021_IJSSA2021_Paper_20210616_on_Electrostatic_and_Dynamic_Analysis_of_Pinned_Photodiodes.html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en-US" altLang="ja-JP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AE936E-46B8-9E52-96DA-17C7C55B0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78" t="19178" r="21404" b="22375"/>
          <a:stretch/>
        </p:blipFill>
        <p:spPr>
          <a:xfrm>
            <a:off x="1152395" y="1089472"/>
            <a:ext cx="10083451" cy="544319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7A2FE1-048C-43A9-88BC-C27976DF3183}"/>
              </a:ext>
            </a:extLst>
          </p:cNvPr>
          <p:cNvSpPr txBox="1"/>
          <p:nvPr/>
        </p:nvSpPr>
        <p:spPr>
          <a:xfrm>
            <a:off x="4660511" y="6457694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See http://www.aiplab.com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037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8F4D79-A4F5-B4A3-72D7-77BC1DAB5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2" t="39270" r="51229" b="27895"/>
          <a:stretch/>
        </p:blipFill>
        <p:spPr>
          <a:xfrm>
            <a:off x="220671" y="2589836"/>
            <a:ext cx="5953133" cy="41491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5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7BCCA7-C98F-A6B1-6617-3A4BADDA88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59" t="47836" r="23664" b="29132"/>
          <a:stretch/>
        </p:blipFill>
        <p:spPr>
          <a:xfrm>
            <a:off x="6542763" y="1618928"/>
            <a:ext cx="5147627" cy="262802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296B4E3-57DF-9FFF-2503-85FB1FEED9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267" t="58806" r="22518" b="20000"/>
          <a:stretch/>
        </p:blipFill>
        <p:spPr>
          <a:xfrm>
            <a:off x="6533451" y="4300208"/>
            <a:ext cx="5624186" cy="25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7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1460BA-01CE-88FD-0C82-282FCE97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06" t="37260" r="53151" b="36256"/>
          <a:stretch/>
        </p:blipFill>
        <p:spPr>
          <a:xfrm>
            <a:off x="34308" y="2879501"/>
            <a:ext cx="6153550" cy="379687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4DEEB0-6831-39DC-DD48-735CBCF9DD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98" t="38173" r="52432" b="10867"/>
          <a:stretch/>
        </p:blipFill>
        <p:spPr>
          <a:xfrm>
            <a:off x="6601215" y="1640277"/>
            <a:ext cx="5448822" cy="49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27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E10AD6-23CD-FF26-2711-989EA2251B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53" t="23918" r="23459" b="37351"/>
          <a:stretch/>
        </p:blipFill>
        <p:spPr>
          <a:xfrm>
            <a:off x="427916" y="2647971"/>
            <a:ext cx="4983328" cy="421002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39F2E2C-591E-C1EA-2303-0CD03399A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53" t="60639" r="24178" b="6850"/>
          <a:stretch/>
        </p:blipFill>
        <p:spPr>
          <a:xfrm>
            <a:off x="5495184" y="2284783"/>
            <a:ext cx="6268900" cy="45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29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02F34C-D270-6588-87FD-76691729A3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6" t="15706" r="53504" b="43182"/>
          <a:stretch/>
        </p:blipFill>
        <p:spPr>
          <a:xfrm>
            <a:off x="488512" y="2652699"/>
            <a:ext cx="4672211" cy="40362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4399D8A-A0A5-AFA0-FE43-B579D9744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6" t="55561" r="51404" b="10320"/>
          <a:stretch/>
        </p:blipFill>
        <p:spPr>
          <a:xfrm>
            <a:off x="5536029" y="2286608"/>
            <a:ext cx="6514008" cy="45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6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DB4ADA-AA90-FDEF-1034-7CDFECA5F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4"/>
          <a:stretch/>
        </p:blipFill>
        <p:spPr>
          <a:xfrm>
            <a:off x="0" y="992459"/>
            <a:ext cx="12192000" cy="586386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39EBD3-468C-DA13-4EB3-561D5E10F4C0}"/>
              </a:ext>
            </a:extLst>
          </p:cNvPr>
          <p:cNvSpPr txBox="1"/>
          <p:nvPr/>
        </p:nvSpPr>
        <p:spPr>
          <a:xfrm>
            <a:off x="420485" y="228292"/>
            <a:ext cx="11351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JPA1975_127646_裏面照射型_Global_Shutter機能つき_Pinned_Photodiode</a:t>
            </a:r>
            <a:endParaRPr lang="en-US" altLang="ja-JP" sz="2400" b="1" dirty="0"/>
          </a:p>
          <a:p>
            <a:r>
              <a:rPr lang="ja-JP" altLang="en-US" sz="2400" b="1" dirty="0"/>
              <a:t>　　　萩原の1975年３月５日の発明が44年後の2019年</a:t>
            </a:r>
            <a:r>
              <a:rPr lang="en-US" altLang="ja-JP" sz="2400" b="1" dirty="0"/>
              <a:t>3</a:t>
            </a:r>
            <a:r>
              <a:rPr lang="ja-JP" altLang="en-US" sz="2400" b="1" dirty="0"/>
              <a:t>月になり実現しました。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0E9C647-CC15-2E7B-4B07-DBD5C091ABE8}"/>
              </a:ext>
            </a:extLst>
          </p:cNvPr>
          <p:cNvSpPr txBox="1"/>
          <p:nvPr/>
        </p:nvSpPr>
        <p:spPr>
          <a:xfrm>
            <a:off x="11393460" y="6451492"/>
            <a:ext cx="798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2.07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06566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9821C2-8DBB-40FC-EFD6-1C2CD24C2C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84" t="23918" r="22226" b="41369"/>
          <a:stretch/>
        </p:blipFill>
        <p:spPr>
          <a:xfrm>
            <a:off x="770072" y="2801564"/>
            <a:ext cx="5104635" cy="384975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25E92AD-C84D-0984-009C-B89E5B5892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15" t="57233" r="21712" b="13425"/>
          <a:stretch/>
        </p:blipFill>
        <p:spPr>
          <a:xfrm>
            <a:off x="5842792" y="2292263"/>
            <a:ext cx="6207246" cy="43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063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1E850CA-66E0-1E1E-2F4F-0F7BCFF6BF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913" r="281"/>
          <a:stretch/>
        </p:blipFill>
        <p:spPr>
          <a:xfrm>
            <a:off x="0" y="2805830"/>
            <a:ext cx="12157692" cy="40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4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F9FB2BB-6205-47D0-D780-96F024C5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67" r="2500"/>
          <a:stretch/>
        </p:blipFill>
        <p:spPr>
          <a:xfrm>
            <a:off x="0" y="2932938"/>
            <a:ext cx="11887200" cy="39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81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DD5EBF9-F1D3-1C55-9A7A-DEF19A2BD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08" t="34621" r="51506" b="20730"/>
          <a:stretch/>
        </p:blipFill>
        <p:spPr>
          <a:xfrm>
            <a:off x="992270" y="2794229"/>
            <a:ext cx="4647157" cy="39582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523E07-5D07-3724-34CC-1B44F6EE2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81" t="37750" r="20033" b="23273"/>
          <a:stretch/>
        </p:blipFill>
        <p:spPr>
          <a:xfrm>
            <a:off x="6188872" y="2167927"/>
            <a:ext cx="5724395" cy="45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670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C4B24-97A0-594D-E082-CBB37F1B460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F847EC-81A9-B7BA-EAEA-BD3584DCCC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9817" r="19760" b="15434"/>
          <a:stretch/>
        </p:blipFill>
        <p:spPr>
          <a:xfrm>
            <a:off x="503072" y="2592888"/>
            <a:ext cx="5008380" cy="41689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FF7283-3D77-B143-A237-812299D0D1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29771" r="20377" b="36621"/>
          <a:stretch/>
        </p:blipFill>
        <p:spPr>
          <a:xfrm>
            <a:off x="5280736" y="2215840"/>
            <a:ext cx="6911264" cy="44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538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4C0E778-9A83-9863-E3BC-25611301C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3" t="15930" r="53630" b="46119"/>
          <a:stretch/>
        </p:blipFill>
        <p:spPr>
          <a:xfrm>
            <a:off x="663881" y="2818356"/>
            <a:ext cx="4847572" cy="403964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69078C-5885-A463-6C2F-F282BEC21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74" t="52968" r="50890" b="9224"/>
          <a:stretch/>
        </p:blipFill>
        <p:spPr>
          <a:xfrm>
            <a:off x="5924812" y="2016690"/>
            <a:ext cx="6125225" cy="474782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26E0E3-5579-39FF-6C41-D0835670927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5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3112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D0FA128-7092-4DB6-D7DA-D5DAC2C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t="21945" r="22509" b="64733"/>
          <a:stretch/>
        </p:blipFill>
        <p:spPr>
          <a:xfrm>
            <a:off x="327708" y="0"/>
            <a:ext cx="11722329" cy="16402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26E0E3-5579-39FF-6C41-D08356709278}"/>
              </a:ext>
            </a:extLst>
          </p:cNvPr>
          <p:cNvSpPr txBox="1"/>
          <p:nvPr/>
        </p:nvSpPr>
        <p:spPr>
          <a:xfrm>
            <a:off x="34308" y="1640277"/>
            <a:ext cx="66823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（４）　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P2021_ICECET2021_Paper61.pdf </a:t>
            </a:r>
            <a:endParaRPr lang="en-US" altLang="ja-JP" sz="2400" b="1" i="0" dirty="0"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1800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　　</a:t>
            </a:r>
            <a:endParaRPr lang="en-US" altLang="ja-JP" sz="1800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　　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P2021_ICECET2021_Paper61_html</a:t>
            </a:r>
            <a:b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BCA933A-C098-768E-034C-98BA19597B0F}"/>
              </a:ext>
            </a:extLst>
          </p:cNvPr>
          <p:cNvSpPr txBox="1"/>
          <p:nvPr/>
        </p:nvSpPr>
        <p:spPr>
          <a:xfrm>
            <a:off x="1137504" y="2762422"/>
            <a:ext cx="833217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REFERENCES</a:t>
            </a:r>
            <a:r>
              <a:rPr lang="en-US" altLang="ja-JP" dirty="0"/>
              <a:t> </a:t>
            </a:r>
          </a:p>
          <a:p>
            <a:r>
              <a:rPr lang="en-US" altLang="ja-JP" dirty="0"/>
              <a:t>[1] </a:t>
            </a:r>
            <a:r>
              <a:rPr lang="en-US" altLang="ja-JP" dirty="0">
                <a:hlinkClick r:id="rId5"/>
              </a:rPr>
              <a:t>https://mainichi.jp/english/articles/20181026/p2a/00m/0na/036000c</a:t>
            </a:r>
            <a:endParaRPr lang="en-US" altLang="ja-JP" dirty="0"/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[2] </a:t>
            </a:r>
            <a:r>
              <a:rPr lang="en-US" altLang="ja-JP" dirty="0">
                <a:hlinkClick r:id="rId6"/>
              </a:rPr>
              <a:t>http://www.aiplab.com/JPA_2020_131313_on_PPD_Solar_Cell.html</a:t>
            </a:r>
            <a:endParaRPr lang="en-US" altLang="ja-JP" dirty="0"/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[3] </a:t>
            </a:r>
            <a:r>
              <a:rPr lang="en-US" altLang="ja-JP" dirty="0">
                <a:hlinkClick r:id="rId7"/>
              </a:rPr>
              <a:t>http://www.aiplab.com/JPA_1975_134985_on_PPD_with_VOD.html</a:t>
            </a:r>
            <a:endParaRPr lang="en-US" altLang="ja-JP" dirty="0"/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[4] </a:t>
            </a:r>
            <a:r>
              <a:rPr lang="en-US" altLang="ja-JP" dirty="0">
                <a:hlinkClick r:id="rId8"/>
              </a:rPr>
              <a:t>http://www.aiplab.com/JPA_1977_126885_on_Electric_Shutter.html</a:t>
            </a:r>
            <a:endParaRPr lang="en-US" altLang="ja-JP" dirty="0"/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[5] </a:t>
            </a:r>
            <a:r>
              <a:rPr lang="en-US" altLang="ja-JP" dirty="0">
                <a:hlinkClick r:id="rId9"/>
              </a:rPr>
              <a:t>http://www.aiplab.com/JPA_1975_127646_on_NPNP_type_PPD.html</a:t>
            </a:r>
            <a:endParaRPr lang="en-US" altLang="ja-JP" dirty="0"/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[6] </a:t>
            </a:r>
            <a:r>
              <a:rPr lang="en-US" altLang="ja-JP" dirty="0">
                <a:hlinkClick r:id="rId10"/>
              </a:rPr>
              <a:t>http://www.aiplab.com/JPA_1975_127647_on_NPN_type_PPD.html</a:t>
            </a:r>
            <a:endParaRPr lang="en-US" altLang="ja-JP" dirty="0"/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[7] </a:t>
            </a:r>
            <a:r>
              <a:rPr lang="en-US" altLang="ja-JP" dirty="0">
                <a:hlinkClick r:id="rId11"/>
              </a:rPr>
              <a:t>https://en.wikipedia.org/wiki/Herbert_Kroemer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27574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69150" y="1741422"/>
            <a:ext cx="67893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D06DE1-0F42-E32D-D2A4-D20F0B68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8" t="22100" r="22535" b="60913"/>
          <a:stretch/>
        </p:blipFill>
        <p:spPr>
          <a:xfrm>
            <a:off x="3068877" y="125260"/>
            <a:ext cx="9053973" cy="16161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3201B9D-7B15-A0F6-227D-70543FFFE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52" t="25043" r="23205" b="55793"/>
          <a:stretch/>
        </p:blipFill>
        <p:spPr>
          <a:xfrm>
            <a:off x="588829" y="3357584"/>
            <a:ext cx="5108095" cy="27263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5AEC707-5C14-1D66-FFED-2D39C0BF9B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7" t="44018" r="21404" b="16530"/>
          <a:stretch/>
        </p:blipFill>
        <p:spPr>
          <a:xfrm>
            <a:off x="6495077" y="2204581"/>
            <a:ext cx="5576443" cy="45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726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69150" y="1741422"/>
            <a:ext cx="67893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D06DE1-0F42-E32D-D2A4-D20F0B68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8" t="22100" r="22535" b="60913"/>
          <a:stretch/>
        </p:blipFill>
        <p:spPr>
          <a:xfrm>
            <a:off x="3068877" y="125260"/>
            <a:ext cx="9053973" cy="16161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D9AF038-4947-BCF3-B3A8-95370B0D36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73" t="39358" r="50000" b="18356"/>
          <a:stretch/>
        </p:blipFill>
        <p:spPr>
          <a:xfrm>
            <a:off x="739036" y="2847551"/>
            <a:ext cx="4659682" cy="388518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1DD933F-EFB9-0388-F406-8895E1878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05" t="33242" r="51405" b="23105"/>
          <a:stretch/>
        </p:blipFill>
        <p:spPr>
          <a:xfrm>
            <a:off x="5652957" y="2387753"/>
            <a:ext cx="6469893" cy="42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75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A2EE5-3CC1-BE8E-C163-31ADFCD72D93}"/>
              </a:ext>
            </a:extLst>
          </p:cNvPr>
          <p:cNvSpPr txBox="1"/>
          <p:nvPr/>
        </p:nvSpPr>
        <p:spPr>
          <a:xfrm>
            <a:off x="69150" y="1741422"/>
            <a:ext cx="67893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（５）   </a:t>
            </a:r>
            <a:r>
              <a:rPr lang="en-US" altLang="ja-JP" sz="2400" b="1" i="0" dirty="0"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2"/>
              </a:rPr>
              <a:t>P2021ICECET2021_Paper75.pdf</a:t>
            </a:r>
            <a:endParaRPr lang="en-US" altLang="ja-JP" sz="24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</a:t>
            </a:r>
          </a:p>
          <a:p>
            <a:r>
              <a:rPr lang="en-US" altLang="ja-JP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         </a:t>
            </a:r>
            <a:r>
              <a:rPr lang="ja-JP" altLang="en-US" sz="18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　</a:t>
            </a:r>
            <a:r>
              <a:rPr lang="en-US" altLang="ja-JP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P2021_ICECET2021_Paper75_html</a:t>
            </a:r>
            <a:endParaRPr lang="en-US" altLang="ja-JP" sz="1800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endParaRPr lang="en-US" altLang="ja-JP" b="1" dirty="0">
              <a:solidFill>
                <a:srgbClr val="000000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D06DE1-0F42-E32D-D2A4-D20F0B68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8" t="22100" r="22535" b="60913"/>
          <a:stretch/>
        </p:blipFill>
        <p:spPr>
          <a:xfrm>
            <a:off x="3068877" y="125260"/>
            <a:ext cx="9053973" cy="161616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2A8D46F-FABE-52CF-29C7-EFCDAF29D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86" t="35068" r="9795" b="12511"/>
          <a:stretch/>
        </p:blipFill>
        <p:spPr>
          <a:xfrm>
            <a:off x="739037" y="2949880"/>
            <a:ext cx="4872623" cy="37592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FE6EDF8-3942-3F8E-71C9-ADE853F573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7" t="34338" r="50787" b="10846"/>
          <a:stretch/>
        </p:blipFill>
        <p:spPr>
          <a:xfrm>
            <a:off x="5899758" y="2179529"/>
            <a:ext cx="6154014" cy="45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2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5016</Words>
  <Application>Microsoft Office PowerPoint</Application>
  <PresentationFormat>ワイド画面</PresentationFormat>
  <Paragraphs>297</Paragraphs>
  <Slides>117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117</vt:i4>
      </vt:variant>
    </vt:vector>
  </HeadingPairs>
  <TitlesOfParts>
    <vt:vector size="122" baseType="lpstr"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Hagiwara Yoshiaki</dc:creator>
  <cp:lastModifiedBy>萩原 良昭</cp:lastModifiedBy>
  <cp:revision>39</cp:revision>
  <dcterms:created xsi:type="dcterms:W3CDTF">2022-07-10T13:37:32Z</dcterms:created>
  <dcterms:modified xsi:type="dcterms:W3CDTF">2022-07-29T12:35:28Z</dcterms:modified>
</cp:coreProperties>
</file>