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285" r:id="rId2"/>
    <p:sldId id="1283" r:id="rId3"/>
    <p:sldId id="1219" r:id="rId4"/>
    <p:sldId id="1220" r:id="rId5"/>
    <p:sldId id="1221" r:id="rId6"/>
    <p:sldId id="1222" r:id="rId7"/>
    <p:sldId id="1223" r:id="rId8"/>
    <p:sldId id="1226" r:id="rId9"/>
    <p:sldId id="1227" r:id="rId10"/>
    <p:sldId id="1224" r:id="rId11"/>
    <p:sldId id="1228" r:id="rId12"/>
    <p:sldId id="1229" r:id="rId13"/>
    <p:sldId id="1230" r:id="rId14"/>
    <p:sldId id="1231" r:id="rId15"/>
    <p:sldId id="1232" r:id="rId16"/>
    <p:sldId id="1233" r:id="rId17"/>
    <p:sldId id="1234" r:id="rId18"/>
    <p:sldId id="1235" r:id="rId19"/>
    <p:sldId id="1236" r:id="rId20"/>
    <p:sldId id="1237" r:id="rId21"/>
    <p:sldId id="1238" r:id="rId22"/>
    <p:sldId id="1239" r:id="rId23"/>
    <p:sldId id="1240" r:id="rId24"/>
    <p:sldId id="1241" r:id="rId25"/>
    <p:sldId id="1242" r:id="rId26"/>
    <p:sldId id="1243" r:id="rId27"/>
    <p:sldId id="1244" r:id="rId28"/>
    <p:sldId id="1245" r:id="rId29"/>
    <p:sldId id="1246" r:id="rId30"/>
    <p:sldId id="1247" r:id="rId31"/>
    <p:sldId id="1248" r:id="rId32"/>
    <p:sldId id="1249" r:id="rId33"/>
    <p:sldId id="1250" r:id="rId34"/>
    <p:sldId id="1251" r:id="rId35"/>
    <p:sldId id="1284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D12E-AE25-4FB4-8E37-03515B52CB9A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6BC81-C692-44E3-89A5-82025FF8D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3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DA7520-10BB-4345-4CD3-1C46064E6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F04524-07D9-678D-E7CF-065925EC3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A8F8A-35BE-4113-00C6-365C7615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CE1F9F-2FD1-4E9F-8BEB-13E5D721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378B08-9B04-C26C-B6E2-27C837AF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45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58234D-8D42-8D88-F1D1-0A70F91D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BF368A-B097-7799-DE7E-FEF9377BC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19E525-78A7-33BD-7726-77985CC0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7D91C5-7490-ED81-8EE3-B3283E9F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05109D-4CAB-FB5B-B64E-4269DACF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2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7413415-46C8-2480-7642-5E46366B3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609BFDD-4978-23A8-250C-1B88DD302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CFA0D-8BC3-A33D-8E75-C799E0FC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1C6005-1DB9-C5BB-3199-53935486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65CE40-6766-100C-E9A1-50E572EF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3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829AAE-3645-4C07-4D41-C733504F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54C270-ADD7-20D7-0FB7-D5FDA6D3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04AB50-63FE-5CD0-3633-87355474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F116B8-55AD-6408-6162-19DE8399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BADE22-2397-8EDC-C64D-5617815B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0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B75170-7B14-434B-BE67-3FCAE4DB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B5158C-500B-035F-59D4-28ACDB74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EA0629-DB0E-A7AD-F543-9B8830D4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59A623-1549-4C5F-FCF8-5534D834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5546AC-647D-7159-223E-944B47DF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74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C6FDA0-26F6-10F4-E9A2-94285667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ED2224-C904-CF00-A0AC-02CE3E72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C38AD6D-4416-15FF-8D8D-788F903C8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E9C414-6078-9AA8-34F4-E0C1D433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047416-022C-6E9D-238A-50D16A7D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8A90D1-F21B-0702-A2C2-FF949F71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05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4AF56-D265-3C1A-6DF5-6246F383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166CF1-12F6-D363-D646-E35635FE3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78E63B-9B57-51FF-457E-996AFC104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9118F0-2211-AB05-241A-6A60CB859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2F0E53B-ED56-92D6-91B9-312E034B8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8FF143C-8BB3-C1C6-5004-926FC0D7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5C0CA4-0D69-1D85-5401-0602AB89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76A5F39-2637-8630-7AF0-6A6D6331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83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4EE66-14F7-6D2F-BC54-7A1BD18C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9A01FBF-212D-8B95-331D-FC6BB167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001C604-C0D2-D9AC-C5CA-0751F749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0D935A-CCDE-FC58-8BE0-42468F4B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73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4589EC6-C81A-8D67-ECAB-636035C1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7F15B4A-C39F-7B03-D306-4ADA3192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8AD43C-68A8-5396-68DB-52F6776C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2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E53657-5D19-95C1-26AB-34C05FC3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606C69-66A7-C08A-961F-89789AD0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AEE1113-400B-070B-B1B8-A2F016E8C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D732DC-CD23-5988-0304-6CBF6D15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C9A92F-AEB2-C259-7D59-378385FD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FD284E-A86A-F675-32B0-DEED9535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06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F57A01-A95D-FAF1-9E72-71FFBAC8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FCCBA2-DA32-8733-4AAE-885A2A93F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CA67C4-2222-3225-51B1-B3416B909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13198E-3F24-02C0-B958-DA0F0DE3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E1A9B92-CF4C-07D2-98C9-4420CCA6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5267C3-6531-D38E-0868-69CF094D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91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10D34D8-02CA-1E0B-4F67-D84F64D3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C6B0DE-C6FE-B570-D87C-B901EDFE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868FDA-14DA-46B8-B530-CB856A7CD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82508B-D77B-E761-C010-F6F0342EB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B3EB12-D4D9-6D14-8A08-AC10E1DF8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33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0490E9-402D-9D5A-2401-47765668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822" b="1"/>
          <a:stretch/>
        </p:blipFill>
        <p:spPr>
          <a:xfrm>
            <a:off x="0" y="0"/>
            <a:ext cx="12099073" cy="68580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5A84D70-57A3-214A-98C9-34DF279BF402}"/>
              </a:ext>
            </a:extLst>
          </p:cNvPr>
          <p:cNvCxnSpPr>
            <a:cxnSpLocks/>
          </p:cNvCxnSpPr>
          <p:nvPr/>
        </p:nvCxnSpPr>
        <p:spPr>
          <a:xfrm>
            <a:off x="666712" y="4986909"/>
            <a:ext cx="40097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28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DC8129-EC57-64E4-7F0A-6050141F6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7" t="14429" r="16062" b="10320"/>
          <a:stretch/>
        </p:blipFill>
        <p:spPr>
          <a:xfrm>
            <a:off x="1916483" y="526093"/>
            <a:ext cx="8605380" cy="51607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4-4-5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1265129" y="6101074"/>
            <a:ext cx="10346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NMOS transistor </a:t>
            </a:r>
            <a:r>
              <a:rPr lang="ja-JP" altLang="en-US" sz="2400" b="1" dirty="0">
                <a:solidFill>
                  <a:schemeClr val="accent1"/>
                </a:solidFill>
              </a:rPr>
              <a:t>を使った電圧増幅回路 </a:t>
            </a:r>
            <a:r>
              <a:rPr lang="en-US" altLang="ja-JP" sz="2400" b="1" dirty="0" err="1">
                <a:solidFill>
                  <a:schemeClr val="accent1"/>
                </a:solidFill>
              </a:rPr>
              <a:t>MOSAmp</a:t>
            </a:r>
            <a:r>
              <a:rPr lang="en-US" altLang="ja-JP" sz="2400" b="1" dirty="0">
                <a:solidFill>
                  <a:schemeClr val="accent1"/>
                </a:solidFill>
              </a:rPr>
              <a:t>( ) </a:t>
            </a:r>
            <a:r>
              <a:rPr lang="ja-JP" altLang="en-US" sz="2400" b="1" dirty="0">
                <a:solidFill>
                  <a:schemeClr val="accent1"/>
                </a:solidFill>
              </a:rPr>
              <a:t>の </a:t>
            </a:r>
            <a:r>
              <a:rPr lang="en-US" altLang="ja-JP" sz="2400" b="1" dirty="0">
                <a:solidFill>
                  <a:schemeClr val="accent1"/>
                </a:solidFill>
              </a:rPr>
              <a:t>I-V</a:t>
            </a:r>
            <a:r>
              <a:rPr lang="ja-JP" altLang="en-US" sz="2400" b="1" dirty="0">
                <a:solidFill>
                  <a:schemeClr val="accent1"/>
                </a:solidFill>
              </a:rPr>
              <a:t> 特性</a:t>
            </a:r>
          </a:p>
        </p:txBody>
      </p:sp>
    </p:spTree>
    <p:extLst>
      <p:ext uri="{BB962C8B-B14F-4D97-AF65-F5344CB8AC3E}">
        <p14:creationId xmlns:p14="http://schemas.microsoft.com/office/powerpoint/2010/main" val="137982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430080" y="6169360"/>
            <a:ext cx="11837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NMOS transistor  </a:t>
            </a:r>
            <a:r>
              <a:rPr lang="ja-JP" altLang="en-US" sz="2400" b="1" dirty="0">
                <a:solidFill>
                  <a:schemeClr val="accent1"/>
                </a:solidFill>
              </a:rPr>
              <a:t>を使った抵抗負荷型反転回路  </a:t>
            </a:r>
            <a:r>
              <a:rPr lang="en-US" altLang="ja-JP" sz="2400" b="1" dirty="0" err="1">
                <a:solidFill>
                  <a:schemeClr val="accent1"/>
                </a:solidFill>
              </a:rPr>
              <a:t>invNMOSR</a:t>
            </a:r>
            <a:r>
              <a:rPr lang="en-US" altLang="ja-JP" sz="2400" b="1" dirty="0">
                <a:solidFill>
                  <a:schemeClr val="accent1"/>
                </a:solidFill>
              </a:rPr>
              <a:t>( ) </a:t>
            </a:r>
            <a:r>
              <a:rPr lang="ja-JP" altLang="en-US" sz="2400" b="1" dirty="0">
                <a:solidFill>
                  <a:schemeClr val="accent1"/>
                </a:solidFill>
              </a:rPr>
              <a:t>の入出力電圧特性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838D82-0334-B1FB-7237-D65C5865C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9" t="11507" r="13082" b="19451"/>
          <a:stretch/>
        </p:blipFill>
        <p:spPr>
          <a:xfrm>
            <a:off x="1265129" y="457807"/>
            <a:ext cx="10166998" cy="532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2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058463" y="6119257"/>
            <a:ext cx="7866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NMOS transistor </a:t>
            </a:r>
            <a:r>
              <a:rPr lang="ja-JP" altLang="en-US" sz="2400" b="1" dirty="0">
                <a:solidFill>
                  <a:schemeClr val="accent1"/>
                </a:solidFill>
              </a:rPr>
              <a:t>のいろいろな物理定数とその関係式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DFC2624-62DC-A90A-E7E9-FB2B49004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63" t="12053" r="18558" b="21598"/>
          <a:stretch/>
        </p:blipFill>
        <p:spPr>
          <a:xfrm>
            <a:off x="1841306" y="277078"/>
            <a:ext cx="9144021" cy="54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6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4-4-8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860129" y="6119257"/>
            <a:ext cx="7866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NMOS transistor </a:t>
            </a:r>
            <a:r>
              <a:rPr lang="ja-JP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の断面図と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layout </a:t>
            </a:r>
            <a:r>
              <a:rPr lang="ja-JP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図</a:t>
            </a:r>
            <a:r>
              <a:rPr lang="en-US" altLang="ja-JP" sz="2400" b="1" kern="7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472BD9-DB9B-FFF7-0620-433FCAD92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7" t="9681" r="15754" b="8127"/>
          <a:stretch/>
        </p:blipFill>
        <p:spPr>
          <a:xfrm>
            <a:off x="1189973" y="277078"/>
            <a:ext cx="10108504" cy="5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4-4-9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086779" y="6230402"/>
            <a:ext cx="8413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NMOS transistor </a:t>
            </a:r>
            <a:r>
              <a:rPr lang="ja-JP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の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電流電圧（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vs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V 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）特性のまとめ</a:t>
            </a:r>
            <a:r>
              <a:rPr lang="en-US" altLang="ja-JP" sz="2400" b="1" kern="7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6811FBB-3F32-4435-3C77-3F9125172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8" t="6904" r="19965" b="7580"/>
          <a:stretch/>
        </p:blipFill>
        <p:spPr>
          <a:xfrm>
            <a:off x="2086779" y="165933"/>
            <a:ext cx="8018441" cy="59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4-4-10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086779" y="6230402"/>
            <a:ext cx="8413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PMOS transistor </a:t>
            </a:r>
            <a:r>
              <a:rPr lang="ja-JP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の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電流電圧（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vs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V 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）特性のまとめ</a:t>
            </a:r>
            <a:r>
              <a:rPr lang="en-US" altLang="ja-JP" sz="2400" b="1" kern="7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17EF32-6797-C012-6A7F-EDE6CA2F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5" t="8584" r="24383" b="6301"/>
          <a:stretch/>
        </p:blipFill>
        <p:spPr>
          <a:xfrm>
            <a:off x="1936466" y="165933"/>
            <a:ext cx="7959095" cy="58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6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4115995" y="6180298"/>
            <a:ext cx="4476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2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種類のデジタル 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Switch </a:t>
            </a:r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9B3BCF-CBC3-B13F-D337-698EEEF8F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1" t="14795" r="17911" b="17991"/>
          <a:stretch/>
        </p:blipFill>
        <p:spPr>
          <a:xfrm>
            <a:off x="1590843" y="304188"/>
            <a:ext cx="9405168" cy="56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80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3414538" y="6201028"/>
            <a:ext cx="718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２</a:t>
            </a:r>
            <a:r>
              <a:rPr lang="en-US" altLang="ja-JP" sz="2400" b="1" kern="7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x </a:t>
            </a:r>
            <a:r>
              <a:rPr lang="ja-JP" altLang="en-US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２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 </a:t>
            </a:r>
            <a:r>
              <a:rPr lang="ja-JP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＝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en-US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４ </a:t>
            </a:r>
            <a:r>
              <a:rPr lang="ja-JP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通りの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Switch </a:t>
            </a:r>
            <a:r>
              <a:rPr lang="ja-JP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回路の状態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5CD900-58D7-0CDE-F803-A7050E244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6" t="13333" r="17911" b="3150"/>
          <a:stretch/>
        </p:blipFill>
        <p:spPr>
          <a:xfrm>
            <a:off x="1563971" y="304188"/>
            <a:ext cx="8770002" cy="57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2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4-4-13(1)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3928105" y="6307590"/>
            <a:ext cx="7182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kern="100" dirty="0" err="1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SwitchN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回路の入出力特性</a:t>
            </a:r>
            <a:endParaRPr lang="ja-JP" altLang="en-US" sz="2400" b="1" dirty="0">
              <a:solidFill>
                <a:schemeClr val="accent1"/>
              </a:solidFill>
            </a:endParaRPr>
          </a:p>
          <a:p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504DE36-94F5-F9CC-B9A8-514419393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3" t="4201" r="16164" b="4475"/>
          <a:stretch/>
        </p:blipFill>
        <p:spPr>
          <a:xfrm>
            <a:off x="1404111" y="134911"/>
            <a:ext cx="9383777" cy="60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4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4-4-13(2)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3928105" y="6307590"/>
            <a:ext cx="7182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kern="100" dirty="0" err="1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SwitchP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回路の入出力特性</a:t>
            </a:r>
            <a:endParaRPr lang="ja-JP" altLang="en-US" sz="2400" b="1" dirty="0">
              <a:solidFill>
                <a:schemeClr val="accent1"/>
              </a:solidFill>
            </a:endParaRPr>
          </a:p>
          <a:p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AF16615-D497-E36A-D164-8D6BB12F9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4" t="1966" r="13802" b="11051"/>
          <a:stretch/>
        </p:blipFill>
        <p:spPr>
          <a:xfrm>
            <a:off x="1753644" y="134910"/>
            <a:ext cx="8755693" cy="596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A349F7-1C42-2CA9-C8A0-E66579A6F8B1}"/>
              </a:ext>
            </a:extLst>
          </p:cNvPr>
          <p:cNvCxnSpPr>
            <a:cxnSpLocks/>
          </p:cNvCxnSpPr>
          <p:nvPr/>
        </p:nvCxnSpPr>
        <p:spPr>
          <a:xfrm flipV="1">
            <a:off x="441053" y="1129856"/>
            <a:ext cx="4430595" cy="278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4751D43C-8AB4-8C0D-D238-A93E1CB510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6" t="67397" r="59623" b="26758"/>
          <a:stretch/>
        </p:blipFill>
        <p:spPr>
          <a:xfrm>
            <a:off x="360680" y="729023"/>
            <a:ext cx="4658711" cy="4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4-4-14(1)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775711" y="6261424"/>
            <a:ext cx="718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SwitchCN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回路の入出力特性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Vin=</a:t>
            </a:r>
            <a:r>
              <a:rPr lang="en-US" altLang="ja-JP" sz="2400" b="1" dirty="0" err="1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Vss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の場合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3B85A89-5CCF-4F42-7D39-66DB0B8C8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6" t="8401" r="15034" b="5753"/>
          <a:stretch/>
        </p:blipFill>
        <p:spPr>
          <a:xfrm>
            <a:off x="1621534" y="134911"/>
            <a:ext cx="9100745" cy="58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0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4-4-14(2)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775711" y="6261424"/>
            <a:ext cx="718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SwitchCN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回路の入出力特性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Vin=</a:t>
            </a:r>
            <a:r>
              <a:rPr lang="en-US" altLang="ja-JP" sz="2400" b="1" dirty="0" err="1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Vdd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の場合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9A65CF-4BC3-0F51-8F5E-5EB20F40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2" t="6904" r="19555" b="11050"/>
          <a:stretch/>
        </p:blipFill>
        <p:spPr>
          <a:xfrm>
            <a:off x="1563971" y="304188"/>
            <a:ext cx="9058100" cy="5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4-4-15(1)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775711" y="6261424"/>
            <a:ext cx="718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SwitchCP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回路の入出力特性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Vin=</a:t>
            </a:r>
            <a:r>
              <a:rPr lang="en-US" altLang="ja-JP" sz="2400" b="1" dirty="0" err="1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Vss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の場合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33A3B8-1C1D-E57D-3F4F-6FB8FE2E3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62" t="6904" r="15137" b="4292"/>
          <a:stretch/>
        </p:blipFill>
        <p:spPr>
          <a:xfrm>
            <a:off x="1390389" y="171250"/>
            <a:ext cx="9181578" cy="60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1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5D0AE-2804-08DB-0754-B428DAA4ABD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4-4-15(2)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600C2-4D5B-69C4-A202-2D19CE47ACC7}"/>
              </a:ext>
            </a:extLst>
          </p:cNvPr>
          <p:cNvSpPr txBox="1"/>
          <p:nvPr/>
        </p:nvSpPr>
        <p:spPr>
          <a:xfrm>
            <a:off x="2775711" y="6261424"/>
            <a:ext cx="718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SwitchCP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回路の入出力特性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Vin=</a:t>
            </a:r>
            <a:r>
              <a:rPr lang="en-US" altLang="ja-JP" sz="2400" b="1" dirty="0" err="1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Vdd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の場合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8CF3D0-86C0-A5D8-42BD-96F7607CE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1" t="8402" r="17397" b="8698"/>
          <a:stretch/>
        </p:blipFill>
        <p:spPr>
          <a:xfrm>
            <a:off x="1839544" y="496722"/>
            <a:ext cx="8306539" cy="57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57B75A-86FA-7A59-575F-B6A632122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8265" r="20977" b="71061"/>
          <a:stretch/>
        </p:blipFill>
        <p:spPr>
          <a:xfrm>
            <a:off x="0" y="222337"/>
            <a:ext cx="12062564" cy="13935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BCDBE38-17CB-BC4D-68EE-E09791E4A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6" t="25293" r="22872" b="35944"/>
          <a:stretch/>
        </p:blipFill>
        <p:spPr>
          <a:xfrm>
            <a:off x="6835567" y="1164921"/>
            <a:ext cx="5226997" cy="54707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57B9E4D-88CA-A2BC-0A49-98CAC379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9" t="64076" r="23010" b="7865"/>
          <a:stretch/>
        </p:blipFill>
        <p:spPr>
          <a:xfrm>
            <a:off x="434104" y="4312152"/>
            <a:ext cx="3423914" cy="24232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652220-52E0-8937-1A86-A37F37A85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0" t="26828" r="47096" b="49953"/>
          <a:stretch/>
        </p:blipFill>
        <p:spPr>
          <a:xfrm>
            <a:off x="526358" y="1164921"/>
            <a:ext cx="6166981" cy="30312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42B7F4A-5662-7CAE-64D7-7ECF4BAF7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8" t="49105" r="48600" b="28933"/>
          <a:stretch/>
        </p:blipFill>
        <p:spPr>
          <a:xfrm>
            <a:off x="4154732" y="4137912"/>
            <a:ext cx="2306876" cy="26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1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E18A39-C41F-7A98-14D3-10B0E95F9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5" t="21187" r="19453" b="9772"/>
          <a:stretch/>
        </p:blipFill>
        <p:spPr>
          <a:xfrm>
            <a:off x="112735" y="200415"/>
            <a:ext cx="11887199" cy="65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B4B6D10-D109-C0CB-7EFA-176C2258C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4" t="18447" r="20788" b="7762"/>
          <a:stretch/>
        </p:blipFill>
        <p:spPr>
          <a:xfrm>
            <a:off x="139874" y="140918"/>
            <a:ext cx="11912252" cy="6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07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ACA7194-9AF6-0EE2-101F-FAFA6E1C4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2" t="18082" r="19554" b="10502"/>
          <a:stretch/>
        </p:blipFill>
        <p:spPr>
          <a:xfrm>
            <a:off x="150312" y="150312"/>
            <a:ext cx="11924778" cy="67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8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E1459BD-1AF8-71BA-CF73-05D251C0F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0" t="19909" r="19658" b="7215"/>
          <a:stretch/>
        </p:blipFill>
        <p:spPr>
          <a:xfrm>
            <a:off x="33402" y="162838"/>
            <a:ext cx="11991583" cy="66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8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F0DB0D9-090D-1BEC-2906-A27014D25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4" t="20457" r="19144" b="8493"/>
          <a:stretch/>
        </p:blipFill>
        <p:spPr>
          <a:xfrm>
            <a:off x="300624" y="162838"/>
            <a:ext cx="11774465" cy="66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5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6B37FC0-E91C-BC24-FF45-43C1AAF13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5" t="12603" r="17089" b="6484"/>
          <a:stretch/>
        </p:blipFill>
        <p:spPr>
          <a:xfrm>
            <a:off x="772438" y="473465"/>
            <a:ext cx="10647124" cy="582035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4659683" y="6293816"/>
            <a:ext cx="3732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３種類の容量の構造</a:t>
            </a:r>
          </a:p>
        </p:txBody>
      </p:sp>
    </p:spTree>
    <p:extLst>
      <p:ext uri="{BB962C8B-B14F-4D97-AF65-F5344CB8AC3E}">
        <p14:creationId xmlns:p14="http://schemas.microsoft.com/office/powerpoint/2010/main" val="2658775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985B8F3-E742-E963-70A2-423BCDF50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03" t="17900" r="19349" b="9041"/>
          <a:stretch/>
        </p:blipFill>
        <p:spPr>
          <a:xfrm>
            <a:off x="350728" y="150311"/>
            <a:ext cx="11523946" cy="65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97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F84A53-B69D-96F2-0F9D-B3EF46505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5" t="17900" r="19863" b="8311"/>
          <a:stretch/>
        </p:blipFill>
        <p:spPr>
          <a:xfrm>
            <a:off x="1377864" y="153443"/>
            <a:ext cx="9242904" cy="65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B1955F-74FE-40B9-0D2B-F16F5A5FB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7169" r="20890" b="9224"/>
          <a:stretch/>
        </p:blipFill>
        <p:spPr>
          <a:xfrm>
            <a:off x="1104378" y="122129"/>
            <a:ext cx="9983244" cy="66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9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A05949C-2B4C-F7A8-DE09-726DF9C90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6" t="27763" r="24076" b="6849"/>
          <a:stretch/>
        </p:blipFill>
        <p:spPr>
          <a:xfrm>
            <a:off x="1427966" y="68073"/>
            <a:ext cx="9106423" cy="672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4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6BAFB9-04F8-10D0-0DA5-D47455796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0" t="19404" r="24124" b="17808"/>
          <a:stretch/>
        </p:blipFill>
        <p:spPr>
          <a:xfrm>
            <a:off x="1640910" y="156575"/>
            <a:ext cx="9131474" cy="65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CDC85-69F4-34C6-64A3-F739D6B240C4}"/>
              </a:ext>
            </a:extLst>
          </p:cNvPr>
          <p:cNvSpPr txBox="1"/>
          <p:nvPr/>
        </p:nvSpPr>
        <p:spPr>
          <a:xfrm>
            <a:off x="10336234" y="633654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Thank Yo</a:t>
            </a:r>
            <a:r>
              <a:rPr lang="en-US" altLang="ja-JP" b="1" dirty="0">
                <a:solidFill>
                  <a:srgbClr val="FF0000"/>
                </a:solidFill>
              </a:rPr>
              <a:t>u 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A349F7-1C42-2CA9-C8A0-E66579A6F8B1}"/>
              </a:ext>
            </a:extLst>
          </p:cNvPr>
          <p:cNvCxnSpPr>
            <a:cxnSpLocks/>
          </p:cNvCxnSpPr>
          <p:nvPr/>
        </p:nvCxnSpPr>
        <p:spPr>
          <a:xfrm flipV="1">
            <a:off x="441053" y="1129856"/>
            <a:ext cx="4430595" cy="278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4751D43C-8AB4-8C0D-D238-A93E1CB510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6" t="67397" r="59623" b="26758"/>
          <a:stretch/>
        </p:blipFill>
        <p:spPr>
          <a:xfrm>
            <a:off x="360680" y="729023"/>
            <a:ext cx="4658711" cy="4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01112A-A576-7482-8A93-F317B81A6EB2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F7D76F7-48D3-8DAC-E4A6-A73843DCA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1" t="14429" r="15035" b="7032"/>
          <a:stretch/>
        </p:blipFill>
        <p:spPr>
          <a:xfrm>
            <a:off x="1563971" y="298403"/>
            <a:ext cx="9469677" cy="60147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D734E8-8E90-C286-17B2-8C8DFC564BB1}"/>
              </a:ext>
            </a:extLst>
          </p:cNvPr>
          <p:cNvSpPr txBox="1"/>
          <p:nvPr/>
        </p:nvSpPr>
        <p:spPr>
          <a:xfrm>
            <a:off x="2916782" y="6328764"/>
            <a:ext cx="7791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MOS </a:t>
            </a:r>
            <a:r>
              <a:rPr lang="ja-JP" altLang="en-US" sz="2400" b="1" dirty="0">
                <a:solidFill>
                  <a:schemeClr val="accent1"/>
                </a:solidFill>
              </a:rPr>
              <a:t>容量構造に形成される反転層の中の電子</a:t>
            </a:r>
          </a:p>
        </p:txBody>
      </p:sp>
    </p:spTree>
    <p:extLst>
      <p:ext uri="{BB962C8B-B14F-4D97-AF65-F5344CB8AC3E}">
        <p14:creationId xmlns:p14="http://schemas.microsoft.com/office/powerpoint/2010/main" val="108123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A2F42E-BA43-B1C6-9C08-CFD88CDF6301}"/>
              </a:ext>
            </a:extLst>
          </p:cNvPr>
          <p:cNvSpPr txBox="1"/>
          <p:nvPr/>
        </p:nvSpPr>
        <p:spPr>
          <a:xfrm>
            <a:off x="0" y="97333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E5E7F9-E134-C48B-E275-4BB0A8D51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7" t="16804" r="18425" b="9224"/>
          <a:stretch/>
        </p:blipFill>
        <p:spPr>
          <a:xfrm>
            <a:off x="1563970" y="97332"/>
            <a:ext cx="9378867" cy="606547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212856-3B5D-4930-CF91-FF1BE849CD30}"/>
              </a:ext>
            </a:extLst>
          </p:cNvPr>
          <p:cNvSpPr txBox="1"/>
          <p:nvPr/>
        </p:nvSpPr>
        <p:spPr>
          <a:xfrm>
            <a:off x="2705621" y="6162805"/>
            <a:ext cx="7665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MOS </a:t>
            </a:r>
            <a:r>
              <a:rPr lang="ja-JP" altLang="en-US" sz="2400" b="1" dirty="0">
                <a:solidFill>
                  <a:schemeClr val="accent1"/>
                </a:solidFill>
              </a:rPr>
              <a:t>容量構造に形成される反転層の中の電子</a:t>
            </a:r>
          </a:p>
        </p:txBody>
      </p:sp>
    </p:spTree>
    <p:extLst>
      <p:ext uri="{BB962C8B-B14F-4D97-AF65-F5344CB8AC3E}">
        <p14:creationId xmlns:p14="http://schemas.microsoft.com/office/powerpoint/2010/main" val="289953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6756B9-B936-21BB-1C65-4E4EC63ED5ED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4-4-4(1)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F9CEE2-9C02-5BBB-AAFC-1A747C8FD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8" t="8401" r="21610" b="7397"/>
          <a:stretch/>
        </p:blipFill>
        <p:spPr>
          <a:xfrm>
            <a:off x="1438710" y="134911"/>
            <a:ext cx="9045575" cy="57745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457562-1FA8-EFBA-9213-A6DF6E9A6FF1}"/>
              </a:ext>
            </a:extLst>
          </p:cNvPr>
          <p:cNvSpPr txBox="1"/>
          <p:nvPr/>
        </p:nvSpPr>
        <p:spPr>
          <a:xfrm>
            <a:off x="2906038" y="6261424"/>
            <a:ext cx="732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Off mode </a:t>
            </a:r>
            <a:r>
              <a:rPr lang="ja-JP" altLang="en-US" sz="2400" b="1" dirty="0">
                <a:solidFill>
                  <a:schemeClr val="accent1"/>
                </a:solidFill>
              </a:rPr>
              <a:t>動作での </a:t>
            </a:r>
            <a:r>
              <a:rPr lang="en-US" altLang="ja-JP" sz="2400" b="1" dirty="0">
                <a:solidFill>
                  <a:schemeClr val="accent1"/>
                </a:solidFill>
              </a:rPr>
              <a:t>MOS  transistor </a:t>
            </a:r>
            <a:r>
              <a:rPr lang="ja-JP" altLang="en-US" sz="2400" b="1" dirty="0">
                <a:solidFill>
                  <a:schemeClr val="accent1"/>
                </a:solidFill>
              </a:rPr>
              <a:t>の様子</a:t>
            </a:r>
          </a:p>
        </p:txBody>
      </p:sp>
    </p:spTree>
    <p:extLst>
      <p:ext uri="{BB962C8B-B14F-4D97-AF65-F5344CB8AC3E}">
        <p14:creationId xmlns:p14="http://schemas.microsoft.com/office/powerpoint/2010/main" val="307618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0775A1-A79D-1D48-5F59-9878F10B5BF1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4-4-4(2)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36F976-B601-2AFC-EDFB-B9C075BF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3" t="6904" r="16473" b="6667"/>
          <a:stretch/>
        </p:blipFill>
        <p:spPr>
          <a:xfrm>
            <a:off x="2066795" y="260522"/>
            <a:ext cx="8480120" cy="59273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B67CE8-74C6-6928-ED8C-DA2F198637A5}"/>
              </a:ext>
            </a:extLst>
          </p:cNvPr>
          <p:cNvSpPr txBox="1"/>
          <p:nvPr/>
        </p:nvSpPr>
        <p:spPr>
          <a:xfrm>
            <a:off x="2580362" y="6366645"/>
            <a:ext cx="8091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Saturation mode </a:t>
            </a:r>
            <a:r>
              <a:rPr lang="ja-JP" altLang="en-US" sz="2400" b="1" dirty="0">
                <a:solidFill>
                  <a:schemeClr val="accent1"/>
                </a:solidFill>
              </a:rPr>
              <a:t>動作での </a:t>
            </a:r>
            <a:r>
              <a:rPr lang="en-US" altLang="ja-JP" sz="2400" b="1" dirty="0">
                <a:solidFill>
                  <a:schemeClr val="accent1"/>
                </a:solidFill>
              </a:rPr>
              <a:t>MOS  transistor </a:t>
            </a:r>
            <a:r>
              <a:rPr lang="ja-JP" altLang="en-US" sz="2400" b="1" dirty="0">
                <a:solidFill>
                  <a:schemeClr val="accent1"/>
                </a:solidFill>
              </a:rPr>
              <a:t>の様子</a:t>
            </a:r>
          </a:p>
        </p:txBody>
      </p:sp>
    </p:spTree>
    <p:extLst>
      <p:ext uri="{BB962C8B-B14F-4D97-AF65-F5344CB8AC3E}">
        <p14:creationId xmlns:p14="http://schemas.microsoft.com/office/powerpoint/2010/main" val="6543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4E6591-0A81-044F-E1D5-FEADA6E03A90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4-4-4(3)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7BEBAF-4B8F-5404-2F39-00E37039B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1" t="6904" r="13493" b="2648"/>
          <a:stretch/>
        </p:blipFill>
        <p:spPr>
          <a:xfrm>
            <a:off x="1954061" y="235469"/>
            <a:ext cx="8498233" cy="59523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4B9A78-9E91-D07D-07F3-B9BBC22BA303}"/>
              </a:ext>
            </a:extLst>
          </p:cNvPr>
          <p:cNvSpPr txBox="1"/>
          <p:nvPr/>
        </p:nvSpPr>
        <p:spPr>
          <a:xfrm>
            <a:off x="2580362" y="6366645"/>
            <a:ext cx="8091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Linear mode </a:t>
            </a:r>
            <a:r>
              <a:rPr lang="ja-JP" altLang="en-US" sz="2400" b="1" dirty="0">
                <a:solidFill>
                  <a:schemeClr val="accent1"/>
                </a:solidFill>
              </a:rPr>
              <a:t>動作での </a:t>
            </a:r>
            <a:r>
              <a:rPr lang="en-US" altLang="ja-JP" sz="2400" b="1" dirty="0">
                <a:solidFill>
                  <a:schemeClr val="accent1"/>
                </a:solidFill>
              </a:rPr>
              <a:t>MOS  transistor </a:t>
            </a:r>
            <a:r>
              <a:rPr lang="ja-JP" altLang="en-US" sz="2400" b="1" dirty="0">
                <a:solidFill>
                  <a:schemeClr val="accent1"/>
                </a:solidFill>
              </a:rPr>
              <a:t>の様子</a:t>
            </a:r>
          </a:p>
        </p:txBody>
      </p:sp>
    </p:spTree>
    <p:extLst>
      <p:ext uri="{BB962C8B-B14F-4D97-AF65-F5344CB8AC3E}">
        <p14:creationId xmlns:p14="http://schemas.microsoft.com/office/powerpoint/2010/main" val="2942261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4E6591-0A81-044F-E1D5-FEADA6E03A90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4-4-4(4)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4B9A78-9E91-D07D-07F3-B9BBC22BA303}"/>
              </a:ext>
            </a:extLst>
          </p:cNvPr>
          <p:cNvSpPr txBox="1"/>
          <p:nvPr/>
        </p:nvSpPr>
        <p:spPr>
          <a:xfrm>
            <a:off x="3432132" y="6253911"/>
            <a:ext cx="8091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chemeClr val="accent1"/>
                </a:solidFill>
              </a:rPr>
              <a:t>Vd</a:t>
            </a:r>
            <a:r>
              <a:rPr lang="en-US" altLang="ja-JP" sz="2400" b="1" dirty="0">
                <a:solidFill>
                  <a:schemeClr val="accent1"/>
                </a:solidFill>
              </a:rPr>
              <a:t> = Vs </a:t>
            </a:r>
            <a:r>
              <a:rPr lang="ja-JP" altLang="en-US" sz="2400" b="1" dirty="0">
                <a:solidFill>
                  <a:schemeClr val="accent1"/>
                </a:solidFill>
              </a:rPr>
              <a:t>での </a:t>
            </a:r>
            <a:r>
              <a:rPr lang="en-US" altLang="ja-JP" sz="2400" b="1" dirty="0">
                <a:solidFill>
                  <a:schemeClr val="accent1"/>
                </a:solidFill>
              </a:rPr>
              <a:t>MOS  transistor </a:t>
            </a:r>
            <a:r>
              <a:rPr lang="ja-JP" altLang="en-US" sz="2400" b="1" dirty="0">
                <a:solidFill>
                  <a:schemeClr val="accent1"/>
                </a:solidFill>
              </a:rPr>
              <a:t>の様子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02F051-2444-640F-2E58-B8B3E3726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3" t="6904" r="14110" b="8809"/>
          <a:stretch/>
        </p:blipFill>
        <p:spPr>
          <a:xfrm>
            <a:off x="1828801" y="304188"/>
            <a:ext cx="8768219" cy="57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21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371</Words>
  <Application>Microsoft Office PowerPoint</Application>
  <PresentationFormat>ワイド画面</PresentationFormat>
  <Paragraphs>45</Paragraphs>
  <Slides>35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明朝</vt:lpstr>
      <vt:lpstr>Meiryo</vt:lpstr>
      <vt:lpstr>游ゴシック</vt:lpstr>
      <vt:lpstr>游ゴシック Light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Hagiwara Yoshiaki</dc:creator>
  <cp:lastModifiedBy>萩原 良昭</cp:lastModifiedBy>
  <cp:revision>19</cp:revision>
  <dcterms:created xsi:type="dcterms:W3CDTF">2022-07-10T13:37:32Z</dcterms:created>
  <dcterms:modified xsi:type="dcterms:W3CDTF">2022-07-15T12:43:19Z</dcterms:modified>
</cp:coreProperties>
</file>