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1285" r:id="rId2"/>
    <p:sldId id="1287" r:id="rId3"/>
    <p:sldId id="1170" r:id="rId4"/>
    <p:sldId id="1168" r:id="rId5"/>
    <p:sldId id="1140" r:id="rId6"/>
    <p:sldId id="1169" r:id="rId7"/>
    <p:sldId id="1171" r:id="rId8"/>
    <p:sldId id="1175" r:id="rId9"/>
    <p:sldId id="1184" r:id="rId10"/>
    <p:sldId id="1185" r:id="rId11"/>
    <p:sldId id="1186" r:id="rId12"/>
    <p:sldId id="1187" r:id="rId13"/>
    <p:sldId id="1113" r:id="rId14"/>
    <p:sldId id="1188" r:id="rId15"/>
    <p:sldId id="1189" r:id="rId16"/>
    <p:sldId id="1147" r:id="rId17"/>
    <p:sldId id="1192" r:id="rId18"/>
    <p:sldId id="1193" r:id="rId19"/>
    <p:sldId id="1181" r:id="rId20"/>
    <p:sldId id="1191" r:id="rId21"/>
    <p:sldId id="910" r:id="rId22"/>
    <p:sldId id="911" r:id="rId23"/>
    <p:sldId id="912" r:id="rId24"/>
    <p:sldId id="913" r:id="rId25"/>
    <p:sldId id="1190" r:id="rId26"/>
    <p:sldId id="914" r:id="rId27"/>
    <p:sldId id="915" r:id="rId28"/>
    <p:sldId id="1289" r:id="rId29"/>
    <p:sldId id="1292" r:id="rId30"/>
    <p:sldId id="1295" r:id="rId31"/>
    <p:sldId id="1294" r:id="rId32"/>
    <p:sldId id="1296" r:id="rId33"/>
    <p:sldId id="1297" r:id="rId34"/>
    <p:sldId id="1288" r:id="rId3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362" autoAdjust="0"/>
  </p:normalViewPr>
  <p:slideViewPr>
    <p:cSldViewPr snapToGrid="0">
      <p:cViewPr varScale="1">
        <p:scale>
          <a:sx n="52" d="100"/>
          <a:sy n="52" d="100"/>
        </p:scale>
        <p:origin x="38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14FCA-A990-42C6-A40F-CA4F938B8318}" type="datetimeFigureOut">
              <a:rPr kumimoji="1" lang="ja-JP" altLang="en-US" smtClean="0"/>
              <a:t>2022/7/25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3DB8F-040B-4F01-B09D-8D7CAA006141}" type="slidenum">
              <a:rPr kumimoji="1" lang="ja-JP" altLang="en-US" smtClean="0"/>
              <a:t>‹#›</a:t>
            </a:fld>
            <a:endParaRPr kumimoji="1" lang="ja-JP" altLang="en-US"/>
          </a:p>
        </p:txBody>
      </p:sp>
    </p:spTree>
    <p:extLst>
      <p:ext uri="{BB962C8B-B14F-4D97-AF65-F5344CB8AC3E}">
        <p14:creationId xmlns:p14="http://schemas.microsoft.com/office/powerpoint/2010/main" val="10777399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F3DB8F-040B-4F01-B09D-8D7CAA006141}" type="slidenum">
              <a:rPr kumimoji="1" lang="ja-JP" altLang="en-US" smtClean="0"/>
              <a:t>16</a:t>
            </a:fld>
            <a:endParaRPr kumimoji="1" lang="ja-JP" altLang="en-US"/>
          </a:p>
        </p:txBody>
      </p:sp>
    </p:spTree>
    <p:extLst>
      <p:ext uri="{BB962C8B-B14F-4D97-AF65-F5344CB8AC3E}">
        <p14:creationId xmlns:p14="http://schemas.microsoft.com/office/powerpoint/2010/main" val="1069500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F3DB8F-040B-4F01-B09D-8D7CAA006141}" type="slidenum">
              <a:rPr kumimoji="1" lang="ja-JP" altLang="en-US" smtClean="0"/>
              <a:t>28</a:t>
            </a:fld>
            <a:endParaRPr kumimoji="1" lang="ja-JP" altLang="en-US"/>
          </a:p>
        </p:txBody>
      </p:sp>
    </p:spTree>
    <p:extLst>
      <p:ext uri="{BB962C8B-B14F-4D97-AF65-F5344CB8AC3E}">
        <p14:creationId xmlns:p14="http://schemas.microsoft.com/office/powerpoint/2010/main" val="253799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F3DB8F-040B-4F01-B09D-8D7CAA006141}" type="slidenum">
              <a:rPr kumimoji="1" lang="ja-JP" altLang="en-US" smtClean="0"/>
              <a:t>29</a:t>
            </a:fld>
            <a:endParaRPr kumimoji="1" lang="ja-JP" altLang="en-US"/>
          </a:p>
        </p:txBody>
      </p:sp>
    </p:spTree>
    <p:extLst>
      <p:ext uri="{BB962C8B-B14F-4D97-AF65-F5344CB8AC3E}">
        <p14:creationId xmlns:p14="http://schemas.microsoft.com/office/powerpoint/2010/main" val="190490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F3DB8F-040B-4F01-B09D-8D7CAA006141}" type="slidenum">
              <a:rPr kumimoji="1" lang="ja-JP" altLang="en-US" smtClean="0"/>
              <a:t>31</a:t>
            </a:fld>
            <a:endParaRPr kumimoji="1" lang="ja-JP" altLang="en-US"/>
          </a:p>
        </p:txBody>
      </p:sp>
    </p:spTree>
    <p:extLst>
      <p:ext uri="{BB962C8B-B14F-4D97-AF65-F5344CB8AC3E}">
        <p14:creationId xmlns:p14="http://schemas.microsoft.com/office/powerpoint/2010/main" val="253390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94AC6D-6E30-BAD1-50F1-18CCB67A7FE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657A5DC-6314-E76D-D46C-9C4CEAA1D5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2351B3F-7573-9C5B-A45E-AB40942E47E4}"/>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5" name="フッター プレースホルダー 4">
            <a:extLst>
              <a:ext uri="{FF2B5EF4-FFF2-40B4-BE49-F238E27FC236}">
                <a16:creationId xmlns:a16="http://schemas.microsoft.com/office/drawing/2014/main" id="{E8DF2706-453F-76C5-D2BF-989DFDDC31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BCCE3C-CC12-7F23-AA18-6119C75218D7}"/>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218629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72745C-4AFB-1420-3E5D-04F057E8578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47EA3E2-047E-0FBC-7E39-CBB667407F1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71EFAC-A92A-B1B7-491A-E70EDB9D5B7A}"/>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5" name="フッター プレースホルダー 4">
            <a:extLst>
              <a:ext uri="{FF2B5EF4-FFF2-40B4-BE49-F238E27FC236}">
                <a16:creationId xmlns:a16="http://schemas.microsoft.com/office/drawing/2014/main" id="{470F0760-5DA0-9C7D-D69B-37AC2B7DF7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9CFFF6-1A6F-B313-9DA0-76644C5F06C3}"/>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395492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73A36F3-2A79-77BE-0BEF-6BC6AA50D11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9D3E0D3-B72A-9531-BD8D-AD8E92A68E0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DF134F-DABD-BFAC-BEC4-11F92CFBC21D}"/>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5" name="フッター プレースホルダー 4">
            <a:extLst>
              <a:ext uri="{FF2B5EF4-FFF2-40B4-BE49-F238E27FC236}">
                <a16:creationId xmlns:a16="http://schemas.microsoft.com/office/drawing/2014/main" id="{6B8E8768-4860-3D5A-53B1-ACD5F352A17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13EC00-B393-08A0-69CA-33B0B0EE28BB}"/>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3045953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91FCB0-655B-0AA8-703F-D072D0730C3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967BD7-29AF-03D2-1A6C-21B8ACBE9A1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E4C15D-1677-D182-F9DA-047FDC5ED9B3}"/>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5" name="フッター プレースホルダー 4">
            <a:extLst>
              <a:ext uri="{FF2B5EF4-FFF2-40B4-BE49-F238E27FC236}">
                <a16:creationId xmlns:a16="http://schemas.microsoft.com/office/drawing/2014/main" id="{2BC3A55A-F455-5C45-C422-544960B0DF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823C716-8471-9493-06E6-17F48677D986}"/>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70353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F54EDB-51F6-EDAD-D941-3647271654B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69BFF25-E97E-2D4C-7550-0421908B7B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FC259DB-FAE2-CEC2-2C4D-4F656B8C80F1}"/>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5" name="フッター プレースホルダー 4">
            <a:extLst>
              <a:ext uri="{FF2B5EF4-FFF2-40B4-BE49-F238E27FC236}">
                <a16:creationId xmlns:a16="http://schemas.microsoft.com/office/drawing/2014/main" id="{0E11B97A-325A-F12E-5175-3B965336FAB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57811DF-D50B-4A89-21BC-6185BD42502C}"/>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16649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FB9F9B-605F-4A54-8964-CC48386F6C1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50C2F7-F57C-96D1-EBCE-CF96003F1A3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85AD3D6-C83B-5FDA-0856-9FA20299E4A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90242CD-66EB-2540-AB40-08641746E320}"/>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6" name="フッター プレースホルダー 5">
            <a:extLst>
              <a:ext uri="{FF2B5EF4-FFF2-40B4-BE49-F238E27FC236}">
                <a16:creationId xmlns:a16="http://schemas.microsoft.com/office/drawing/2014/main" id="{5BC8252C-1FBD-8F53-1818-3ED8BDFABB2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98526CD-860F-9B3B-CF3F-39A5CDF4B376}"/>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392774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107B39-3FA6-785A-1028-E8C563F9CB6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DAAFD66-FAC4-5E57-AEA7-B14FAE64C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DD4177D-31CE-58F5-2B4A-7C6BAFD93A8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F233D44-3B2A-B36F-5919-B6AB23BAC0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B5ED971-763B-22C4-CBA5-84CAF177E45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30157C4-5207-A5E5-09F4-A71D96684E74}"/>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8" name="フッター プレースホルダー 7">
            <a:extLst>
              <a:ext uri="{FF2B5EF4-FFF2-40B4-BE49-F238E27FC236}">
                <a16:creationId xmlns:a16="http://schemas.microsoft.com/office/drawing/2014/main" id="{871994E8-15F4-1426-7F93-921247EA369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CBB2579-004D-2B26-FACA-0D0449E0F6E9}"/>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243302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61BDC2-B705-FF79-416E-D736E3FAB5D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13C8C08-89FE-036C-D5AB-A09C2EF746D4}"/>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4" name="フッター プレースホルダー 3">
            <a:extLst>
              <a:ext uri="{FF2B5EF4-FFF2-40B4-BE49-F238E27FC236}">
                <a16:creationId xmlns:a16="http://schemas.microsoft.com/office/drawing/2014/main" id="{EDA2D675-BDED-96A7-1C05-E0E0016E7BC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7B72159-9312-0527-E90C-86A63AC59030}"/>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181818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77CB636-C6DE-B54C-0D7D-427790D31383}"/>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3" name="フッター プレースホルダー 2">
            <a:extLst>
              <a:ext uri="{FF2B5EF4-FFF2-40B4-BE49-F238E27FC236}">
                <a16:creationId xmlns:a16="http://schemas.microsoft.com/office/drawing/2014/main" id="{97F54F2B-AE2E-3815-8016-57B69DCC58E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6F769E4-2AE4-FC90-7108-D9E1F22081E3}"/>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2309349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B9AFF1-6DDF-79D5-32AF-556B99B27D2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D3EDB1-F309-AB56-828B-B68F53C7AC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B2E36FE-36AB-A8E7-816E-45F3882D8C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158F4C9-0CA6-382D-8971-E7527E0FB4C9}"/>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6" name="フッター プレースホルダー 5">
            <a:extLst>
              <a:ext uri="{FF2B5EF4-FFF2-40B4-BE49-F238E27FC236}">
                <a16:creationId xmlns:a16="http://schemas.microsoft.com/office/drawing/2014/main" id="{19E4809A-3314-D7F4-5796-461BE11D7A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A6FACDC-DCD0-A430-D5C7-8F6266EA2608}"/>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2515267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A2070E-079C-CA14-8986-821A17A8B94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A481C72-7213-CE5F-BF5C-DE5406D2E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BD682ED-4A40-001F-E8FF-0DC8D639C5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34C1916-5C28-0038-2C25-A9465EDFFD68}"/>
              </a:ext>
            </a:extLst>
          </p:cNvPr>
          <p:cNvSpPr>
            <a:spLocks noGrp="1"/>
          </p:cNvSpPr>
          <p:nvPr>
            <p:ph type="dt" sz="half" idx="10"/>
          </p:nvPr>
        </p:nvSpPr>
        <p:spPr/>
        <p:txBody>
          <a:bodyPr/>
          <a:lstStyle/>
          <a:p>
            <a:fld id="{5095AB35-F0F6-48DC-9C41-FFCB50DEAA1E}" type="datetimeFigureOut">
              <a:rPr kumimoji="1" lang="ja-JP" altLang="en-US" smtClean="0"/>
              <a:t>2022/7/25</a:t>
            </a:fld>
            <a:endParaRPr kumimoji="1" lang="ja-JP" altLang="en-US"/>
          </a:p>
        </p:txBody>
      </p:sp>
      <p:sp>
        <p:nvSpPr>
          <p:cNvPr id="6" name="フッター プレースホルダー 5">
            <a:extLst>
              <a:ext uri="{FF2B5EF4-FFF2-40B4-BE49-F238E27FC236}">
                <a16:creationId xmlns:a16="http://schemas.microsoft.com/office/drawing/2014/main" id="{75E545D7-A599-F0C6-0BC7-7D7E9429F8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B8B406-32DB-32C3-5EDF-1AC35AAAD86D}"/>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240637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9B1F5AE-1A12-F882-043D-2CA35EAE1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476A01C-F509-2213-B872-A1C1F8350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15EA5A-B44B-2ABF-1568-F9871B95E5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5AB35-F0F6-48DC-9C41-FFCB50DEAA1E}" type="datetimeFigureOut">
              <a:rPr kumimoji="1" lang="ja-JP" altLang="en-US" smtClean="0"/>
              <a:t>2022/7/25</a:t>
            </a:fld>
            <a:endParaRPr kumimoji="1" lang="ja-JP" altLang="en-US"/>
          </a:p>
        </p:txBody>
      </p:sp>
      <p:sp>
        <p:nvSpPr>
          <p:cNvPr id="5" name="フッター プレースホルダー 4">
            <a:extLst>
              <a:ext uri="{FF2B5EF4-FFF2-40B4-BE49-F238E27FC236}">
                <a16:creationId xmlns:a16="http://schemas.microsoft.com/office/drawing/2014/main" id="{4A8E4A77-FAD1-D0C1-2F7A-DD4D2E6B39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0CF5A08-F4A9-504B-A02F-419996E2B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3192202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seizansha.co.jp/ISBN/ISBN978-4-88359-339-2.html"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seizansha.co.jp/"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seizansha.co.jp/ISBN/ISBN978-4-88359-339-2.html"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seizansha.co.j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0490E9-402D-9D5A-2401-477656687108}"/>
              </a:ext>
            </a:extLst>
          </p:cNvPr>
          <p:cNvPicPr>
            <a:picLocks noChangeAspect="1"/>
          </p:cNvPicPr>
          <p:nvPr/>
        </p:nvPicPr>
        <p:blipFill rotWithShape="1">
          <a:blip r:embed="rId2"/>
          <a:srcRect t="60" r="822" b="1"/>
          <a:stretch/>
        </p:blipFill>
        <p:spPr>
          <a:xfrm>
            <a:off x="0" y="0"/>
            <a:ext cx="12099073" cy="6858000"/>
          </a:xfrm>
          <a:prstGeom prst="rect">
            <a:avLst/>
          </a:prstGeom>
        </p:spPr>
      </p:pic>
      <p:cxnSp>
        <p:nvCxnSpPr>
          <p:cNvPr id="4" name="直線コネクタ 3">
            <a:extLst>
              <a:ext uri="{FF2B5EF4-FFF2-40B4-BE49-F238E27FC236}">
                <a16:creationId xmlns:a16="http://schemas.microsoft.com/office/drawing/2014/main" id="{35A84D70-57A3-214A-98C9-34DF279BF402}"/>
              </a:ext>
            </a:extLst>
          </p:cNvPr>
          <p:cNvCxnSpPr>
            <a:cxnSpLocks/>
          </p:cNvCxnSpPr>
          <p:nvPr/>
        </p:nvCxnSpPr>
        <p:spPr>
          <a:xfrm>
            <a:off x="666712" y="3325377"/>
            <a:ext cx="40097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28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C33184C-F65D-5ACA-5777-F79CFD9075C7}"/>
              </a:ext>
            </a:extLst>
          </p:cNvPr>
          <p:cNvPicPr>
            <a:picLocks noChangeAspect="1"/>
          </p:cNvPicPr>
          <p:nvPr/>
        </p:nvPicPr>
        <p:blipFill rotWithShape="1">
          <a:blip r:embed="rId2"/>
          <a:srcRect l="29075" t="44761" r="22634" b="32644"/>
          <a:stretch/>
        </p:blipFill>
        <p:spPr>
          <a:xfrm>
            <a:off x="829456" y="4040552"/>
            <a:ext cx="11362544" cy="2817448"/>
          </a:xfrm>
          <a:prstGeom prst="rect">
            <a:avLst/>
          </a:prstGeom>
        </p:spPr>
      </p:pic>
      <p:pic>
        <p:nvPicPr>
          <p:cNvPr id="7" name="図 6">
            <a:extLst>
              <a:ext uri="{FF2B5EF4-FFF2-40B4-BE49-F238E27FC236}">
                <a16:creationId xmlns:a16="http://schemas.microsoft.com/office/drawing/2014/main" id="{B2E546B9-034C-DD8B-7709-FDA1C9CDA0B6}"/>
              </a:ext>
            </a:extLst>
          </p:cNvPr>
          <p:cNvPicPr>
            <a:picLocks noChangeAspect="1"/>
          </p:cNvPicPr>
          <p:nvPr/>
        </p:nvPicPr>
        <p:blipFill rotWithShape="1">
          <a:blip r:embed="rId3"/>
          <a:srcRect l="5410" t="2623" r="9262" b="23716"/>
          <a:stretch/>
        </p:blipFill>
        <p:spPr>
          <a:xfrm>
            <a:off x="5449117" y="304996"/>
            <a:ext cx="6333152" cy="3626290"/>
          </a:xfrm>
          <a:prstGeom prst="rect">
            <a:avLst/>
          </a:prstGeom>
        </p:spPr>
      </p:pic>
      <p:pic>
        <p:nvPicPr>
          <p:cNvPr id="13" name="図 12">
            <a:extLst>
              <a:ext uri="{FF2B5EF4-FFF2-40B4-BE49-F238E27FC236}">
                <a16:creationId xmlns:a16="http://schemas.microsoft.com/office/drawing/2014/main" id="{797C5981-61CE-003B-1AE5-F8E1E9EF1345}"/>
              </a:ext>
            </a:extLst>
          </p:cNvPr>
          <p:cNvPicPr>
            <a:picLocks noChangeAspect="1"/>
          </p:cNvPicPr>
          <p:nvPr/>
        </p:nvPicPr>
        <p:blipFill rotWithShape="1">
          <a:blip r:embed="rId4"/>
          <a:srcRect l="5155" t="18212" r="45714" b="41076"/>
          <a:stretch/>
        </p:blipFill>
        <p:spPr>
          <a:xfrm>
            <a:off x="270632" y="548376"/>
            <a:ext cx="5114356" cy="3382908"/>
          </a:xfrm>
          <a:prstGeom prst="rect">
            <a:avLst/>
          </a:prstGeom>
        </p:spPr>
      </p:pic>
      <p:sp>
        <p:nvSpPr>
          <p:cNvPr id="14" name="テキスト ボックス 13">
            <a:extLst>
              <a:ext uri="{FF2B5EF4-FFF2-40B4-BE49-F238E27FC236}">
                <a16:creationId xmlns:a16="http://schemas.microsoft.com/office/drawing/2014/main" id="{12F202CB-641C-F0E1-7D0A-AA3D9C671CD6}"/>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5" name="直線コネクタ 14">
            <a:extLst>
              <a:ext uri="{FF2B5EF4-FFF2-40B4-BE49-F238E27FC236}">
                <a16:creationId xmlns:a16="http://schemas.microsoft.com/office/drawing/2014/main" id="{708C8FE1-D0CB-7E60-D086-4CA8FDA32213}"/>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楕円 1">
            <a:extLst>
              <a:ext uri="{FF2B5EF4-FFF2-40B4-BE49-F238E27FC236}">
                <a16:creationId xmlns:a16="http://schemas.microsoft.com/office/drawing/2014/main" id="{DC3552CE-36D9-C9A1-F210-19657C426250}"/>
              </a:ext>
            </a:extLst>
          </p:cNvPr>
          <p:cNvSpPr/>
          <p:nvPr/>
        </p:nvSpPr>
        <p:spPr>
          <a:xfrm>
            <a:off x="3259034" y="2195252"/>
            <a:ext cx="164892" cy="1349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97C7D44-F03A-56A4-06B2-67AE52550C90}"/>
              </a:ext>
            </a:extLst>
          </p:cNvPr>
          <p:cNvSpPr txBox="1"/>
          <p:nvPr/>
        </p:nvSpPr>
        <p:spPr>
          <a:xfrm>
            <a:off x="4590447" y="-161072"/>
            <a:ext cx="7451769"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(2) PN junction with No Bias        Id = </a:t>
            </a:r>
            <a:r>
              <a:rPr lang="en-US" altLang="ja-JP" b="1" dirty="0" err="1">
                <a:solidFill>
                  <a:schemeClr val="accent1">
                    <a:lumMod val="75000"/>
                  </a:schemeClr>
                </a:solidFill>
              </a:rPr>
              <a:t>Ido</a:t>
            </a:r>
            <a:r>
              <a:rPr lang="en-US" altLang="ja-JP" b="1" dirty="0">
                <a:solidFill>
                  <a:schemeClr val="accent1">
                    <a:lumMod val="75000"/>
                  </a:schemeClr>
                </a:solidFill>
              </a:rPr>
              <a:t> { 1 – exp ( -V/</a:t>
            </a:r>
            <a:r>
              <a:rPr lang="en-US" altLang="ja-JP" b="1" dirty="0" err="1">
                <a:solidFill>
                  <a:schemeClr val="accent1">
                    <a:lumMod val="75000"/>
                  </a:schemeClr>
                </a:solidFill>
              </a:rPr>
              <a:t>kT</a:t>
            </a:r>
            <a:r>
              <a:rPr lang="en-US" altLang="ja-JP" b="1" dirty="0">
                <a:solidFill>
                  <a:schemeClr val="accent1">
                    <a:lumMod val="75000"/>
                  </a:schemeClr>
                </a:solidFill>
              </a:rPr>
              <a:t>) } = 0</a:t>
            </a:r>
          </a:p>
          <a:p>
            <a:endParaRPr lang="en-US" altLang="ja-JP" b="1" dirty="0">
              <a:solidFill>
                <a:schemeClr val="accent1">
                  <a:lumMod val="75000"/>
                </a:schemeClr>
              </a:solidFill>
            </a:endParaRPr>
          </a:p>
        </p:txBody>
      </p:sp>
    </p:spTree>
    <p:extLst>
      <p:ext uri="{BB962C8B-B14F-4D97-AF65-F5344CB8AC3E}">
        <p14:creationId xmlns:p14="http://schemas.microsoft.com/office/powerpoint/2010/main" val="3111208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C33184C-F65D-5ACA-5777-F79CFD9075C7}"/>
              </a:ext>
            </a:extLst>
          </p:cNvPr>
          <p:cNvPicPr>
            <a:picLocks noChangeAspect="1"/>
          </p:cNvPicPr>
          <p:nvPr/>
        </p:nvPicPr>
        <p:blipFill rotWithShape="1">
          <a:blip r:embed="rId2"/>
          <a:srcRect l="29075" t="44761" r="22634" b="32644"/>
          <a:stretch/>
        </p:blipFill>
        <p:spPr>
          <a:xfrm>
            <a:off x="829456" y="4040552"/>
            <a:ext cx="11362544" cy="2817448"/>
          </a:xfrm>
          <a:prstGeom prst="rect">
            <a:avLst/>
          </a:prstGeom>
        </p:spPr>
      </p:pic>
      <p:pic>
        <p:nvPicPr>
          <p:cNvPr id="6" name="図 5">
            <a:extLst>
              <a:ext uri="{FF2B5EF4-FFF2-40B4-BE49-F238E27FC236}">
                <a16:creationId xmlns:a16="http://schemas.microsoft.com/office/drawing/2014/main" id="{040A3828-1331-778E-64AC-874462D8E41D}"/>
              </a:ext>
            </a:extLst>
          </p:cNvPr>
          <p:cNvPicPr>
            <a:picLocks noChangeAspect="1"/>
          </p:cNvPicPr>
          <p:nvPr/>
        </p:nvPicPr>
        <p:blipFill rotWithShape="1">
          <a:blip r:embed="rId3"/>
          <a:srcRect l="5165" r="991" b="21530"/>
          <a:stretch/>
        </p:blipFill>
        <p:spPr>
          <a:xfrm>
            <a:off x="5474671" y="376595"/>
            <a:ext cx="6596481" cy="3663957"/>
          </a:xfrm>
          <a:prstGeom prst="rect">
            <a:avLst/>
          </a:prstGeom>
        </p:spPr>
      </p:pic>
      <p:sp>
        <p:nvSpPr>
          <p:cNvPr id="15" name="テキスト ボックス 14">
            <a:extLst>
              <a:ext uri="{FF2B5EF4-FFF2-40B4-BE49-F238E27FC236}">
                <a16:creationId xmlns:a16="http://schemas.microsoft.com/office/drawing/2014/main" id="{EEDAE6F5-1A9D-B3CD-775B-128B6FC46D2C}"/>
              </a:ext>
            </a:extLst>
          </p:cNvPr>
          <p:cNvSpPr txBox="1"/>
          <p:nvPr/>
        </p:nvSpPr>
        <p:spPr>
          <a:xfrm>
            <a:off x="4590447" y="-161072"/>
            <a:ext cx="7451769"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(2) PN junction with Back Bias   Id = </a:t>
            </a:r>
            <a:r>
              <a:rPr lang="en-US" altLang="ja-JP" b="1" dirty="0" err="1">
                <a:solidFill>
                  <a:schemeClr val="accent1">
                    <a:lumMod val="75000"/>
                  </a:schemeClr>
                </a:solidFill>
              </a:rPr>
              <a:t>Ido</a:t>
            </a:r>
            <a:r>
              <a:rPr lang="en-US" altLang="ja-JP" b="1" dirty="0">
                <a:solidFill>
                  <a:schemeClr val="accent1">
                    <a:lumMod val="75000"/>
                  </a:schemeClr>
                </a:solidFill>
              </a:rPr>
              <a:t> { 1 – exp ( -V/</a:t>
            </a:r>
            <a:r>
              <a:rPr lang="en-US" altLang="ja-JP" b="1" dirty="0" err="1">
                <a:solidFill>
                  <a:schemeClr val="accent1">
                    <a:lumMod val="75000"/>
                  </a:schemeClr>
                </a:solidFill>
              </a:rPr>
              <a:t>kT</a:t>
            </a:r>
            <a:r>
              <a:rPr lang="en-US" altLang="ja-JP" b="1" dirty="0">
                <a:solidFill>
                  <a:schemeClr val="accent1">
                    <a:lumMod val="75000"/>
                  </a:schemeClr>
                </a:solidFill>
              </a:rPr>
              <a:t>) } = </a:t>
            </a:r>
            <a:r>
              <a:rPr lang="en-US" altLang="ja-JP" b="1" dirty="0" err="1">
                <a:solidFill>
                  <a:schemeClr val="accent1">
                    <a:lumMod val="75000"/>
                  </a:schemeClr>
                </a:solidFill>
              </a:rPr>
              <a:t>Ido</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pic>
        <p:nvPicPr>
          <p:cNvPr id="17" name="図 16">
            <a:extLst>
              <a:ext uri="{FF2B5EF4-FFF2-40B4-BE49-F238E27FC236}">
                <a16:creationId xmlns:a16="http://schemas.microsoft.com/office/drawing/2014/main" id="{4DDED008-7152-8786-2BCB-10429E6B1ABA}"/>
              </a:ext>
            </a:extLst>
          </p:cNvPr>
          <p:cNvPicPr>
            <a:picLocks noChangeAspect="1"/>
          </p:cNvPicPr>
          <p:nvPr/>
        </p:nvPicPr>
        <p:blipFill rotWithShape="1">
          <a:blip r:embed="rId4"/>
          <a:srcRect l="5155" t="18212" r="45714" b="41076"/>
          <a:stretch/>
        </p:blipFill>
        <p:spPr>
          <a:xfrm>
            <a:off x="270632" y="548376"/>
            <a:ext cx="5114356" cy="3382908"/>
          </a:xfrm>
          <a:prstGeom prst="rect">
            <a:avLst/>
          </a:prstGeom>
        </p:spPr>
      </p:pic>
      <p:sp>
        <p:nvSpPr>
          <p:cNvPr id="8" name="テキスト ボックス 7">
            <a:extLst>
              <a:ext uri="{FF2B5EF4-FFF2-40B4-BE49-F238E27FC236}">
                <a16:creationId xmlns:a16="http://schemas.microsoft.com/office/drawing/2014/main" id="{C9C716CA-1714-7CFB-A24A-B5AFDA6DFB9E}"/>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9" name="直線コネクタ 8">
            <a:extLst>
              <a:ext uri="{FF2B5EF4-FFF2-40B4-BE49-F238E27FC236}">
                <a16:creationId xmlns:a16="http://schemas.microsoft.com/office/drawing/2014/main" id="{6D8436E4-26F5-E565-B0B6-7F229FA5851C}"/>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楕円 9">
            <a:extLst>
              <a:ext uri="{FF2B5EF4-FFF2-40B4-BE49-F238E27FC236}">
                <a16:creationId xmlns:a16="http://schemas.microsoft.com/office/drawing/2014/main" id="{C2D537BA-2EAC-4DDB-6E26-D46A9C1A3B9A}"/>
              </a:ext>
            </a:extLst>
          </p:cNvPr>
          <p:cNvSpPr/>
          <p:nvPr/>
        </p:nvSpPr>
        <p:spPr>
          <a:xfrm>
            <a:off x="4068502" y="1865468"/>
            <a:ext cx="164892" cy="1349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89959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C33184C-F65D-5ACA-5777-F79CFD9075C7}"/>
              </a:ext>
            </a:extLst>
          </p:cNvPr>
          <p:cNvPicPr>
            <a:picLocks noChangeAspect="1"/>
          </p:cNvPicPr>
          <p:nvPr/>
        </p:nvPicPr>
        <p:blipFill rotWithShape="1">
          <a:blip r:embed="rId2"/>
          <a:srcRect l="29075" t="44761" r="22634" b="32644"/>
          <a:stretch/>
        </p:blipFill>
        <p:spPr>
          <a:xfrm>
            <a:off x="829456" y="4040552"/>
            <a:ext cx="11362544" cy="2817448"/>
          </a:xfrm>
          <a:prstGeom prst="rect">
            <a:avLst/>
          </a:prstGeom>
        </p:spPr>
      </p:pic>
      <p:pic>
        <p:nvPicPr>
          <p:cNvPr id="7" name="図 6">
            <a:extLst>
              <a:ext uri="{FF2B5EF4-FFF2-40B4-BE49-F238E27FC236}">
                <a16:creationId xmlns:a16="http://schemas.microsoft.com/office/drawing/2014/main" id="{BF4EECE5-44F9-F0D6-81E9-E3C1542294FF}"/>
              </a:ext>
            </a:extLst>
          </p:cNvPr>
          <p:cNvPicPr>
            <a:picLocks noChangeAspect="1"/>
          </p:cNvPicPr>
          <p:nvPr/>
        </p:nvPicPr>
        <p:blipFill rotWithShape="1">
          <a:blip r:embed="rId3"/>
          <a:srcRect l="14508" t="28197" r="2009" b="3388"/>
          <a:stretch/>
        </p:blipFill>
        <p:spPr>
          <a:xfrm>
            <a:off x="5465792" y="440042"/>
            <a:ext cx="6545705" cy="3491244"/>
          </a:xfrm>
          <a:prstGeom prst="rect">
            <a:avLst/>
          </a:prstGeom>
        </p:spPr>
      </p:pic>
      <p:pic>
        <p:nvPicPr>
          <p:cNvPr id="10" name="図 9">
            <a:extLst>
              <a:ext uri="{FF2B5EF4-FFF2-40B4-BE49-F238E27FC236}">
                <a16:creationId xmlns:a16="http://schemas.microsoft.com/office/drawing/2014/main" id="{930E002E-F1C5-5263-C42B-DB8AFEAE9542}"/>
              </a:ext>
            </a:extLst>
          </p:cNvPr>
          <p:cNvPicPr>
            <a:picLocks noChangeAspect="1"/>
          </p:cNvPicPr>
          <p:nvPr/>
        </p:nvPicPr>
        <p:blipFill rotWithShape="1">
          <a:blip r:embed="rId4"/>
          <a:srcRect l="5155" t="18212" r="45714" b="41076"/>
          <a:stretch/>
        </p:blipFill>
        <p:spPr>
          <a:xfrm>
            <a:off x="270632" y="548376"/>
            <a:ext cx="5114356" cy="3382908"/>
          </a:xfrm>
          <a:prstGeom prst="rect">
            <a:avLst/>
          </a:prstGeom>
        </p:spPr>
      </p:pic>
      <p:sp>
        <p:nvSpPr>
          <p:cNvPr id="12" name="テキスト ボックス 11">
            <a:extLst>
              <a:ext uri="{FF2B5EF4-FFF2-40B4-BE49-F238E27FC236}">
                <a16:creationId xmlns:a16="http://schemas.microsoft.com/office/drawing/2014/main" id="{FF9EC808-335B-CC22-87F1-8175B35D0B32}"/>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3" name="直線コネクタ 12">
            <a:extLst>
              <a:ext uri="{FF2B5EF4-FFF2-40B4-BE49-F238E27FC236}">
                <a16:creationId xmlns:a16="http://schemas.microsoft.com/office/drawing/2014/main" id="{7DD0E5B0-576F-32C7-140A-0785EE1437F6}"/>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楕円 13">
            <a:extLst>
              <a:ext uri="{FF2B5EF4-FFF2-40B4-BE49-F238E27FC236}">
                <a16:creationId xmlns:a16="http://schemas.microsoft.com/office/drawing/2014/main" id="{49F0F3B6-2A46-035A-11F8-15EF0EED62E1}"/>
              </a:ext>
            </a:extLst>
          </p:cNvPr>
          <p:cNvSpPr/>
          <p:nvPr/>
        </p:nvSpPr>
        <p:spPr>
          <a:xfrm>
            <a:off x="2745364" y="2555016"/>
            <a:ext cx="164892" cy="1349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42B1A2B-7C69-17F8-C577-F8530AEB95BA}"/>
              </a:ext>
            </a:extLst>
          </p:cNvPr>
          <p:cNvSpPr txBox="1"/>
          <p:nvPr/>
        </p:nvSpPr>
        <p:spPr>
          <a:xfrm>
            <a:off x="4590447" y="-161072"/>
            <a:ext cx="81961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PN junction with Forward Bias       Id = </a:t>
            </a:r>
            <a:r>
              <a:rPr lang="en-US" altLang="ja-JP" b="1" dirty="0" err="1">
                <a:solidFill>
                  <a:schemeClr val="accent1">
                    <a:lumMod val="75000"/>
                  </a:schemeClr>
                </a:solidFill>
              </a:rPr>
              <a:t>Ido</a:t>
            </a:r>
            <a:r>
              <a:rPr lang="en-US" altLang="ja-JP" b="1" dirty="0">
                <a:solidFill>
                  <a:schemeClr val="accent1">
                    <a:lumMod val="75000"/>
                  </a:schemeClr>
                </a:solidFill>
              </a:rPr>
              <a:t> { 1 – exp ( -V/</a:t>
            </a:r>
            <a:r>
              <a:rPr lang="en-US" altLang="ja-JP" b="1" dirty="0" err="1">
                <a:solidFill>
                  <a:schemeClr val="accent1">
                    <a:lumMod val="75000"/>
                  </a:schemeClr>
                </a:solidFill>
              </a:rPr>
              <a:t>kT</a:t>
            </a:r>
            <a:r>
              <a:rPr lang="en-US" altLang="ja-JP" b="1" dirty="0">
                <a:solidFill>
                  <a:schemeClr val="accent1">
                    <a:lumMod val="75000"/>
                  </a:schemeClr>
                </a:solidFill>
              </a:rPr>
              <a:t>) }</a:t>
            </a:r>
          </a:p>
        </p:txBody>
      </p:sp>
    </p:spTree>
    <p:extLst>
      <p:ext uri="{BB962C8B-B14F-4D97-AF65-F5344CB8AC3E}">
        <p14:creationId xmlns:p14="http://schemas.microsoft.com/office/powerpoint/2010/main" val="537670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91215B7-8AE9-5948-576E-EDA44A1E3357}"/>
              </a:ext>
            </a:extLst>
          </p:cNvPr>
          <p:cNvPicPr>
            <a:picLocks noChangeAspect="1"/>
          </p:cNvPicPr>
          <p:nvPr/>
        </p:nvPicPr>
        <p:blipFill rotWithShape="1">
          <a:blip r:embed="rId2"/>
          <a:srcRect l="5155" t="18212" r="45714" b="41076"/>
          <a:stretch/>
        </p:blipFill>
        <p:spPr>
          <a:xfrm>
            <a:off x="229368" y="63428"/>
            <a:ext cx="6290916" cy="3317298"/>
          </a:xfrm>
          <a:prstGeom prst="rect">
            <a:avLst/>
          </a:prstGeom>
        </p:spPr>
      </p:pic>
      <p:sp>
        <p:nvSpPr>
          <p:cNvPr id="27" name="正方形/長方形 26">
            <a:extLst>
              <a:ext uri="{FF2B5EF4-FFF2-40B4-BE49-F238E27FC236}">
                <a16:creationId xmlns:a16="http://schemas.microsoft.com/office/drawing/2014/main" id="{C5215BFB-3586-4CD0-688D-320671C58FD9}"/>
              </a:ext>
            </a:extLst>
          </p:cNvPr>
          <p:cNvSpPr/>
          <p:nvPr/>
        </p:nvSpPr>
        <p:spPr>
          <a:xfrm>
            <a:off x="11139055" y="1526723"/>
            <a:ext cx="1052945" cy="324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E8FA5CF1-ED82-2B8A-CCDF-B783B61A7BFA}"/>
              </a:ext>
            </a:extLst>
          </p:cNvPr>
          <p:cNvPicPr>
            <a:picLocks noChangeAspect="1"/>
          </p:cNvPicPr>
          <p:nvPr/>
        </p:nvPicPr>
        <p:blipFill rotWithShape="1">
          <a:blip r:embed="rId3"/>
          <a:srcRect l="44590" t="26986" r="5321" b="17375"/>
          <a:stretch/>
        </p:blipFill>
        <p:spPr>
          <a:xfrm>
            <a:off x="6827801" y="366119"/>
            <a:ext cx="5142064" cy="2970542"/>
          </a:xfrm>
          <a:prstGeom prst="rect">
            <a:avLst/>
          </a:prstGeom>
        </p:spPr>
      </p:pic>
      <p:pic>
        <p:nvPicPr>
          <p:cNvPr id="17" name="図 16">
            <a:extLst>
              <a:ext uri="{FF2B5EF4-FFF2-40B4-BE49-F238E27FC236}">
                <a16:creationId xmlns:a16="http://schemas.microsoft.com/office/drawing/2014/main" id="{2FFC1997-6970-1CDB-49A8-4A5EEE0ACADB}"/>
              </a:ext>
            </a:extLst>
          </p:cNvPr>
          <p:cNvPicPr>
            <a:picLocks noChangeAspect="1"/>
          </p:cNvPicPr>
          <p:nvPr/>
        </p:nvPicPr>
        <p:blipFill rotWithShape="1">
          <a:blip r:embed="rId4"/>
          <a:srcRect l="46636" t="26986" r="1881" b="6402"/>
          <a:stretch/>
        </p:blipFill>
        <p:spPr>
          <a:xfrm>
            <a:off x="6749652" y="3243631"/>
            <a:ext cx="5442348" cy="3341281"/>
          </a:xfrm>
          <a:prstGeom prst="rect">
            <a:avLst/>
          </a:prstGeom>
        </p:spPr>
      </p:pic>
      <p:pic>
        <p:nvPicPr>
          <p:cNvPr id="21" name="図 20">
            <a:extLst>
              <a:ext uri="{FF2B5EF4-FFF2-40B4-BE49-F238E27FC236}">
                <a16:creationId xmlns:a16="http://schemas.microsoft.com/office/drawing/2014/main" id="{0DDB03A0-E47F-49EB-7B26-F9355D0B163E}"/>
              </a:ext>
            </a:extLst>
          </p:cNvPr>
          <p:cNvPicPr>
            <a:picLocks noChangeAspect="1"/>
          </p:cNvPicPr>
          <p:nvPr/>
        </p:nvPicPr>
        <p:blipFill rotWithShape="1">
          <a:blip r:embed="rId5"/>
          <a:srcRect l="49915" t="27462" r="6772" b="39836"/>
          <a:stretch/>
        </p:blipFill>
        <p:spPr>
          <a:xfrm>
            <a:off x="750014" y="3462877"/>
            <a:ext cx="5345986" cy="3188058"/>
          </a:xfrm>
          <a:prstGeom prst="rect">
            <a:avLst/>
          </a:prstGeom>
        </p:spPr>
      </p:pic>
      <p:sp>
        <p:nvSpPr>
          <p:cNvPr id="2" name="正方形/長方形 1">
            <a:extLst>
              <a:ext uri="{FF2B5EF4-FFF2-40B4-BE49-F238E27FC236}">
                <a16:creationId xmlns:a16="http://schemas.microsoft.com/office/drawing/2014/main" id="{24E0D1FD-EE09-4E70-4543-97B83C2AF923}"/>
              </a:ext>
            </a:extLst>
          </p:cNvPr>
          <p:cNvSpPr/>
          <p:nvPr/>
        </p:nvSpPr>
        <p:spPr>
          <a:xfrm>
            <a:off x="6771919" y="366119"/>
            <a:ext cx="615034" cy="701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55F0213-52FE-CE2C-EC3A-69BB0EEDA4D7}"/>
              </a:ext>
            </a:extLst>
          </p:cNvPr>
          <p:cNvSpPr/>
          <p:nvPr/>
        </p:nvSpPr>
        <p:spPr>
          <a:xfrm>
            <a:off x="6692015" y="3243631"/>
            <a:ext cx="615034" cy="701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4FD002D-617C-20D0-EDAD-02924998381D}"/>
              </a:ext>
            </a:extLst>
          </p:cNvPr>
          <p:cNvSpPr/>
          <p:nvPr/>
        </p:nvSpPr>
        <p:spPr>
          <a:xfrm>
            <a:off x="270766" y="3594166"/>
            <a:ext cx="615034" cy="701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83C75BC-B393-5B50-CD6D-194A4FDC319F}"/>
              </a:ext>
            </a:extLst>
          </p:cNvPr>
          <p:cNvSpPr/>
          <p:nvPr/>
        </p:nvSpPr>
        <p:spPr>
          <a:xfrm>
            <a:off x="10297105" y="63427"/>
            <a:ext cx="1672759" cy="855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D4DD954-59C4-96BA-5F76-D2AF9703E7DE}"/>
              </a:ext>
            </a:extLst>
          </p:cNvPr>
          <p:cNvSpPr/>
          <p:nvPr/>
        </p:nvSpPr>
        <p:spPr>
          <a:xfrm>
            <a:off x="11347598" y="629466"/>
            <a:ext cx="615034" cy="2338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A3EF4499-63E3-28DA-F7D8-DFD9B9E93A9E}"/>
              </a:ext>
            </a:extLst>
          </p:cNvPr>
          <p:cNvSpPr/>
          <p:nvPr/>
        </p:nvSpPr>
        <p:spPr>
          <a:xfrm>
            <a:off x="10030962" y="3539937"/>
            <a:ext cx="1890272" cy="809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312AFF83-D801-2E5C-AD0C-3E7DDBB5E651}"/>
              </a:ext>
            </a:extLst>
          </p:cNvPr>
          <p:cNvSpPr/>
          <p:nvPr/>
        </p:nvSpPr>
        <p:spPr>
          <a:xfrm>
            <a:off x="6957928" y="3639353"/>
            <a:ext cx="2006190" cy="305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532BF84-F282-1541-C447-CA72C0194F2C}"/>
              </a:ext>
            </a:extLst>
          </p:cNvPr>
          <p:cNvSpPr/>
          <p:nvPr/>
        </p:nvSpPr>
        <p:spPr>
          <a:xfrm>
            <a:off x="6957928" y="3960830"/>
            <a:ext cx="1064108" cy="783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DFA764E8-D399-1127-6934-A69AFFCB7A87}"/>
              </a:ext>
            </a:extLst>
          </p:cNvPr>
          <p:cNvSpPr/>
          <p:nvPr/>
        </p:nvSpPr>
        <p:spPr>
          <a:xfrm>
            <a:off x="6672684" y="4163325"/>
            <a:ext cx="2006190" cy="305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54C3BAB-31E4-412A-2E49-075FA688243E}"/>
              </a:ext>
            </a:extLst>
          </p:cNvPr>
          <p:cNvSpPr/>
          <p:nvPr/>
        </p:nvSpPr>
        <p:spPr>
          <a:xfrm>
            <a:off x="6520284" y="3901339"/>
            <a:ext cx="2006190" cy="305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E5071845-42F4-D282-DDE3-6463FDB3E874}"/>
              </a:ext>
            </a:extLst>
          </p:cNvPr>
          <p:cNvSpPr/>
          <p:nvPr/>
        </p:nvSpPr>
        <p:spPr>
          <a:xfrm>
            <a:off x="3213468" y="3380726"/>
            <a:ext cx="2961180" cy="825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A9866F07-FF90-2030-7AB9-EC66FD86DCED}"/>
              </a:ext>
            </a:extLst>
          </p:cNvPr>
          <p:cNvSpPr/>
          <p:nvPr/>
        </p:nvSpPr>
        <p:spPr>
          <a:xfrm>
            <a:off x="4276850" y="4011569"/>
            <a:ext cx="2037972" cy="567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5A5CE1F-65AF-6066-AA7C-D9CB68D3FB55}"/>
              </a:ext>
            </a:extLst>
          </p:cNvPr>
          <p:cNvSpPr/>
          <p:nvPr/>
        </p:nvSpPr>
        <p:spPr>
          <a:xfrm>
            <a:off x="7120328" y="3336661"/>
            <a:ext cx="1899672" cy="346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A2DC7CBB-BE53-AB9C-EA9C-734B5BD7877D}"/>
              </a:ext>
            </a:extLst>
          </p:cNvPr>
          <p:cNvSpPr/>
          <p:nvPr/>
        </p:nvSpPr>
        <p:spPr>
          <a:xfrm>
            <a:off x="7003300" y="408349"/>
            <a:ext cx="1899672" cy="346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724435C-FD25-B287-AFC1-B93CF0077BBD}"/>
              </a:ext>
            </a:extLst>
          </p:cNvPr>
          <p:cNvSpPr/>
          <p:nvPr/>
        </p:nvSpPr>
        <p:spPr>
          <a:xfrm>
            <a:off x="245576" y="3594166"/>
            <a:ext cx="1899672" cy="48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C0619B6-5713-43F9-6C6F-3FDF79D5E543}"/>
              </a:ext>
            </a:extLst>
          </p:cNvPr>
          <p:cNvSpPr txBox="1"/>
          <p:nvPr/>
        </p:nvSpPr>
        <p:spPr>
          <a:xfrm>
            <a:off x="936904" y="3283357"/>
            <a:ext cx="3959525"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(2) PN junction with Back Bias</a:t>
            </a:r>
          </a:p>
          <a:p>
            <a:endParaRPr lang="en-US" altLang="ja-JP" b="1" dirty="0">
              <a:solidFill>
                <a:schemeClr val="accent1">
                  <a:lumMod val="75000"/>
                </a:schemeClr>
              </a:solidFill>
            </a:endParaRPr>
          </a:p>
        </p:txBody>
      </p:sp>
      <p:sp>
        <p:nvSpPr>
          <p:cNvPr id="25" name="テキスト ボックス 24">
            <a:extLst>
              <a:ext uri="{FF2B5EF4-FFF2-40B4-BE49-F238E27FC236}">
                <a16:creationId xmlns:a16="http://schemas.microsoft.com/office/drawing/2014/main" id="{C327D9C1-3D6D-3238-EDD4-C6B89E3F062D}"/>
              </a:ext>
            </a:extLst>
          </p:cNvPr>
          <p:cNvSpPr txBox="1"/>
          <p:nvPr/>
        </p:nvSpPr>
        <p:spPr>
          <a:xfrm>
            <a:off x="6952528" y="3318063"/>
            <a:ext cx="480478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PN junction with Forward  Bias</a:t>
            </a:r>
          </a:p>
          <a:p>
            <a:endParaRPr lang="en-US" altLang="ja-JP" b="1" dirty="0">
              <a:solidFill>
                <a:schemeClr val="accent1">
                  <a:lumMod val="75000"/>
                </a:schemeClr>
              </a:solidFill>
            </a:endParaRPr>
          </a:p>
        </p:txBody>
      </p:sp>
      <p:sp>
        <p:nvSpPr>
          <p:cNvPr id="26" name="テキスト ボックス 25">
            <a:extLst>
              <a:ext uri="{FF2B5EF4-FFF2-40B4-BE49-F238E27FC236}">
                <a16:creationId xmlns:a16="http://schemas.microsoft.com/office/drawing/2014/main" id="{4C46A57D-163A-CABB-1B87-F94810294941}"/>
              </a:ext>
            </a:extLst>
          </p:cNvPr>
          <p:cNvSpPr txBox="1"/>
          <p:nvPr/>
        </p:nvSpPr>
        <p:spPr>
          <a:xfrm>
            <a:off x="7748712" y="85321"/>
            <a:ext cx="3959525"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 PN junction with No Bias</a:t>
            </a:r>
          </a:p>
          <a:p>
            <a:endParaRPr lang="en-US" altLang="ja-JP" b="1" dirty="0">
              <a:solidFill>
                <a:schemeClr val="accent1">
                  <a:lumMod val="75000"/>
                </a:schemeClr>
              </a:solidFill>
            </a:endParaRPr>
          </a:p>
        </p:txBody>
      </p:sp>
    </p:spTree>
    <p:extLst>
      <p:ext uri="{BB962C8B-B14F-4D97-AF65-F5344CB8AC3E}">
        <p14:creationId xmlns:p14="http://schemas.microsoft.com/office/powerpoint/2010/main" val="1613727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8BB3736-E5E3-EC1B-83A1-1637F15D35EA}"/>
              </a:ext>
            </a:extLst>
          </p:cNvPr>
          <p:cNvPicPr>
            <a:picLocks noChangeAspect="1"/>
          </p:cNvPicPr>
          <p:nvPr/>
        </p:nvPicPr>
        <p:blipFill rotWithShape="1">
          <a:blip r:embed="rId2"/>
          <a:srcRect t="56254" r="65145" b="2134"/>
          <a:stretch/>
        </p:blipFill>
        <p:spPr>
          <a:xfrm>
            <a:off x="351623" y="524656"/>
            <a:ext cx="11490607" cy="6115986"/>
          </a:xfrm>
          <a:prstGeom prst="rect">
            <a:avLst/>
          </a:prstGeom>
        </p:spPr>
      </p:pic>
      <p:sp>
        <p:nvSpPr>
          <p:cNvPr id="3" name="テキスト ボックス 2">
            <a:extLst>
              <a:ext uri="{FF2B5EF4-FFF2-40B4-BE49-F238E27FC236}">
                <a16:creationId xmlns:a16="http://schemas.microsoft.com/office/drawing/2014/main" id="{18819BD9-E0FD-7747-0B14-1E777C31D8A6}"/>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4" name="直線コネクタ 3">
            <a:extLst>
              <a:ext uri="{FF2B5EF4-FFF2-40B4-BE49-F238E27FC236}">
                <a16:creationId xmlns:a16="http://schemas.microsoft.com/office/drawing/2014/main" id="{6C348BB1-FD30-E092-841C-5D065A6B4932}"/>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3774E1F-E8D9-9CD9-C8CB-D07238811612}"/>
              </a:ext>
            </a:extLst>
          </p:cNvPr>
          <p:cNvPicPr>
            <a:picLocks noChangeAspect="1"/>
          </p:cNvPicPr>
          <p:nvPr/>
        </p:nvPicPr>
        <p:blipFill rotWithShape="1">
          <a:blip r:embed="rId2"/>
          <a:srcRect l="35173" t="55813" r="24297"/>
          <a:stretch/>
        </p:blipFill>
        <p:spPr>
          <a:xfrm>
            <a:off x="313179" y="134293"/>
            <a:ext cx="11565642" cy="6589414"/>
          </a:xfrm>
          <a:prstGeom prst="rect">
            <a:avLst/>
          </a:prstGeom>
        </p:spPr>
      </p:pic>
    </p:spTree>
    <p:extLst>
      <p:ext uri="{BB962C8B-B14F-4D97-AF65-F5344CB8AC3E}">
        <p14:creationId xmlns:p14="http://schemas.microsoft.com/office/powerpoint/2010/main" val="3115228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C5807CA-8902-A456-7853-500F5E6ED7C7}"/>
              </a:ext>
            </a:extLst>
          </p:cNvPr>
          <p:cNvPicPr>
            <a:picLocks noChangeAspect="1"/>
          </p:cNvPicPr>
          <p:nvPr/>
        </p:nvPicPr>
        <p:blipFill rotWithShape="1">
          <a:blip r:embed="rId3"/>
          <a:srcRect l="6300" t="38760" r="34197" b="48585"/>
          <a:stretch/>
        </p:blipFill>
        <p:spPr>
          <a:xfrm>
            <a:off x="4950411" y="211200"/>
            <a:ext cx="6817051" cy="815154"/>
          </a:xfrm>
          <a:prstGeom prst="rect">
            <a:avLst/>
          </a:prstGeom>
        </p:spPr>
      </p:pic>
      <p:pic>
        <p:nvPicPr>
          <p:cNvPr id="87" name="図 86">
            <a:extLst>
              <a:ext uri="{FF2B5EF4-FFF2-40B4-BE49-F238E27FC236}">
                <a16:creationId xmlns:a16="http://schemas.microsoft.com/office/drawing/2014/main" id="{E6F75E5E-5F69-11F9-05CD-2F831AD64898}"/>
              </a:ext>
            </a:extLst>
          </p:cNvPr>
          <p:cNvPicPr>
            <a:picLocks noChangeAspect="1"/>
          </p:cNvPicPr>
          <p:nvPr/>
        </p:nvPicPr>
        <p:blipFill rotWithShape="1">
          <a:blip r:embed="rId4"/>
          <a:srcRect l="75351" t="45000" r="410" b="6762"/>
          <a:stretch/>
        </p:blipFill>
        <p:spPr>
          <a:xfrm>
            <a:off x="5802834" y="997141"/>
            <a:ext cx="6389166" cy="5581346"/>
          </a:xfrm>
          <a:prstGeom prst="rect">
            <a:avLst/>
          </a:prstGeom>
        </p:spPr>
      </p:pic>
      <p:sp>
        <p:nvSpPr>
          <p:cNvPr id="128" name="四角形: 角を丸くする 127">
            <a:extLst>
              <a:ext uri="{FF2B5EF4-FFF2-40B4-BE49-F238E27FC236}">
                <a16:creationId xmlns:a16="http://schemas.microsoft.com/office/drawing/2014/main" id="{723BC80A-91B2-328D-A7B9-7AE1C9AF6129}"/>
              </a:ext>
            </a:extLst>
          </p:cNvPr>
          <p:cNvSpPr/>
          <p:nvPr/>
        </p:nvSpPr>
        <p:spPr>
          <a:xfrm>
            <a:off x="5456226" y="5187197"/>
            <a:ext cx="653548" cy="534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42CD6F7D-74A9-75E0-39F8-C1B03D0BAFA2}"/>
              </a:ext>
            </a:extLst>
          </p:cNvPr>
          <p:cNvPicPr>
            <a:picLocks noChangeAspect="1"/>
          </p:cNvPicPr>
          <p:nvPr/>
        </p:nvPicPr>
        <p:blipFill rotWithShape="1">
          <a:blip r:embed="rId5"/>
          <a:srcRect t="56254" r="65145" b="2134"/>
          <a:stretch/>
        </p:blipFill>
        <p:spPr>
          <a:xfrm>
            <a:off x="399456" y="959417"/>
            <a:ext cx="5139857" cy="2641978"/>
          </a:xfrm>
          <a:prstGeom prst="rect">
            <a:avLst/>
          </a:prstGeom>
        </p:spPr>
      </p:pic>
      <p:pic>
        <p:nvPicPr>
          <p:cNvPr id="61" name="図 60">
            <a:extLst>
              <a:ext uri="{FF2B5EF4-FFF2-40B4-BE49-F238E27FC236}">
                <a16:creationId xmlns:a16="http://schemas.microsoft.com/office/drawing/2014/main" id="{74C1965F-1652-CCC5-B4BC-184128322CC6}"/>
              </a:ext>
            </a:extLst>
          </p:cNvPr>
          <p:cNvPicPr>
            <a:picLocks noChangeAspect="1"/>
          </p:cNvPicPr>
          <p:nvPr/>
        </p:nvPicPr>
        <p:blipFill rotWithShape="1">
          <a:blip r:embed="rId5"/>
          <a:srcRect l="35173" t="55813" r="24297"/>
          <a:stretch/>
        </p:blipFill>
        <p:spPr>
          <a:xfrm>
            <a:off x="291662" y="3637400"/>
            <a:ext cx="5323126" cy="3146886"/>
          </a:xfrm>
          <a:prstGeom prst="rect">
            <a:avLst/>
          </a:prstGeom>
        </p:spPr>
      </p:pic>
      <p:sp>
        <p:nvSpPr>
          <p:cNvPr id="63" name="正方形/長方形 62">
            <a:extLst>
              <a:ext uri="{FF2B5EF4-FFF2-40B4-BE49-F238E27FC236}">
                <a16:creationId xmlns:a16="http://schemas.microsoft.com/office/drawing/2014/main" id="{14BACD47-D231-AF0D-B1ED-ED465267D309}"/>
              </a:ext>
            </a:extLst>
          </p:cNvPr>
          <p:cNvSpPr/>
          <p:nvPr/>
        </p:nvSpPr>
        <p:spPr>
          <a:xfrm>
            <a:off x="5296426" y="2266637"/>
            <a:ext cx="485775" cy="534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44076296-A51C-343E-1864-8C5CDCF9E7A4}"/>
              </a:ext>
            </a:extLst>
          </p:cNvPr>
          <p:cNvSpPr/>
          <p:nvPr/>
        </p:nvSpPr>
        <p:spPr>
          <a:xfrm>
            <a:off x="5614788" y="4828940"/>
            <a:ext cx="830982" cy="632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551AEBB-AB11-5534-CC5E-79957464F9B1}"/>
              </a:ext>
            </a:extLst>
          </p:cNvPr>
          <p:cNvSpPr/>
          <p:nvPr/>
        </p:nvSpPr>
        <p:spPr>
          <a:xfrm>
            <a:off x="5526274" y="1455367"/>
            <a:ext cx="830982" cy="632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ADB307B-AC89-6BF3-D51D-BFC53431AC2C}"/>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1" name="直線コネクタ 10">
            <a:extLst>
              <a:ext uri="{FF2B5EF4-FFF2-40B4-BE49-F238E27FC236}">
                <a16:creationId xmlns:a16="http://schemas.microsoft.com/office/drawing/2014/main" id="{2A92947C-56E3-B50E-FF4B-F464670841EC}"/>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2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64505783-1F1A-73E3-F62E-1ED32C10F8C8}"/>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32" name="直線コネクタ 31">
            <a:extLst>
              <a:ext uri="{FF2B5EF4-FFF2-40B4-BE49-F238E27FC236}">
                <a16:creationId xmlns:a16="http://schemas.microsoft.com/office/drawing/2014/main" id="{7C7D69D3-B6BB-AFFD-6A7D-3981091B6F18}"/>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095B9DCE-5FFF-3007-0042-672C1B959C55}"/>
              </a:ext>
            </a:extLst>
          </p:cNvPr>
          <p:cNvPicPr>
            <a:picLocks noChangeAspect="1"/>
          </p:cNvPicPr>
          <p:nvPr/>
        </p:nvPicPr>
        <p:blipFill rotWithShape="1">
          <a:blip r:embed="rId2"/>
          <a:srcRect l="39864" t="12546" r="8167" b="61038"/>
          <a:stretch/>
        </p:blipFill>
        <p:spPr>
          <a:xfrm>
            <a:off x="5591816" y="672715"/>
            <a:ext cx="5468084" cy="1563427"/>
          </a:xfrm>
          <a:prstGeom prst="rect">
            <a:avLst/>
          </a:prstGeom>
        </p:spPr>
      </p:pic>
      <p:cxnSp>
        <p:nvCxnSpPr>
          <p:cNvPr id="33" name="直線矢印コネクタ 32">
            <a:extLst>
              <a:ext uri="{FF2B5EF4-FFF2-40B4-BE49-F238E27FC236}">
                <a16:creationId xmlns:a16="http://schemas.microsoft.com/office/drawing/2014/main" id="{D52591A0-BA82-0389-65C3-B356CA20155C}"/>
              </a:ext>
            </a:extLst>
          </p:cNvPr>
          <p:cNvCxnSpPr>
            <a:cxnSpLocks/>
          </p:cNvCxnSpPr>
          <p:nvPr/>
        </p:nvCxnSpPr>
        <p:spPr>
          <a:xfrm flipV="1">
            <a:off x="8223019" y="481201"/>
            <a:ext cx="936113" cy="107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469D51E7-7A2C-CC71-4DA0-FE62AB12E2A0}"/>
              </a:ext>
            </a:extLst>
          </p:cNvPr>
          <p:cNvSpPr txBox="1"/>
          <p:nvPr/>
        </p:nvSpPr>
        <p:spPr>
          <a:xfrm>
            <a:off x="7706597" y="180975"/>
            <a:ext cx="1582340" cy="584775"/>
          </a:xfrm>
          <a:prstGeom prst="rect">
            <a:avLst/>
          </a:prstGeom>
          <a:noFill/>
        </p:spPr>
        <p:txBody>
          <a:bodyPr wrap="square">
            <a:spAutoFit/>
          </a:bodyPr>
          <a:lstStyle/>
          <a:p>
            <a:r>
              <a:rPr kumimoji="1" lang="en-US" altLang="ja-JP" sz="3200" b="1" dirty="0"/>
              <a:t>I</a:t>
            </a:r>
            <a:r>
              <a:rPr kumimoji="1" lang="en-US" altLang="ja-JP" sz="2400" b="1" dirty="0"/>
              <a:t>d</a:t>
            </a:r>
            <a:endParaRPr lang="ja-JP" altLang="en-US" sz="2400" dirty="0"/>
          </a:p>
        </p:txBody>
      </p:sp>
      <p:pic>
        <p:nvPicPr>
          <p:cNvPr id="26" name="図 25">
            <a:extLst>
              <a:ext uri="{FF2B5EF4-FFF2-40B4-BE49-F238E27FC236}">
                <a16:creationId xmlns:a16="http://schemas.microsoft.com/office/drawing/2014/main" id="{33730DCE-8F17-2C74-338A-CC3889F01E90}"/>
              </a:ext>
            </a:extLst>
          </p:cNvPr>
          <p:cNvPicPr>
            <a:picLocks noChangeAspect="1"/>
          </p:cNvPicPr>
          <p:nvPr/>
        </p:nvPicPr>
        <p:blipFill rotWithShape="1">
          <a:blip r:embed="rId3"/>
          <a:srcRect t="56254" r="65145" b="2134"/>
          <a:stretch/>
        </p:blipFill>
        <p:spPr>
          <a:xfrm>
            <a:off x="256651" y="1148233"/>
            <a:ext cx="4495231" cy="2310629"/>
          </a:xfrm>
          <a:prstGeom prst="rect">
            <a:avLst/>
          </a:prstGeom>
        </p:spPr>
      </p:pic>
      <p:pic>
        <p:nvPicPr>
          <p:cNvPr id="27" name="図 26">
            <a:extLst>
              <a:ext uri="{FF2B5EF4-FFF2-40B4-BE49-F238E27FC236}">
                <a16:creationId xmlns:a16="http://schemas.microsoft.com/office/drawing/2014/main" id="{84D82A8F-AB55-7E36-914F-5060BC336D3E}"/>
              </a:ext>
            </a:extLst>
          </p:cNvPr>
          <p:cNvPicPr>
            <a:picLocks noChangeAspect="1"/>
          </p:cNvPicPr>
          <p:nvPr/>
        </p:nvPicPr>
        <p:blipFill rotWithShape="1">
          <a:blip r:embed="rId3"/>
          <a:srcRect l="35173" t="55813" r="24297"/>
          <a:stretch/>
        </p:blipFill>
        <p:spPr>
          <a:xfrm>
            <a:off x="149784" y="3738213"/>
            <a:ext cx="4857893" cy="2871853"/>
          </a:xfrm>
          <a:prstGeom prst="rect">
            <a:avLst/>
          </a:prstGeom>
        </p:spPr>
      </p:pic>
      <p:pic>
        <p:nvPicPr>
          <p:cNvPr id="10" name="図 9">
            <a:extLst>
              <a:ext uri="{FF2B5EF4-FFF2-40B4-BE49-F238E27FC236}">
                <a16:creationId xmlns:a16="http://schemas.microsoft.com/office/drawing/2014/main" id="{D42FE4C7-4636-9EC3-C8A8-14FFC0731AF6}"/>
              </a:ext>
            </a:extLst>
          </p:cNvPr>
          <p:cNvPicPr>
            <a:picLocks noChangeAspect="1"/>
          </p:cNvPicPr>
          <p:nvPr/>
        </p:nvPicPr>
        <p:blipFill rotWithShape="1">
          <a:blip r:embed="rId2"/>
          <a:srcRect l="92122" t="21400" r="902" b="61038"/>
          <a:stretch/>
        </p:blipFill>
        <p:spPr>
          <a:xfrm flipH="1">
            <a:off x="4663859" y="1210808"/>
            <a:ext cx="959788" cy="1039427"/>
          </a:xfrm>
          <a:prstGeom prst="rect">
            <a:avLst/>
          </a:prstGeom>
        </p:spPr>
      </p:pic>
      <p:pic>
        <p:nvPicPr>
          <p:cNvPr id="11" name="図 10">
            <a:extLst>
              <a:ext uri="{FF2B5EF4-FFF2-40B4-BE49-F238E27FC236}">
                <a16:creationId xmlns:a16="http://schemas.microsoft.com/office/drawing/2014/main" id="{8E2D5C39-0AFF-2317-E6AE-D4138CC24FCB}"/>
              </a:ext>
            </a:extLst>
          </p:cNvPr>
          <p:cNvPicPr>
            <a:picLocks noChangeAspect="1"/>
          </p:cNvPicPr>
          <p:nvPr/>
        </p:nvPicPr>
        <p:blipFill rotWithShape="1">
          <a:blip r:embed="rId3"/>
          <a:srcRect l="68313" t="78304" r="24297"/>
          <a:stretch/>
        </p:blipFill>
        <p:spPr>
          <a:xfrm>
            <a:off x="11045951" y="762258"/>
            <a:ext cx="885713" cy="1410113"/>
          </a:xfrm>
          <a:prstGeom prst="rect">
            <a:avLst/>
          </a:prstGeom>
        </p:spPr>
      </p:pic>
      <p:pic>
        <p:nvPicPr>
          <p:cNvPr id="12" name="図 11">
            <a:extLst>
              <a:ext uri="{FF2B5EF4-FFF2-40B4-BE49-F238E27FC236}">
                <a16:creationId xmlns:a16="http://schemas.microsoft.com/office/drawing/2014/main" id="{B45D6F9D-4045-EC30-5AF3-1DE8C18528B0}"/>
              </a:ext>
            </a:extLst>
          </p:cNvPr>
          <p:cNvPicPr>
            <a:picLocks noChangeAspect="1"/>
          </p:cNvPicPr>
          <p:nvPr/>
        </p:nvPicPr>
        <p:blipFill rotWithShape="1">
          <a:blip r:embed="rId4">
            <a:extLst>
              <a:ext uri="{28A0092B-C50C-407E-A947-70E740481C1C}">
                <a14:useLocalDpi xmlns:a14="http://schemas.microsoft.com/office/drawing/2010/main" val="0"/>
              </a:ext>
            </a:extLst>
          </a:blip>
          <a:srcRect l="3016" t="29430" r="45779" b="4537"/>
          <a:stretch/>
        </p:blipFill>
        <p:spPr>
          <a:xfrm>
            <a:off x="5535623" y="2081499"/>
            <a:ext cx="6242986" cy="4528567"/>
          </a:xfrm>
          <a:prstGeom prst="rect">
            <a:avLst/>
          </a:prstGeom>
        </p:spPr>
      </p:pic>
    </p:spTree>
    <p:extLst>
      <p:ext uri="{BB962C8B-B14F-4D97-AF65-F5344CB8AC3E}">
        <p14:creationId xmlns:p14="http://schemas.microsoft.com/office/powerpoint/2010/main" val="1990717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EED7426D-0E90-1122-776A-F1C5F1619124}"/>
              </a:ext>
            </a:extLst>
          </p:cNvPr>
          <p:cNvSpPr txBox="1"/>
          <p:nvPr/>
        </p:nvSpPr>
        <p:spPr>
          <a:xfrm>
            <a:off x="405446" y="1064201"/>
            <a:ext cx="3562194" cy="954107"/>
          </a:xfrm>
          <a:prstGeom prst="rect">
            <a:avLst/>
          </a:prstGeom>
          <a:noFill/>
        </p:spPr>
        <p:txBody>
          <a:bodyPr wrap="none" rtlCol="0">
            <a:spAutoFit/>
          </a:bodyPr>
          <a:lstStyle/>
          <a:p>
            <a:r>
              <a:rPr kumimoji="1" lang="en-US" altLang="ja-JP" sz="2800" b="1" dirty="0"/>
              <a:t>PN junction Diode</a:t>
            </a:r>
          </a:p>
          <a:p>
            <a:r>
              <a:rPr kumimoji="1" lang="ja-JP" altLang="en-US" sz="2800" b="1" dirty="0"/>
              <a:t>  </a:t>
            </a:r>
            <a:r>
              <a:rPr kumimoji="1" lang="en-US" altLang="ja-JP" sz="2800" b="1" dirty="0"/>
              <a:t>with</a:t>
            </a:r>
            <a:r>
              <a:rPr kumimoji="1" lang="ja-JP" altLang="en-US" sz="2800" b="1" dirty="0"/>
              <a:t> </a:t>
            </a:r>
            <a:r>
              <a:rPr kumimoji="1" lang="en-US" altLang="ja-JP" sz="2800" b="1" dirty="0"/>
              <a:t>Forward</a:t>
            </a:r>
            <a:r>
              <a:rPr kumimoji="1" lang="ja-JP" altLang="en-US" sz="2800" b="1" dirty="0"/>
              <a:t> </a:t>
            </a:r>
            <a:r>
              <a:rPr kumimoji="1" lang="en-US" altLang="ja-JP" sz="2800" b="1" dirty="0"/>
              <a:t>Bias</a:t>
            </a:r>
            <a:endParaRPr kumimoji="1" lang="ja-JP" altLang="en-US" sz="2800" b="1" dirty="0"/>
          </a:p>
        </p:txBody>
      </p:sp>
      <p:sp>
        <p:nvSpPr>
          <p:cNvPr id="31" name="テキスト ボックス 30">
            <a:extLst>
              <a:ext uri="{FF2B5EF4-FFF2-40B4-BE49-F238E27FC236}">
                <a16:creationId xmlns:a16="http://schemas.microsoft.com/office/drawing/2014/main" id="{64505783-1F1A-73E3-F62E-1ED32C10F8C8}"/>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32" name="直線コネクタ 31">
            <a:extLst>
              <a:ext uri="{FF2B5EF4-FFF2-40B4-BE49-F238E27FC236}">
                <a16:creationId xmlns:a16="http://schemas.microsoft.com/office/drawing/2014/main" id="{7C7D69D3-B6BB-AFFD-6A7D-3981091B6F18}"/>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095B9DCE-5FFF-3007-0042-672C1B959C55}"/>
              </a:ext>
            </a:extLst>
          </p:cNvPr>
          <p:cNvPicPr>
            <a:picLocks noChangeAspect="1"/>
          </p:cNvPicPr>
          <p:nvPr/>
        </p:nvPicPr>
        <p:blipFill rotWithShape="1">
          <a:blip r:embed="rId2"/>
          <a:srcRect l="28649" t="8962" r="901" b="61038"/>
          <a:stretch/>
        </p:blipFill>
        <p:spPr>
          <a:xfrm>
            <a:off x="4411717" y="460601"/>
            <a:ext cx="7412606" cy="1775541"/>
          </a:xfrm>
          <a:prstGeom prst="rect">
            <a:avLst/>
          </a:prstGeom>
        </p:spPr>
      </p:pic>
      <p:cxnSp>
        <p:nvCxnSpPr>
          <p:cNvPr id="33" name="直線矢印コネクタ 32">
            <a:extLst>
              <a:ext uri="{FF2B5EF4-FFF2-40B4-BE49-F238E27FC236}">
                <a16:creationId xmlns:a16="http://schemas.microsoft.com/office/drawing/2014/main" id="{D52591A0-BA82-0389-65C3-B356CA20155C}"/>
              </a:ext>
            </a:extLst>
          </p:cNvPr>
          <p:cNvCxnSpPr>
            <a:cxnSpLocks/>
          </p:cNvCxnSpPr>
          <p:nvPr/>
        </p:nvCxnSpPr>
        <p:spPr>
          <a:xfrm flipV="1">
            <a:off x="8223019" y="481201"/>
            <a:ext cx="936113" cy="107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469D51E7-7A2C-CC71-4DA0-FE62AB12E2A0}"/>
              </a:ext>
            </a:extLst>
          </p:cNvPr>
          <p:cNvSpPr txBox="1"/>
          <p:nvPr/>
        </p:nvSpPr>
        <p:spPr>
          <a:xfrm>
            <a:off x="7706597" y="180975"/>
            <a:ext cx="1582340" cy="584775"/>
          </a:xfrm>
          <a:prstGeom prst="rect">
            <a:avLst/>
          </a:prstGeom>
          <a:noFill/>
        </p:spPr>
        <p:txBody>
          <a:bodyPr wrap="square">
            <a:spAutoFit/>
          </a:bodyPr>
          <a:lstStyle/>
          <a:p>
            <a:r>
              <a:rPr kumimoji="1" lang="en-US" altLang="ja-JP" sz="3200" b="1" dirty="0"/>
              <a:t>I</a:t>
            </a:r>
            <a:r>
              <a:rPr kumimoji="1" lang="en-US" altLang="ja-JP" sz="2400" b="1" dirty="0"/>
              <a:t>d</a:t>
            </a:r>
            <a:endParaRPr lang="ja-JP" altLang="en-US" sz="2400" dirty="0"/>
          </a:p>
        </p:txBody>
      </p:sp>
      <p:cxnSp>
        <p:nvCxnSpPr>
          <p:cNvPr id="57" name="直線矢印コネクタ 56">
            <a:extLst>
              <a:ext uri="{FF2B5EF4-FFF2-40B4-BE49-F238E27FC236}">
                <a16:creationId xmlns:a16="http://schemas.microsoft.com/office/drawing/2014/main" id="{30EEF380-2D2E-8E56-6AC8-34A0CD9DF147}"/>
              </a:ext>
            </a:extLst>
          </p:cNvPr>
          <p:cNvCxnSpPr>
            <a:cxnSpLocks/>
          </p:cNvCxnSpPr>
          <p:nvPr/>
        </p:nvCxnSpPr>
        <p:spPr>
          <a:xfrm flipV="1">
            <a:off x="2572918" y="2733430"/>
            <a:ext cx="0" cy="275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6F06CAB3-B53B-8114-8F33-E2F349797CAD}"/>
              </a:ext>
            </a:extLst>
          </p:cNvPr>
          <p:cNvCxnSpPr>
            <a:cxnSpLocks/>
          </p:cNvCxnSpPr>
          <p:nvPr/>
        </p:nvCxnSpPr>
        <p:spPr>
          <a:xfrm>
            <a:off x="770303" y="4879987"/>
            <a:ext cx="3725737" cy="60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3DA4EB0B-9159-5E7B-4BB9-2A8B2A7E6420}"/>
              </a:ext>
            </a:extLst>
          </p:cNvPr>
          <p:cNvCxnSpPr>
            <a:cxnSpLocks/>
          </p:cNvCxnSpPr>
          <p:nvPr/>
        </p:nvCxnSpPr>
        <p:spPr>
          <a:xfrm>
            <a:off x="770303" y="5174747"/>
            <a:ext cx="13305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楕円 59">
            <a:extLst>
              <a:ext uri="{FF2B5EF4-FFF2-40B4-BE49-F238E27FC236}">
                <a16:creationId xmlns:a16="http://schemas.microsoft.com/office/drawing/2014/main" id="{0FA6158D-A733-9116-B31F-A6CE37D4A7CC}"/>
              </a:ext>
            </a:extLst>
          </p:cNvPr>
          <p:cNvSpPr/>
          <p:nvPr/>
        </p:nvSpPr>
        <p:spPr>
          <a:xfrm>
            <a:off x="2435895" y="4799978"/>
            <a:ext cx="279655" cy="1921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9E578A70-A734-DE3A-881A-BCB645C3EEA1}"/>
              </a:ext>
            </a:extLst>
          </p:cNvPr>
          <p:cNvSpPr txBox="1"/>
          <p:nvPr/>
        </p:nvSpPr>
        <p:spPr>
          <a:xfrm>
            <a:off x="2581849" y="4951427"/>
            <a:ext cx="1582340" cy="461665"/>
          </a:xfrm>
          <a:prstGeom prst="rect">
            <a:avLst/>
          </a:prstGeom>
          <a:noFill/>
        </p:spPr>
        <p:txBody>
          <a:bodyPr wrap="square">
            <a:spAutoFit/>
          </a:bodyPr>
          <a:lstStyle/>
          <a:p>
            <a:r>
              <a:rPr kumimoji="1" lang="ja-JP" altLang="en-US" sz="2400" b="1" dirty="0"/>
              <a:t>０</a:t>
            </a:r>
            <a:endParaRPr lang="ja-JP" altLang="en-US" sz="2400" dirty="0"/>
          </a:p>
        </p:txBody>
      </p:sp>
      <p:sp>
        <p:nvSpPr>
          <p:cNvPr id="62" name="テキスト ボックス 61">
            <a:extLst>
              <a:ext uri="{FF2B5EF4-FFF2-40B4-BE49-F238E27FC236}">
                <a16:creationId xmlns:a16="http://schemas.microsoft.com/office/drawing/2014/main" id="{1466D970-BCBF-0C08-5C5C-99F0A377B6FB}"/>
              </a:ext>
            </a:extLst>
          </p:cNvPr>
          <p:cNvSpPr txBox="1"/>
          <p:nvPr/>
        </p:nvSpPr>
        <p:spPr>
          <a:xfrm>
            <a:off x="4145956" y="4938813"/>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endParaRPr lang="ja-JP" altLang="en-US" sz="2400" dirty="0"/>
          </a:p>
        </p:txBody>
      </p:sp>
      <p:cxnSp>
        <p:nvCxnSpPr>
          <p:cNvPr id="63" name="直線コネクタ 62">
            <a:extLst>
              <a:ext uri="{FF2B5EF4-FFF2-40B4-BE49-F238E27FC236}">
                <a16:creationId xmlns:a16="http://schemas.microsoft.com/office/drawing/2014/main" id="{E8D5BB2D-12DF-45E8-9347-A99F1F7FFFEA}"/>
              </a:ext>
            </a:extLst>
          </p:cNvPr>
          <p:cNvCxnSpPr>
            <a:cxnSpLocks/>
          </p:cNvCxnSpPr>
          <p:nvPr/>
        </p:nvCxnSpPr>
        <p:spPr>
          <a:xfrm flipV="1">
            <a:off x="2085808" y="4623745"/>
            <a:ext cx="964846" cy="55241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1E8C1051-B34B-3D1B-E04A-29F46E06763E}"/>
              </a:ext>
            </a:extLst>
          </p:cNvPr>
          <p:cNvCxnSpPr>
            <a:cxnSpLocks/>
          </p:cNvCxnSpPr>
          <p:nvPr/>
        </p:nvCxnSpPr>
        <p:spPr>
          <a:xfrm flipV="1">
            <a:off x="3059127" y="3693415"/>
            <a:ext cx="641264" cy="9303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CCD5A17A-8AA4-2D7B-BB26-933B2588B851}"/>
              </a:ext>
            </a:extLst>
          </p:cNvPr>
          <p:cNvCxnSpPr>
            <a:cxnSpLocks/>
          </p:cNvCxnSpPr>
          <p:nvPr/>
        </p:nvCxnSpPr>
        <p:spPr>
          <a:xfrm flipV="1">
            <a:off x="3712423" y="2320251"/>
            <a:ext cx="354980" cy="13983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4C119016-5E16-2227-0A86-B10572045DA9}"/>
              </a:ext>
            </a:extLst>
          </p:cNvPr>
          <p:cNvCxnSpPr>
            <a:cxnSpLocks/>
          </p:cNvCxnSpPr>
          <p:nvPr/>
        </p:nvCxnSpPr>
        <p:spPr>
          <a:xfrm flipH="1">
            <a:off x="1186327" y="4345783"/>
            <a:ext cx="15128" cy="5559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222737AA-0AB8-08EC-31C4-F413AE700E27}"/>
              </a:ext>
            </a:extLst>
          </p:cNvPr>
          <p:cNvCxnSpPr>
            <a:cxnSpLocks/>
          </p:cNvCxnSpPr>
          <p:nvPr/>
        </p:nvCxnSpPr>
        <p:spPr>
          <a:xfrm flipV="1">
            <a:off x="1201455" y="5154891"/>
            <a:ext cx="4688" cy="5404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CCD77311-6108-A3B2-B9C6-FF01B8E92639}"/>
              </a:ext>
            </a:extLst>
          </p:cNvPr>
          <p:cNvSpPr txBox="1"/>
          <p:nvPr/>
        </p:nvSpPr>
        <p:spPr>
          <a:xfrm>
            <a:off x="928192" y="3848170"/>
            <a:ext cx="732893" cy="523220"/>
          </a:xfrm>
          <a:prstGeom prst="rect">
            <a:avLst/>
          </a:prstGeom>
          <a:noFill/>
        </p:spPr>
        <p:txBody>
          <a:bodyPr wrap="none" rtlCol="0">
            <a:spAutoFit/>
          </a:bodyPr>
          <a:lstStyle/>
          <a:p>
            <a:r>
              <a:rPr kumimoji="1" lang="en-US" altLang="ja-JP" sz="2800" b="1" dirty="0" err="1"/>
              <a:t>Ido</a:t>
            </a:r>
            <a:endParaRPr kumimoji="1" lang="ja-JP" altLang="en-US" sz="2800" b="1" dirty="0"/>
          </a:p>
        </p:txBody>
      </p:sp>
      <p:sp>
        <p:nvSpPr>
          <p:cNvPr id="69" name="四角形: 角を丸くする 68">
            <a:extLst>
              <a:ext uri="{FF2B5EF4-FFF2-40B4-BE49-F238E27FC236}">
                <a16:creationId xmlns:a16="http://schemas.microsoft.com/office/drawing/2014/main" id="{F50BD1B0-8CA7-5ED7-8D5B-09C287E7402F}"/>
              </a:ext>
            </a:extLst>
          </p:cNvPr>
          <p:cNvSpPr/>
          <p:nvPr/>
        </p:nvSpPr>
        <p:spPr>
          <a:xfrm>
            <a:off x="225953" y="5872428"/>
            <a:ext cx="5051535" cy="674447"/>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56CE283A-38DA-9DBA-0925-86A406C4A49B}"/>
              </a:ext>
            </a:extLst>
          </p:cNvPr>
          <p:cNvSpPr txBox="1"/>
          <p:nvPr/>
        </p:nvSpPr>
        <p:spPr>
          <a:xfrm>
            <a:off x="504446" y="5974676"/>
            <a:ext cx="4697120" cy="523220"/>
          </a:xfrm>
          <a:prstGeom prst="rect">
            <a:avLst/>
          </a:prstGeom>
          <a:noFill/>
        </p:spPr>
        <p:txBody>
          <a:bodyPr wrap="none" rtlCol="0">
            <a:spAutoFit/>
          </a:bodyPr>
          <a:lstStyle/>
          <a:p>
            <a:r>
              <a:rPr kumimoji="1" lang="en-US" altLang="ja-JP" sz="2800" b="1" dirty="0">
                <a:solidFill>
                  <a:schemeClr val="accent1">
                    <a:lumMod val="75000"/>
                  </a:schemeClr>
                </a:solidFill>
              </a:rPr>
              <a:t>Id= </a:t>
            </a:r>
            <a:r>
              <a:rPr kumimoji="1" lang="en-US" altLang="ja-JP" sz="2800" b="1" dirty="0" err="1">
                <a:solidFill>
                  <a:schemeClr val="accent1">
                    <a:lumMod val="75000"/>
                  </a:schemeClr>
                </a:solidFill>
              </a:rPr>
              <a:t>Ido</a:t>
            </a:r>
            <a:r>
              <a:rPr kumimoji="1" lang="en-US" altLang="ja-JP" sz="2800" b="1" dirty="0">
                <a:solidFill>
                  <a:schemeClr val="accent1">
                    <a:lumMod val="75000"/>
                  </a:schemeClr>
                </a:solidFill>
              </a:rPr>
              <a:t> { exp ( V/</a:t>
            </a:r>
            <a:r>
              <a:rPr kumimoji="1" lang="en-US" altLang="ja-JP" sz="2800" b="1" dirty="0" err="1">
                <a:solidFill>
                  <a:schemeClr val="accent1">
                    <a:lumMod val="75000"/>
                  </a:schemeClr>
                </a:solidFill>
              </a:rPr>
              <a:t>kT</a:t>
            </a:r>
            <a:r>
              <a:rPr kumimoji="1" lang="en-US" altLang="ja-JP" sz="2800" b="1" dirty="0">
                <a:solidFill>
                  <a:schemeClr val="accent1">
                    <a:lumMod val="75000"/>
                  </a:schemeClr>
                </a:solidFill>
              </a:rPr>
              <a:t>) – 1 }</a:t>
            </a:r>
            <a:endParaRPr kumimoji="1" lang="ja-JP" altLang="en-US" sz="2800" b="1" dirty="0">
              <a:solidFill>
                <a:schemeClr val="accent1">
                  <a:lumMod val="75000"/>
                </a:schemeClr>
              </a:solidFill>
            </a:endParaRPr>
          </a:p>
        </p:txBody>
      </p:sp>
      <p:sp>
        <p:nvSpPr>
          <p:cNvPr id="71" name="テキスト ボックス 70">
            <a:extLst>
              <a:ext uri="{FF2B5EF4-FFF2-40B4-BE49-F238E27FC236}">
                <a16:creationId xmlns:a16="http://schemas.microsoft.com/office/drawing/2014/main" id="{EED66C4C-9C5B-9640-C0AA-874084F34331}"/>
              </a:ext>
            </a:extLst>
          </p:cNvPr>
          <p:cNvSpPr txBox="1"/>
          <p:nvPr/>
        </p:nvSpPr>
        <p:spPr>
          <a:xfrm>
            <a:off x="2033654" y="2746710"/>
            <a:ext cx="1582340" cy="584775"/>
          </a:xfrm>
          <a:prstGeom prst="rect">
            <a:avLst/>
          </a:prstGeom>
          <a:noFill/>
        </p:spPr>
        <p:txBody>
          <a:bodyPr wrap="square">
            <a:spAutoFit/>
          </a:bodyPr>
          <a:lstStyle/>
          <a:p>
            <a:r>
              <a:rPr kumimoji="1" lang="en-US" altLang="ja-JP" sz="3200" b="1" dirty="0"/>
              <a:t>I</a:t>
            </a:r>
            <a:r>
              <a:rPr kumimoji="1" lang="en-US" altLang="ja-JP" sz="2400" b="1" dirty="0"/>
              <a:t>d</a:t>
            </a:r>
            <a:endParaRPr lang="ja-JP" altLang="en-US" sz="2400" dirty="0"/>
          </a:p>
        </p:txBody>
      </p:sp>
      <p:sp>
        <p:nvSpPr>
          <p:cNvPr id="72" name="楕円 71">
            <a:extLst>
              <a:ext uri="{FF2B5EF4-FFF2-40B4-BE49-F238E27FC236}">
                <a16:creationId xmlns:a16="http://schemas.microsoft.com/office/drawing/2014/main" id="{37D58027-3CAB-CE4A-216D-C7258A667108}"/>
              </a:ext>
            </a:extLst>
          </p:cNvPr>
          <p:cNvSpPr/>
          <p:nvPr/>
        </p:nvSpPr>
        <p:spPr>
          <a:xfrm>
            <a:off x="3583826" y="3500807"/>
            <a:ext cx="258109" cy="2616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a:extLst>
              <a:ext uri="{FF2B5EF4-FFF2-40B4-BE49-F238E27FC236}">
                <a16:creationId xmlns:a16="http://schemas.microsoft.com/office/drawing/2014/main" id="{F50D5CF8-DA0B-7F3D-F6E4-15B620754E56}"/>
              </a:ext>
            </a:extLst>
          </p:cNvPr>
          <p:cNvSpPr/>
          <p:nvPr/>
        </p:nvSpPr>
        <p:spPr>
          <a:xfrm>
            <a:off x="1399217" y="5058697"/>
            <a:ext cx="258109" cy="2616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6C2E134F-ED30-B9E7-DF0B-FBECE2E57BE5}"/>
              </a:ext>
            </a:extLst>
          </p:cNvPr>
          <p:cNvPicPr>
            <a:picLocks noChangeAspect="1"/>
          </p:cNvPicPr>
          <p:nvPr/>
        </p:nvPicPr>
        <p:blipFill rotWithShape="1">
          <a:blip r:embed="rId3">
            <a:extLst>
              <a:ext uri="{28A0092B-C50C-407E-A947-70E740481C1C}">
                <a14:useLocalDpi xmlns:a14="http://schemas.microsoft.com/office/drawing/2010/main" val="0"/>
              </a:ext>
            </a:extLst>
          </a:blip>
          <a:srcRect l="3016" t="29430" r="45779" b="4537"/>
          <a:stretch/>
        </p:blipFill>
        <p:spPr>
          <a:xfrm>
            <a:off x="5535623" y="2081499"/>
            <a:ext cx="6242986" cy="4528567"/>
          </a:xfrm>
          <a:prstGeom prst="rect">
            <a:avLst/>
          </a:prstGeom>
        </p:spPr>
      </p:pic>
    </p:spTree>
    <p:extLst>
      <p:ext uri="{BB962C8B-B14F-4D97-AF65-F5344CB8AC3E}">
        <p14:creationId xmlns:p14="http://schemas.microsoft.com/office/powerpoint/2010/main" val="3005361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EED7426D-0E90-1122-776A-F1C5F1619124}"/>
              </a:ext>
            </a:extLst>
          </p:cNvPr>
          <p:cNvSpPr txBox="1"/>
          <p:nvPr/>
        </p:nvSpPr>
        <p:spPr>
          <a:xfrm>
            <a:off x="405446" y="1064201"/>
            <a:ext cx="3369833" cy="954107"/>
          </a:xfrm>
          <a:prstGeom prst="rect">
            <a:avLst/>
          </a:prstGeom>
          <a:noFill/>
        </p:spPr>
        <p:txBody>
          <a:bodyPr wrap="none" rtlCol="0">
            <a:spAutoFit/>
          </a:bodyPr>
          <a:lstStyle/>
          <a:p>
            <a:r>
              <a:rPr kumimoji="1" lang="en-US" altLang="ja-JP" sz="2800" b="1" dirty="0"/>
              <a:t>PN junction Diode</a:t>
            </a:r>
          </a:p>
          <a:p>
            <a:r>
              <a:rPr kumimoji="1" lang="ja-JP" altLang="en-US" sz="2800" b="1" dirty="0"/>
              <a:t>  </a:t>
            </a:r>
            <a:r>
              <a:rPr kumimoji="1" lang="en-US" altLang="ja-JP" sz="2800" b="1" dirty="0"/>
              <a:t>with</a:t>
            </a:r>
            <a:r>
              <a:rPr kumimoji="1" lang="ja-JP" altLang="en-US" sz="2800" b="1" dirty="0"/>
              <a:t> </a:t>
            </a:r>
            <a:r>
              <a:rPr kumimoji="1" lang="en-US" altLang="ja-JP" sz="2800" b="1" dirty="0"/>
              <a:t>Back</a:t>
            </a:r>
            <a:r>
              <a:rPr kumimoji="1" lang="ja-JP" altLang="en-US" sz="2800" b="1" dirty="0"/>
              <a:t> </a:t>
            </a:r>
            <a:r>
              <a:rPr kumimoji="1" lang="en-US" altLang="ja-JP" sz="2800" b="1" dirty="0"/>
              <a:t>Bias</a:t>
            </a:r>
            <a:endParaRPr kumimoji="1" lang="ja-JP" altLang="en-US" sz="2800" b="1" dirty="0"/>
          </a:p>
        </p:txBody>
      </p:sp>
      <p:sp>
        <p:nvSpPr>
          <p:cNvPr id="31" name="テキスト ボックス 30">
            <a:extLst>
              <a:ext uri="{FF2B5EF4-FFF2-40B4-BE49-F238E27FC236}">
                <a16:creationId xmlns:a16="http://schemas.microsoft.com/office/drawing/2014/main" id="{64505783-1F1A-73E3-F62E-1ED32C10F8C8}"/>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32" name="直線コネクタ 31">
            <a:extLst>
              <a:ext uri="{FF2B5EF4-FFF2-40B4-BE49-F238E27FC236}">
                <a16:creationId xmlns:a16="http://schemas.microsoft.com/office/drawing/2014/main" id="{7C7D69D3-B6BB-AFFD-6A7D-3981091B6F18}"/>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095B9DCE-5FFF-3007-0042-672C1B959C55}"/>
              </a:ext>
            </a:extLst>
          </p:cNvPr>
          <p:cNvPicPr>
            <a:picLocks noChangeAspect="1"/>
          </p:cNvPicPr>
          <p:nvPr/>
        </p:nvPicPr>
        <p:blipFill rotWithShape="1">
          <a:blip r:embed="rId2"/>
          <a:srcRect l="28649" t="8962" r="901" b="61038"/>
          <a:stretch/>
        </p:blipFill>
        <p:spPr>
          <a:xfrm>
            <a:off x="4411717" y="460601"/>
            <a:ext cx="7412606" cy="1775541"/>
          </a:xfrm>
          <a:prstGeom prst="rect">
            <a:avLst/>
          </a:prstGeom>
        </p:spPr>
      </p:pic>
      <p:cxnSp>
        <p:nvCxnSpPr>
          <p:cNvPr id="33" name="直線矢印コネクタ 32">
            <a:extLst>
              <a:ext uri="{FF2B5EF4-FFF2-40B4-BE49-F238E27FC236}">
                <a16:creationId xmlns:a16="http://schemas.microsoft.com/office/drawing/2014/main" id="{D52591A0-BA82-0389-65C3-B356CA20155C}"/>
              </a:ext>
            </a:extLst>
          </p:cNvPr>
          <p:cNvCxnSpPr>
            <a:cxnSpLocks/>
          </p:cNvCxnSpPr>
          <p:nvPr/>
        </p:nvCxnSpPr>
        <p:spPr>
          <a:xfrm flipV="1">
            <a:off x="8223019" y="481201"/>
            <a:ext cx="936113" cy="107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469D51E7-7A2C-CC71-4DA0-FE62AB12E2A0}"/>
              </a:ext>
            </a:extLst>
          </p:cNvPr>
          <p:cNvSpPr txBox="1"/>
          <p:nvPr/>
        </p:nvSpPr>
        <p:spPr>
          <a:xfrm>
            <a:off x="7706597" y="180975"/>
            <a:ext cx="1582340" cy="584775"/>
          </a:xfrm>
          <a:prstGeom prst="rect">
            <a:avLst/>
          </a:prstGeom>
          <a:noFill/>
        </p:spPr>
        <p:txBody>
          <a:bodyPr wrap="square">
            <a:spAutoFit/>
          </a:bodyPr>
          <a:lstStyle/>
          <a:p>
            <a:r>
              <a:rPr kumimoji="1" lang="en-US" altLang="ja-JP" sz="3200" b="1" dirty="0"/>
              <a:t>I</a:t>
            </a:r>
            <a:r>
              <a:rPr kumimoji="1" lang="en-US" altLang="ja-JP" sz="2400" b="1" dirty="0"/>
              <a:t>d</a:t>
            </a:r>
            <a:endParaRPr lang="ja-JP" altLang="en-US" sz="2400" dirty="0"/>
          </a:p>
        </p:txBody>
      </p:sp>
      <p:sp>
        <p:nvSpPr>
          <p:cNvPr id="9" name="正方形/長方形 8">
            <a:extLst>
              <a:ext uri="{FF2B5EF4-FFF2-40B4-BE49-F238E27FC236}">
                <a16:creationId xmlns:a16="http://schemas.microsoft.com/office/drawing/2014/main" id="{AC8B29B7-9E4F-8100-24FF-F5B3E855DA1A}"/>
              </a:ext>
            </a:extLst>
          </p:cNvPr>
          <p:cNvSpPr/>
          <p:nvPr/>
        </p:nvSpPr>
        <p:spPr>
          <a:xfrm>
            <a:off x="6611374" y="3297113"/>
            <a:ext cx="1948265" cy="131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B74D0DE5-AD37-AA97-EB3E-91B52E92B1BD}"/>
              </a:ext>
            </a:extLst>
          </p:cNvPr>
          <p:cNvSpPr/>
          <p:nvPr/>
        </p:nvSpPr>
        <p:spPr>
          <a:xfrm>
            <a:off x="8574373" y="5404262"/>
            <a:ext cx="1816941" cy="69565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直角三角形 10">
            <a:extLst>
              <a:ext uri="{FF2B5EF4-FFF2-40B4-BE49-F238E27FC236}">
                <a16:creationId xmlns:a16="http://schemas.microsoft.com/office/drawing/2014/main" id="{6B658BCF-C993-F483-0953-4C5404808C96}"/>
              </a:ext>
            </a:extLst>
          </p:cNvPr>
          <p:cNvSpPr/>
          <p:nvPr/>
        </p:nvSpPr>
        <p:spPr>
          <a:xfrm>
            <a:off x="8574831" y="3249208"/>
            <a:ext cx="310737" cy="214402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00070BF-4987-D355-41D7-BC42F309A552}"/>
              </a:ext>
            </a:extLst>
          </p:cNvPr>
          <p:cNvCxnSpPr>
            <a:cxnSpLocks/>
          </p:cNvCxnSpPr>
          <p:nvPr/>
        </p:nvCxnSpPr>
        <p:spPr>
          <a:xfrm>
            <a:off x="8542892" y="3424804"/>
            <a:ext cx="0" cy="269870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3D879B9-68E2-96AE-C117-B3DB0756C355}"/>
              </a:ext>
            </a:extLst>
          </p:cNvPr>
          <p:cNvCxnSpPr>
            <a:cxnSpLocks/>
          </p:cNvCxnSpPr>
          <p:nvPr/>
        </p:nvCxnSpPr>
        <p:spPr>
          <a:xfrm>
            <a:off x="8589566" y="3306383"/>
            <a:ext cx="253557" cy="20626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3FE2311-8700-5561-6C50-9231B771575F}"/>
              </a:ext>
            </a:extLst>
          </p:cNvPr>
          <p:cNvCxnSpPr>
            <a:cxnSpLocks/>
          </p:cNvCxnSpPr>
          <p:nvPr/>
        </p:nvCxnSpPr>
        <p:spPr>
          <a:xfrm flipH="1" flipV="1">
            <a:off x="8843123" y="5400146"/>
            <a:ext cx="2395644" cy="260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B7733936-FDD1-7B07-D717-532D061EAB14}"/>
              </a:ext>
            </a:extLst>
          </p:cNvPr>
          <p:cNvCxnSpPr>
            <a:cxnSpLocks/>
          </p:cNvCxnSpPr>
          <p:nvPr/>
        </p:nvCxnSpPr>
        <p:spPr>
          <a:xfrm>
            <a:off x="6599238" y="3272873"/>
            <a:ext cx="2021720" cy="494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F261FFC8-F852-68C0-EB70-C303E6A55DA4}"/>
              </a:ext>
            </a:extLst>
          </p:cNvPr>
          <p:cNvCxnSpPr>
            <a:cxnSpLocks/>
          </p:cNvCxnSpPr>
          <p:nvPr/>
        </p:nvCxnSpPr>
        <p:spPr>
          <a:xfrm flipH="1" flipV="1">
            <a:off x="6599238" y="3424804"/>
            <a:ext cx="1975136" cy="270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30EEF380-2D2E-8E56-6AC8-34A0CD9DF147}"/>
              </a:ext>
            </a:extLst>
          </p:cNvPr>
          <p:cNvCxnSpPr>
            <a:cxnSpLocks/>
          </p:cNvCxnSpPr>
          <p:nvPr/>
        </p:nvCxnSpPr>
        <p:spPr>
          <a:xfrm flipV="1">
            <a:off x="2630421" y="2727929"/>
            <a:ext cx="0" cy="275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6F06CAB3-B53B-8114-8F33-E2F349797CAD}"/>
              </a:ext>
            </a:extLst>
          </p:cNvPr>
          <p:cNvCxnSpPr>
            <a:cxnSpLocks/>
          </p:cNvCxnSpPr>
          <p:nvPr/>
        </p:nvCxnSpPr>
        <p:spPr>
          <a:xfrm>
            <a:off x="827806" y="4874486"/>
            <a:ext cx="3725737" cy="60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3DA4EB0B-9159-5E7B-4BB9-2A8B2A7E6420}"/>
              </a:ext>
            </a:extLst>
          </p:cNvPr>
          <p:cNvCxnSpPr>
            <a:cxnSpLocks/>
          </p:cNvCxnSpPr>
          <p:nvPr/>
        </p:nvCxnSpPr>
        <p:spPr>
          <a:xfrm>
            <a:off x="827806" y="5169246"/>
            <a:ext cx="13305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楕円 59">
            <a:extLst>
              <a:ext uri="{FF2B5EF4-FFF2-40B4-BE49-F238E27FC236}">
                <a16:creationId xmlns:a16="http://schemas.microsoft.com/office/drawing/2014/main" id="{0FA6158D-A733-9116-B31F-A6CE37D4A7CC}"/>
              </a:ext>
            </a:extLst>
          </p:cNvPr>
          <p:cNvSpPr/>
          <p:nvPr/>
        </p:nvSpPr>
        <p:spPr>
          <a:xfrm>
            <a:off x="2493398" y="4794477"/>
            <a:ext cx="279655" cy="1921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9E578A70-A734-DE3A-881A-BCB645C3EEA1}"/>
              </a:ext>
            </a:extLst>
          </p:cNvPr>
          <p:cNvSpPr txBox="1"/>
          <p:nvPr/>
        </p:nvSpPr>
        <p:spPr>
          <a:xfrm>
            <a:off x="2639352" y="4945926"/>
            <a:ext cx="1582340" cy="461665"/>
          </a:xfrm>
          <a:prstGeom prst="rect">
            <a:avLst/>
          </a:prstGeom>
          <a:noFill/>
        </p:spPr>
        <p:txBody>
          <a:bodyPr wrap="square">
            <a:spAutoFit/>
          </a:bodyPr>
          <a:lstStyle/>
          <a:p>
            <a:r>
              <a:rPr kumimoji="1" lang="ja-JP" altLang="en-US" sz="2400" b="1" dirty="0"/>
              <a:t>０</a:t>
            </a:r>
            <a:endParaRPr lang="ja-JP" altLang="en-US" sz="2400" dirty="0"/>
          </a:p>
        </p:txBody>
      </p:sp>
      <p:sp>
        <p:nvSpPr>
          <p:cNvPr id="62" name="テキスト ボックス 61">
            <a:extLst>
              <a:ext uri="{FF2B5EF4-FFF2-40B4-BE49-F238E27FC236}">
                <a16:creationId xmlns:a16="http://schemas.microsoft.com/office/drawing/2014/main" id="{1466D970-BCBF-0C08-5C5C-99F0A377B6FB}"/>
              </a:ext>
            </a:extLst>
          </p:cNvPr>
          <p:cNvSpPr txBox="1"/>
          <p:nvPr/>
        </p:nvSpPr>
        <p:spPr>
          <a:xfrm>
            <a:off x="4565371" y="4717616"/>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endParaRPr lang="ja-JP" altLang="en-US" sz="2400" dirty="0"/>
          </a:p>
        </p:txBody>
      </p:sp>
      <p:cxnSp>
        <p:nvCxnSpPr>
          <p:cNvPr id="63" name="直線コネクタ 62">
            <a:extLst>
              <a:ext uri="{FF2B5EF4-FFF2-40B4-BE49-F238E27FC236}">
                <a16:creationId xmlns:a16="http://schemas.microsoft.com/office/drawing/2014/main" id="{E8D5BB2D-12DF-45E8-9347-A99F1F7FFFEA}"/>
              </a:ext>
            </a:extLst>
          </p:cNvPr>
          <p:cNvCxnSpPr>
            <a:cxnSpLocks/>
          </p:cNvCxnSpPr>
          <p:nvPr/>
        </p:nvCxnSpPr>
        <p:spPr>
          <a:xfrm flipV="1">
            <a:off x="2143311" y="4618244"/>
            <a:ext cx="964846" cy="55241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1E8C1051-B34B-3D1B-E04A-29F46E06763E}"/>
              </a:ext>
            </a:extLst>
          </p:cNvPr>
          <p:cNvCxnSpPr>
            <a:cxnSpLocks/>
          </p:cNvCxnSpPr>
          <p:nvPr/>
        </p:nvCxnSpPr>
        <p:spPr>
          <a:xfrm flipV="1">
            <a:off x="3116630" y="3687914"/>
            <a:ext cx="641264" cy="9303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CCD5A17A-8AA4-2D7B-BB26-933B2588B851}"/>
              </a:ext>
            </a:extLst>
          </p:cNvPr>
          <p:cNvCxnSpPr>
            <a:cxnSpLocks/>
          </p:cNvCxnSpPr>
          <p:nvPr/>
        </p:nvCxnSpPr>
        <p:spPr>
          <a:xfrm flipV="1">
            <a:off x="3769926" y="2314750"/>
            <a:ext cx="354980" cy="13983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4C119016-5E16-2227-0A86-B10572045DA9}"/>
              </a:ext>
            </a:extLst>
          </p:cNvPr>
          <p:cNvCxnSpPr>
            <a:cxnSpLocks/>
          </p:cNvCxnSpPr>
          <p:nvPr/>
        </p:nvCxnSpPr>
        <p:spPr>
          <a:xfrm flipH="1">
            <a:off x="1243830" y="4340282"/>
            <a:ext cx="15128" cy="5559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222737AA-0AB8-08EC-31C4-F413AE700E27}"/>
              </a:ext>
            </a:extLst>
          </p:cNvPr>
          <p:cNvCxnSpPr>
            <a:cxnSpLocks/>
          </p:cNvCxnSpPr>
          <p:nvPr/>
        </p:nvCxnSpPr>
        <p:spPr>
          <a:xfrm flipV="1">
            <a:off x="1258958" y="5149390"/>
            <a:ext cx="4688" cy="5404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CCD77311-6108-A3B2-B9C6-FF01B8E92639}"/>
              </a:ext>
            </a:extLst>
          </p:cNvPr>
          <p:cNvSpPr txBox="1"/>
          <p:nvPr/>
        </p:nvSpPr>
        <p:spPr>
          <a:xfrm>
            <a:off x="985695" y="3842669"/>
            <a:ext cx="732893" cy="523220"/>
          </a:xfrm>
          <a:prstGeom prst="rect">
            <a:avLst/>
          </a:prstGeom>
          <a:noFill/>
        </p:spPr>
        <p:txBody>
          <a:bodyPr wrap="none" rtlCol="0">
            <a:spAutoFit/>
          </a:bodyPr>
          <a:lstStyle/>
          <a:p>
            <a:r>
              <a:rPr kumimoji="1" lang="en-US" altLang="ja-JP" sz="2800" b="1" dirty="0" err="1"/>
              <a:t>Ido</a:t>
            </a:r>
            <a:endParaRPr kumimoji="1" lang="ja-JP" altLang="en-US" sz="2800" b="1" dirty="0"/>
          </a:p>
        </p:txBody>
      </p:sp>
      <p:sp>
        <p:nvSpPr>
          <p:cNvPr id="69" name="四角形: 角を丸くする 68">
            <a:extLst>
              <a:ext uri="{FF2B5EF4-FFF2-40B4-BE49-F238E27FC236}">
                <a16:creationId xmlns:a16="http://schemas.microsoft.com/office/drawing/2014/main" id="{F50BD1B0-8CA7-5ED7-8D5B-09C287E7402F}"/>
              </a:ext>
            </a:extLst>
          </p:cNvPr>
          <p:cNvSpPr/>
          <p:nvPr/>
        </p:nvSpPr>
        <p:spPr>
          <a:xfrm>
            <a:off x="283456" y="5866927"/>
            <a:ext cx="5051535" cy="674447"/>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56CE283A-38DA-9DBA-0925-86A406C4A49B}"/>
              </a:ext>
            </a:extLst>
          </p:cNvPr>
          <p:cNvSpPr txBox="1"/>
          <p:nvPr/>
        </p:nvSpPr>
        <p:spPr>
          <a:xfrm>
            <a:off x="561949" y="5969175"/>
            <a:ext cx="4697120" cy="523220"/>
          </a:xfrm>
          <a:prstGeom prst="rect">
            <a:avLst/>
          </a:prstGeom>
          <a:noFill/>
        </p:spPr>
        <p:txBody>
          <a:bodyPr wrap="none" rtlCol="0">
            <a:spAutoFit/>
          </a:bodyPr>
          <a:lstStyle/>
          <a:p>
            <a:r>
              <a:rPr kumimoji="1" lang="en-US" altLang="ja-JP" sz="2800" b="1" dirty="0">
                <a:solidFill>
                  <a:schemeClr val="accent1">
                    <a:lumMod val="75000"/>
                  </a:schemeClr>
                </a:solidFill>
              </a:rPr>
              <a:t>Id= </a:t>
            </a:r>
            <a:r>
              <a:rPr kumimoji="1" lang="en-US" altLang="ja-JP" sz="2800" b="1" dirty="0" err="1">
                <a:solidFill>
                  <a:schemeClr val="accent1">
                    <a:lumMod val="75000"/>
                  </a:schemeClr>
                </a:solidFill>
              </a:rPr>
              <a:t>Ido</a:t>
            </a:r>
            <a:r>
              <a:rPr kumimoji="1" lang="en-US" altLang="ja-JP" sz="2800" b="1" dirty="0">
                <a:solidFill>
                  <a:schemeClr val="accent1">
                    <a:lumMod val="75000"/>
                  </a:schemeClr>
                </a:solidFill>
              </a:rPr>
              <a:t> { exp ( V/</a:t>
            </a:r>
            <a:r>
              <a:rPr kumimoji="1" lang="en-US" altLang="ja-JP" sz="2800" b="1" dirty="0" err="1">
                <a:solidFill>
                  <a:schemeClr val="accent1">
                    <a:lumMod val="75000"/>
                  </a:schemeClr>
                </a:solidFill>
              </a:rPr>
              <a:t>kT</a:t>
            </a:r>
            <a:r>
              <a:rPr kumimoji="1" lang="en-US" altLang="ja-JP" sz="2800" b="1" dirty="0">
                <a:solidFill>
                  <a:schemeClr val="accent1">
                    <a:lumMod val="75000"/>
                  </a:schemeClr>
                </a:solidFill>
              </a:rPr>
              <a:t>) – 1 }</a:t>
            </a:r>
            <a:endParaRPr kumimoji="1" lang="ja-JP" altLang="en-US" sz="2800" b="1" dirty="0">
              <a:solidFill>
                <a:schemeClr val="accent1">
                  <a:lumMod val="75000"/>
                </a:schemeClr>
              </a:solidFill>
            </a:endParaRPr>
          </a:p>
        </p:txBody>
      </p:sp>
      <p:sp>
        <p:nvSpPr>
          <p:cNvPr id="71" name="テキスト ボックス 70">
            <a:extLst>
              <a:ext uri="{FF2B5EF4-FFF2-40B4-BE49-F238E27FC236}">
                <a16:creationId xmlns:a16="http://schemas.microsoft.com/office/drawing/2014/main" id="{EED66C4C-9C5B-9640-C0AA-874084F34331}"/>
              </a:ext>
            </a:extLst>
          </p:cNvPr>
          <p:cNvSpPr txBox="1"/>
          <p:nvPr/>
        </p:nvSpPr>
        <p:spPr>
          <a:xfrm>
            <a:off x="2091157" y="2741209"/>
            <a:ext cx="1582340" cy="584775"/>
          </a:xfrm>
          <a:prstGeom prst="rect">
            <a:avLst/>
          </a:prstGeom>
          <a:noFill/>
        </p:spPr>
        <p:txBody>
          <a:bodyPr wrap="square">
            <a:spAutoFit/>
          </a:bodyPr>
          <a:lstStyle/>
          <a:p>
            <a:r>
              <a:rPr kumimoji="1" lang="en-US" altLang="ja-JP" sz="3200" b="1" dirty="0"/>
              <a:t>I</a:t>
            </a:r>
            <a:r>
              <a:rPr kumimoji="1" lang="en-US" altLang="ja-JP" sz="2400" b="1" dirty="0"/>
              <a:t>d</a:t>
            </a:r>
            <a:endParaRPr lang="ja-JP" altLang="en-US" sz="2400" dirty="0"/>
          </a:p>
        </p:txBody>
      </p:sp>
      <p:sp>
        <p:nvSpPr>
          <p:cNvPr id="72" name="楕円 71">
            <a:extLst>
              <a:ext uri="{FF2B5EF4-FFF2-40B4-BE49-F238E27FC236}">
                <a16:creationId xmlns:a16="http://schemas.microsoft.com/office/drawing/2014/main" id="{37D58027-3CAB-CE4A-216D-C7258A667108}"/>
              </a:ext>
            </a:extLst>
          </p:cNvPr>
          <p:cNvSpPr/>
          <p:nvPr/>
        </p:nvSpPr>
        <p:spPr>
          <a:xfrm>
            <a:off x="3641329" y="3495306"/>
            <a:ext cx="258109" cy="2616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a:extLst>
              <a:ext uri="{FF2B5EF4-FFF2-40B4-BE49-F238E27FC236}">
                <a16:creationId xmlns:a16="http://schemas.microsoft.com/office/drawing/2014/main" id="{F50D5CF8-DA0B-7F3D-F6E4-15B620754E56}"/>
              </a:ext>
            </a:extLst>
          </p:cNvPr>
          <p:cNvSpPr/>
          <p:nvPr/>
        </p:nvSpPr>
        <p:spPr>
          <a:xfrm>
            <a:off x="1456720" y="5053196"/>
            <a:ext cx="258109" cy="2616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直線矢印コネクタ 73">
            <a:extLst>
              <a:ext uri="{FF2B5EF4-FFF2-40B4-BE49-F238E27FC236}">
                <a16:creationId xmlns:a16="http://schemas.microsoft.com/office/drawing/2014/main" id="{1B72E211-3F7A-C7B6-F8EE-00DD5E442516}"/>
              </a:ext>
            </a:extLst>
          </p:cNvPr>
          <p:cNvCxnSpPr>
            <a:cxnSpLocks/>
          </p:cNvCxnSpPr>
          <p:nvPr/>
        </p:nvCxnSpPr>
        <p:spPr>
          <a:xfrm>
            <a:off x="7268573" y="2727929"/>
            <a:ext cx="0" cy="5542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364D1A14-40E2-B4FD-E422-A7C7BCBA5884}"/>
              </a:ext>
            </a:extLst>
          </p:cNvPr>
          <p:cNvSpPr txBox="1"/>
          <p:nvPr/>
        </p:nvSpPr>
        <p:spPr>
          <a:xfrm>
            <a:off x="6939403" y="3900108"/>
            <a:ext cx="732893" cy="523220"/>
          </a:xfrm>
          <a:prstGeom prst="rect">
            <a:avLst/>
          </a:prstGeom>
          <a:noFill/>
        </p:spPr>
        <p:txBody>
          <a:bodyPr wrap="none" rtlCol="0">
            <a:spAutoFit/>
          </a:bodyPr>
          <a:lstStyle/>
          <a:p>
            <a:r>
              <a:rPr kumimoji="1" lang="en-US" altLang="ja-JP" sz="2800" b="1" dirty="0" err="1"/>
              <a:t>Ido</a:t>
            </a:r>
            <a:endParaRPr kumimoji="1" lang="ja-JP" altLang="en-US" sz="2800" b="1" dirty="0"/>
          </a:p>
        </p:txBody>
      </p:sp>
      <p:sp>
        <p:nvSpPr>
          <p:cNvPr id="78" name="テキスト ボックス 77">
            <a:extLst>
              <a:ext uri="{FF2B5EF4-FFF2-40B4-BE49-F238E27FC236}">
                <a16:creationId xmlns:a16="http://schemas.microsoft.com/office/drawing/2014/main" id="{CBB38032-E377-7857-2FB7-2D7BF754CAE6}"/>
              </a:ext>
            </a:extLst>
          </p:cNvPr>
          <p:cNvSpPr txBox="1"/>
          <p:nvPr/>
        </p:nvSpPr>
        <p:spPr>
          <a:xfrm>
            <a:off x="10609660" y="4774156"/>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r>
              <a:rPr kumimoji="1" lang="en-US" altLang="ja-JP" sz="2400" b="1" dirty="0"/>
              <a:t> </a:t>
            </a:r>
            <a:r>
              <a:rPr kumimoji="1" lang="en-US" altLang="ja-JP" sz="3200" b="1" dirty="0"/>
              <a:t>&gt; 0</a:t>
            </a:r>
            <a:endParaRPr lang="ja-JP" altLang="en-US" sz="3200" dirty="0"/>
          </a:p>
        </p:txBody>
      </p:sp>
      <p:cxnSp>
        <p:nvCxnSpPr>
          <p:cNvPr id="80" name="直線コネクタ 79">
            <a:extLst>
              <a:ext uri="{FF2B5EF4-FFF2-40B4-BE49-F238E27FC236}">
                <a16:creationId xmlns:a16="http://schemas.microsoft.com/office/drawing/2014/main" id="{21B3ED55-8B0C-FF01-6C1A-50A614E500B2}"/>
              </a:ext>
            </a:extLst>
          </p:cNvPr>
          <p:cNvCxnSpPr>
            <a:cxnSpLocks/>
          </p:cNvCxnSpPr>
          <p:nvPr/>
        </p:nvCxnSpPr>
        <p:spPr>
          <a:xfrm>
            <a:off x="5264983" y="3297113"/>
            <a:ext cx="0" cy="7704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0996AEF4-EB2D-0A77-B642-0BE0632FF274}"/>
              </a:ext>
            </a:extLst>
          </p:cNvPr>
          <p:cNvCxnSpPr>
            <a:cxnSpLocks/>
          </p:cNvCxnSpPr>
          <p:nvPr/>
        </p:nvCxnSpPr>
        <p:spPr>
          <a:xfrm>
            <a:off x="5005687" y="4067605"/>
            <a:ext cx="59717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CDD94DAB-D686-A08E-AFAD-0B3787C34FB7}"/>
              </a:ext>
            </a:extLst>
          </p:cNvPr>
          <p:cNvCxnSpPr>
            <a:cxnSpLocks/>
          </p:cNvCxnSpPr>
          <p:nvPr/>
        </p:nvCxnSpPr>
        <p:spPr>
          <a:xfrm>
            <a:off x="5100326" y="4168049"/>
            <a:ext cx="31865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E1B594A8-5D29-7865-8AD6-CB1528189C18}"/>
              </a:ext>
            </a:extLst>
          </p:cNvPr>
          <p:cNvCxnSpPr>
            <a:cxnSpLocks/>
          </p:cNvCxnSpPr>
          <p:nvPr/>
        </p:nvCxnSpPr>
        <p:spPr>
          <a:xfrm flipV="1">
            <a:off x="5306303" y="3274245"/>
            <a:ext cx="1292935" cy="789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8" name="楕円 97">
            <a:extLst>
              <a:ext uri="{FF2B5EF4-FFF2-40B4-BE49-F238E27FC236}">
                <a16:creationId xmlns:a16="http://schemas.microsoft.com/office/drawing/2014/main" id="{2C3C7B93-B5EF-B58D-0159-4C17AADBAC3E}"/>
              </a:ext>
            </a:extLst>
          </p:cNvPr>
          <p:cNvSpPr/>
          <p:nvPr/>
        </p:nvSpPr>
        <p:spPr>
          <a:xfrm>
            <a:off x="11094498" y="5343710"/>
            <a:ext cx="279655" cy="1921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9703348D-F625-5D96-FD34-043E5B6A4E3D}"/>
              </a:ext>
            </a:extLst>
          </p:cNvPr>
          <p:cNvSpPr/>
          <p:nvPr/>
        </p:nvSpPr>
        <p:spPr>
          <a:xfrm>
            <a:off x="5164447" y="3185829"/>
            <a:ext cx="279655" cy="1921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 name="直線矢印コネクタ 102">
            <a:extLst>
              <a:ext uri="{FF2B5EF4-FFF2-40B4-BE49-F238E27FC236}">
                <a16:creationId xmlns:a16="http://schemas.microsoft.com/office/drawing/2014/main" id="{3CC24066-66C3-D701-9D92-18C0E24B6B93}"/>
              </a:ext>
            </a:extLst>
          </p:cNvPr>
          <p:cNvCxnSpPr>
            <a:cxnSpLocks/>
            <a:stCxn id="77" idx="0"/>
          </p:cNvCxnSpPr>
          <p:nvPr/>
        </p:nvCxnSpPr>
        <p:spPr>
          <a:xfrm flipH="1" flipV="1">
            <a:off x="7286499" y="3449013"/>
            <a:ext cx="19351" cy="4510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E2864631-38DA-7915-C3EA-D3681BBA9B1C}"/>
              </a:ext>
            </a:extLst>
          </p:cNvPr>
          <p:cNvSpPr txBox="1"/>
          <p:nvPr/>
        </p:nvSpPr>
        <p:spPr>
          <a:xfrm>
            <a:off x="8976843" y="2604818"/>
            <a:ext cx="3082369" cy="1354217"/>
          </a:xfrm>
          <a:prstGeom prst="rect">
            <a:avLst/>
          </a:prstGeom>
          <a:noFill/>
        </p:spPr>
        <p:txBody>
          <a:bodyPr wrap="square" rtlCol="0">
            <a:spAutoFit/>
          </a:bodyPr>
          <a:lstStyle/>
          <a:p>
            <a:r>
              <a:rPr kumimoji="1" lang="en-US" altLang="ja-JP" b="1" dirty="0" err="1">
                <a:solidFill>
                  <a:schemeClr val="accent1"/>
                </a:solidFill>
              </a:rPr>
              <a:t>Vd</a:t>
            </a:r>
            <a:r>
              <a:rPr lang="ja-JP" altLang="en-US" b="1" dirty="0">
                <a:solidFill>
                  <a:schemeClr val="accent1"/>
                </a:solidFill>
              </a:rPr>
              <a:t>の値（滝の深さ）には</a:t>
            </a:r>
            <a:endParaRPr lang="en-US" altLang="ja-JP" b="1" dirty="0">
              <a:solidFill>
                <a:schemeClr val="accent1"/>
              </a:solidFill>
            </a:endParaRPr>
          </a:p>
          <a:p>
            <a:r>
              <a:rPr lang="ja-JP" altLang="en-US" b="1" dirty="0">
                <a:solidFill>
                  <a:schemeClr val="accent1"/>
                </a:solidFill>
              </a:rPr>
              <a:t>逆バイアスのリーク電流</a:t>
            </a:r>
            <a:endParaRPr lang="en-US" altLang="ja-JP" b="1" dirty="0">
              <a:solidFill>
                <a:schemeClr val="accent1"/>
              </a:solidFill>
            </a:endParaRPr>
          </a:p>
          <a:p>
            <a:r>
              <a:rPr lang="en-US" altLang="ja-JP" b="1" dirty="0" err="1">
                <a:solidFill>
                  <a:schemeClr val="accent1"/>
                </a:solidFill>
              </a:rPr>
              <a:t>Ido</a:t>
            </a:r>
            <a:r>
              <a:rPr lang="ja-JP" altLang="en-US" b="1" dirty="0">
                <a:solidFill>
                  <a:schemeClr val="accent1"/>
                </a:solidFill>
              </a:rPr>
              <a:t> の値は影響を受けない。</a:t>
            </a:r>
            <a:endParaRPr lang="en-US" altLang="ja-JP" b="1" dirty="0">
              <a:solidFill>
                <a:schemeClr val="accent1"/>
              </a:solidFill>
            </a:endParaRPr>
          </a:p>
          <a:p>
            <a:endParaRPr kumimoji="1" lang="ja-JP" altLang="en-US" sz="2800" b="1" dirty="0"/>
          </a:p>
        </p:txBody>
      </p:sp>
      <p:cxnSp>
        <p:nvCxnSpPr>
          <p:cNvPr id="45" name="直線コネクタ 44">
            <a:extLst>
              <a:ext uri="{FF2B5EF4-FFF2-40B4-BE49-F238E27FC236}">
                <a16:creationId xmlns:a16="http://schemas.microsoft.com/office/drawing/2014/main" id="{FEC288DC-CC9D-A8C5-4B9E-4D87040564F9}"/>
              </a:ext>
            </a:extLst>
          </p:cNvPr>
          <p:cNvCxnSpPr>
            <a:cxnSpLocks/>
            <a:stCxn id="11" idx="0"/>
          </p:cNvCxnSpPr>
          <p:nvPr/>
        </p:nvCxnSpPr>
        <p:spPr>
          <a:xfrm flipV="1">
            <a:off x="8574831" y="1950272"/>
            <a:ext cx="46127" cy="129893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0C0B3EDD-9333-A686-5B8C-0C4B7205F52D}"/>
              </a:ext>
            </a:extLst>
          </p:cNvPr>
          <p:cNvCxnSpPr>
            <a:cxnSpLocks/>
          </p:cNvCxnSpPr>
          <p:nvPr/>
        </p:nvCxnSpPr>
        <p:spPr>
          <a:xfrm>
            <a:off x="8856954" y="3682359"/>
            <a:ext cx="182289" cy="7883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1332A43E-85A6-5179-D9B4-8C69AA997542}"/>
              </a:ext>
            </a:extLst>
          </p:cNvPr>
          <p:cNvSpPr txBox="1"/>
          <p:nvPr/>
        </p:nvSpPr>
        <p:spPr>
          <a:xfrm>
            <a:off x="8900700" y="4377862"/>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52" name="テキスト ボックス 51">
            <a:extLst>
              <a:ext uri="{FF2B5EF4-FFF2-40B4-BE49-F238E27FC236}">
                <a16:creationId xmlns:a16="http://schemas.microsoft.com/office/drawing/2014/main" id="{76A80585-392D-E1F4-A1CB-A54B86672A76}"/>
              </a:ext>
            </a:extLst>
          </p:cNvPr>
          <p:cNvSpPr txBox="1"/>
          <p:nvPr/>
        </p:nvSpPr>
        <p:spPr>
          <a:xfrm>
            <a:off x="8934236" y="4974830"/>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53" name="テキスト ボックス 52">
            <a:extLst>
              <a:ext uri="{FF2B5EF4-FFF2-40B4-BE49-F238E27FC236}">
                <a16:creationId xmlns:a16="http://schemas.microsoft.com/office/drawing/2014/main" id="{73F914B6-3F6E-1EEA-BD54-2E5AAA596B82}"/>
              </a:ext>
            </a:extLst>
          </p:cNvPr>
          <p:cNvSpPr txBox="1"/>
          <p:nvPr/>
        </p:nvSpPr>
        <p:spPr>
          <a:xfrm>
            <a:off x="9325579" y="4978476"/>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75" name="テキスト ボックス 74">
            <a:extLst>
              <a:ext uri="{FF2B5EF4-FFF2-40B4-BE49-F238E27FC236}">
                <a16:creationId xmlns:a16="http://schemas.microsoft.com/office/drawing/2014/main" id="{C64E5304-B76E-35E1-B461-499353D76F6C}"/>
              </a:ext>
            </a:extLst>
          </p:cNvPr>
          <p:cNvSpPr txBox="1"/>
          <p:nvPr/>
        </p:nvSpPr>
        <p:spPr>
          <a:xfrm>
            <a:off x="9731876" y="4982122"/>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76" name="テキスト ボックス 75">
            <a:extLst>
              <a:ext uri="{FF2B5EF4-FFF2-40B4-BE49-F238E27FC236}">
                <a16:creationId xmlns:a16="http://schemas.microsoft.com/office/drawing/2014/main" id="{54FADFE6-B89C-74AB-BAB9-6E8E97E92674}"/>
              </a:ext>
            </a:extLst>
          </p:cNvPr>
          <p:cNvSpPr txBox="1"/>
          <p:nvPr/>
        </p:nvSpPr>
        <p:spPr>
          <a:xfrm>
            <a:off x="7468879" y="2839836"/>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79" name="テキスト ボックス 78">
            <a:extLst>
              <a:ext uri="{FF2B5EF4-FFF2-40B4-BE49-F238E27FC236}">
                <a16:creationId xmlns:a16="http://schemas.microsoft.com/office/drawing/2014/main" id="{04552014-2429-C2BE-DAFC-C08D596EEEC0}"/>
              </a:ext>
            </a:extLst>
          </p:cNvPr>
          <p:cNvSpPr txBox="1"/>
          <p:nvPr/>
        </p:nvSpPr>
        <p:spPr>
          <a:xfrm>
            <a:off x="7892033" y="2843759"/>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81" name="テキスト ボックス 80">
            <a:extLst>
              <a:ext uri="{FF2B5EF4-FFF2-40B4-BE49-F238E27FC236}">
                <a16:creationId xmlns:a16="http://schemas.microsoft.com/office/drawing/2014/main" id="{5787C229-85ED-ABB7-F8B7-58847EFCE173}"/>
              </a:ext>
            </a:extLst>
          </p:cNvPr>
          <p:cNvSpPr txBox="1"/>
          <p:nvPr/>
        </p:nvSpPr>
        <p:spPr>
          <a:xfrm>
            <a:off x="6736897" y="2811383"/>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Tree>
    <p:extLst>
      <p:ext uri="{BB962C8B-B14F-4D97-AF65-F5344CB8AC3E}">
        <p14:creationId xmlns:p14="http://schemas.microsoft.com/office/powerpoint/2010/main" val="3699551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86F610F-33B8-6938-494F-DB8F57574D5F}"/>
              </a:ext>
            </a:extLst>
          </p:cNvPr>
          <p:cNvPicPr>
            <a:picLocks noChangeAspect="1"/>
          </p:cNvPicPr>
          <p:nvPr/>
        </p:nvPicPr>
        <p:blipFill rotWithShape="1">
          <a:blip r:embed="rId2"/>
          <a:srcRect r="6750" b="89630"/>
          <a:stretch/>
        </p:blipFill>
        <p:spPr>
          <a:xfrm>
            <a:off x="0" y="0"/>
            <a:ext cx="11369040" cy="711200"/>
          </a:xfrm>
          <a:prstGeom prst="rect">
            <a:avLst/>
          </a:prstGeom>
        </p:spPr>
      </p:pic>
      <p:pic>
        <p:nvPicPr>
          <p:cNvPr id="7" name="図 6">
            <a:extLst>
              <a:ext uri="{FF2B5EF4-FFF2-40B4-BE49-F238E27FC236}">
                <a16:creationId xmlns:a16="http://schemas.microsoft.com/office/drawing/2014/main" id="{BD78DD6F-52F0-9E2C-F8F0-F5CF326C1627}"/>
              </a:ext>
            </a:extLst>
          </p:cNvPr>
          <p:cNvPicPr>
            <a:picLocks noChangeAspect="1"/>
          </p:cNvPicPr>
          <p:nvPr/>
        </p:nvPicPr>
        <p:blipFill rotWithShape="1">
          <a:blip r:embed="rId2"/>
          <a:srcRect l="1849" t="33186" r="33500" b="1333"/>
          <a:stretch/>
        </p:blipFill>
        <p:spPr>
          <a:xfrm>
            <a:off x="3750370" y="2014299"/>
            <a:ext cx="8403973" cy="4787982"/>
          </a:xfrm>
          <a:prstGeom prst="rect">
            <a:avLst/>
          </a:prstGeom>
        </p:spPr>
      </p:pic>
      <p:sp>
        <p:nvSpPr>
          <p:cNvPr id="8" name="テキスト ボックス 7">
            <a:extLst>
              <a:ext uri="{FF2B5EF4-FFF2-40B4-BE49-F238E27FC236}">
                <a16:creationId xmlns:a16="http://schemas.microsoft.com/office/drawing/2014/main" id="{AF56A68F-4FEE-1716-CB14-7C7B5F241B88}"/>
              </a:ext>
            </a:extLst>
          </p:cNvPr>
          <p:cNvSpPr txBox="1"/>
          <p:nvPr/>
        </p:nvSpPr>
        <p:spPr>
          <a:xfrm>
            <a:off x="553720" y="1280160"/>
            <a:ext cx="11323320" cy="1169551"/>
          </a:xfrm>
          <a:prstGeom prst="rect">
            <a:avLst/>
          </a:prstGeom>
          <a:noFill/>
        </p:spPr>
        <p:txBody>
          <a:bodyPr wrap="square">
            <a:spAutoFit/>
          </a:bodyPr>
          <a:lstStyle/>
          <a:p>
            <a:r>
              <a:rPr lang="ja-JP" altLang="en-US" sz="1400" b="1" dirty="0">
                <a:solidFill>
                  <a:srgbClr val="000000"/>
                </a:solidFill>
                <a:latin typeface="Meiryo" panose="020B0604030504040204" pitchFamily="50" charset="-128"/>
                <a:ea typeface="Meiryo" panose="020B0604030504040204" pitchFamily="50" charset="-128"/>
              </a:rPr>
              <a:t>詳細は青山社出版の人工知能パートナーシステム</a:t>
            </a:r>
            <a:r>
              <a:rPr lang="en-US" altLang="ja-JP" sz="1400" b="1" dirty="0">
                <a:solidFill>
                  <a:srgbClr val="000000"/>
                </a:solidFill>
                <a:latin typeface="Meiryo" panose="020B0604030504040204" pitchFamily="50" charset="-128"/>
                <a:ea typeface="Meiryo" panose="020B0604030504040204" pitchFamily="50" charset="-128"/>
              </a:rPr>
              <a:t>(AIPS)</a:t>
            </a:r>
            <a:r>
              <a:rPr lang="ja-JP" altLang="en-US" sz="1400" b="1" dirty="0">
                <a:solidFill>
                  <a:srgbClr val="000000"/>
                </a:solidFill>
                <a:latin typeface="Meiryo" panose="020B0604030504040204" pitchFamily="50" charset="-128"/>
                <a:ea typeface="Meiryo" panose="020B0604030504040204" pitchFamily="50" charset="-128"/>
              </a:rPr>
              <a:t>を支える「デジタル回路の世界」に記載。</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3"/>
              </a:rPr>
              <a:t>https://www.seizansha.co.jp/ISBN/ISBN978-4-88359-339-2.html</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4"/>
              </a:rPr>
              <a:t>https://www.seizansha.co.jp/</a:t>
            </a:r>
            <a:endParaRPr lang="ja-JP" altLang="en-US" sz="1400" dirty="0"/>
          </a:p>
        </p:txBody>
      </p:sp>
      <p:pic>
        <p:nvPicPr>
          <p:cNvPr id="4" name="図 3">
            <a:extLst>
              <a:ext uri="{FF2B5EF4-FFF2-40B4-BE49-F238E27FC236}">
                <a16:creationId xmlns:a16="http://schemas.microsoft.com/office/drawing/2014/main" id="{CE89A713-EE95-0E3E-1306-465146E0AE8D}"/>
              </a:ext>
            </a:extLst>
          </p:cNvPr>
          <p:cNvPicPr>
            <a:picLocks noChangeAspect="1"/>
          </p:cNvPicPr>
          <p:nvPr/>
        </p:nvPicPr>
        <p:blipFill rotWithShape="1">
          <a:blip r:embed="rId5"/>
          <a:srcRect l="44616" t="34275" r="41387" b="50948"/>
          <a:stretch/>
        </p:blipFill>
        <p:spPr>
          <a:xfrm>
            <a:off x="8808789" y="664169"/>
            <a:ext cx="2895423" cy="1438945"/>
          </a:xfrm>
          <a:prstGeom prst="rect">
            <a:avLst/>
          </a:prstGeom>
        </p:spPr>
      </p:pic>
      <p:pic>
        <p:nvPicPr>
          <p:cNvPr id="11" name="図 10">
            <a:extLst>
              <a:ext uri="{FF2B5EF4-FFF2-40B4-BE49-F238E27FC236}">
                <a16:creationId xmlns:a16="http://schemas.microsoft.com/office/drawing/2014/main" id="{4FC1952C-AE3B-CAA2-C36F-0604BE9219F2}"/>
              </a:ext>
            </a:extLst>
          </p:cNvPr>
          <p:cNvPicPr>
            <a:picLocks noChangeAspect="1"/>
          </p:cNvPicPr>
          <p:nvPr/>
        </p:nvPicPr>
        <p:blipFill rotWithShape="1">
          <a:blip r:embed="rId6"/>
          <a:srcRect l="67500" t="24052"/>
          <a:stretch/>
        </p:blipFill>
        <p:spPr>
          <a:xfrm>
            <a:off x="360680" y="2600015"/>
            <a:ext cx="3389690" cy="4201943"/>
          </a:xfrm>
          <a:prstGeom prst="rect">
            <a:avLst/>
          </a:prstGeom>
        </p:spPr>
      </p:pic>
      <p:sp>
        <p:nvSpPr>
          <p:cNvPr id="10" name="テキスト ボックス 9">
            <a:extLst>
              <a:ext uri="{FF2B5EF4-FFF2-40B4-BE49-F238E27FC236}">
                <a16:creationId xmlns:a16="http://schemas.microsoft.com/office/drawing/2014/main" id="{5BD8C5E4-619F-DFBB-5C43-22A5D704FE47}"/>
              </a:ext>
            </a:extLst>
          </p:cNvPr>
          <p:cNvSpPr txBox="1"/>
          <p:nvPr/>
        </p:nvSpPr>
        <p:spPr>
          <a:xfrm>
            <a:off x="360680" y="403861"/>
            <a:ext cx="7913621"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2" name="直線コネクタ 11">
            <a:extLst>
              <a:ext uri="{FF2B5EF4-FFF2-40B4-BE49-F238E27FC236}">
                <a16:creationId xmlns:a16="http://schemas.microsoft.com/office/drawing/2014/main" id="{CE46E7B9-79C5-A994-E5E3-FDBD40918E5D}"/>
              </a:ext>
            </a:extLst>
          </p:cNvPr>
          <p:cNvCxnSpPr>
            <a:cxnSpLocks/>
          </p:cNvCxnSpPr>
          <p:nvPr/>
        </p:nvCxnSpPr>
        <p:spPr>
          <a:xfrm>
            <a:off x="807489" y="1022883"/>
            <a:ext cx="387138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926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EED7426D-0E90-1122-776A-F1C5F1619124}"/>
              </a:ext>
            </a:extLst>
          </p:cNvPr>
          <p:cNvSpPr txBox="1"/>
          <p:nvPr/>
        </p:nvSpPr>
        <p:spPr>
          <a:xfrm>
            <a:off x="405446" y="1064201"/>
            <a:ext cx="3562194" cy="954107"/>
          </a:xfrm>
          <a:prstGeom prst="rect">
            <a:avLst/>
          </a:prstGeom>
          <a:noFill/>
        </p:spPr>
        <p:txBody>
          <a:bodyPr wrap="none" rtlCol="0">
            <a:spAutoFit/>
          </a:bodyPr>
          <a:lstStyle/>
          <a:p>
            <a:r>
              <a:rPr kumimoji="1" lang="en-US" altLang="ja-JP" sz="2800" b="1" dirty="0"/>
              <a:t>PN junction Diode</a:t>
            </a:r>
          </a:p>
          <a:p>
            <a:r>
              <a:rPr kumimoji="1" lang="ja-JP" altLang="en-US" sz="2800" b="1" dirty="0"/>
              <a:t>  </a:t>
            </a:r>
            <a:r>
              <a:rPr kumimoji="1" lang="en-US" altLang="ja-JP" sz="2800" b="1" dirty="0"/>
              <a:t>with</a:t>
            </a:r>
            <a:r>
              <a:rPr kumimoji="1" lang="ja-JP" altLang="en-US" sz="2800" b="1" dirty="0"/>
              <a:t> </a:t>
            </a:r>
            <a:r>
              <a:rPr kumimoji="1" lang="en-US" altLang="ja-JP" sz="2800" b="1" dirty="0"/>
              <a:t>Forward</a:t>
            </a:r>
            <a:r>
              <a:rPr kumimoji="1" lang="ja-JP" altLang="en-US" sz="2800" b="1" dirty="0"/>
              <a:t> </a:t>
            </a:r>
            <a:r>
              <a:rPr kumimoji="1" lang="en-US" altLang="ja-JP" sz="2800" b="1" dirty="0"/>
              <a:t>Bias</a:t>
            </a:r>
            <a:endParaRPr kumimoji="1" lang="ja-JP" altLang="en-US" sz="2800" b="1" dirty="0"/>
          </a:p>
        </p:txBody>
      </p:sp>
      <p:sp>
        <p:nvSpPr>
          <p:cNvPr id="31" name="テキスト ボックス 30">
            <a:extLst>
              <a:ext uri="{FF2B5EF4-FFF2-40B4-BE49-F238E27FC236}">
                <a16:creationId xmlns:a16="http://schemas.microsoft.com/office/drawing/2014/main" id="{64505783-1F1A-73E3-F62E-1ED32C10F8C8}"/>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32" name="直線コネクタ 31">
            <a:extLst>
              <a:ext uri="{FF2B5EF4-FFF2-40B4-BE49-F238E27FC236}">
                <a16:creationId xmlns:a16="http://schemas.microsoft.com/office/drawing/2014/main" id="{7C7D69D3-B6BB-AFFD-6A7D-3981091B6F18}"/>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095B9DCE-5FFF-3007-0042-672C1B959C55}"/>
              </a:ext>
            </a:extLst>
          </p:cNvPr>
          <p:cNvPicPr>
            <a:picLocks noChangeAspect="1"/>
          </p:cNvPicPr>
          <p:nvPr/>
        </p:nvPicPr>
        <p:blipFill rotWithShape="1">
          <a:blip r:embed="rId2"/>
          <a:srcRect l="28649" t="8962" r="901" b="61038"/>
          <a:stretch/>
        </p:blipFill>
        <p:spPr>
          <a:xfrm>
            <a:off x="4411717" y="460601"/>
            <a:ext cx="7412606" cy="1775541"/>
          </a:xfrm>
          <a:prstGeom prst="rect">
            <a:avLst/>
          </a:prstGeom>
        </p:spPr>
      </p:pic>
      <p:cxnSp>
        <p:nvCxnSpPr>
          <p:cNvPr id="33" name="直線矢印コネクタ 32">
            <a:extLst>
              <a:ext uri="{FF2B5EF4-FFF2-40B4-BE49-F238E27FC236}">
                <a16:creationId xmlns:a16="http://schemas.microsoft.com/office/drawing/2014/main" id="{D52591A0-BA82-0389-65C3-B356CA20155C}"/>
              </a:ext>
            </a:extLst>
          </p:cNvPr>
          <p:cNvCxnSpPr>
            <a:cxnSpLocks/>
          </p:cNvCxnSpPr>
          <p:nvPr/>
        </p:nvCxnSpPr>
        <p:spPr>
          <a:xfrm flipV="1">
            <a:off x="8223019" y="481201"/>
            <a:ext cx="936113" cy="107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469D51E7-7A2C-CC71-4DA0-FE62AB12E2A0}"/>
              </a:ext>
            </a:extLst>
          </p:cNvPr>
          <p:cNvSpPr txBox="1"/>
          <p:nvPr/>
        </p:nvSpPr>
        <p:spPr>
          <a:xfrm>
            <a:off x="7706597" y="180975"/>
            <a:ext cx="1582340" cy="584775"/>
          </a:xfrm>
          <a:prstGeom prst="rect">
            <a:avLst/>
          </a:prstGeom>
          <a:noFill/>
        </p:spPr>
        <p:txBody>
          <a:bodyPr wrap="square">
            <a:spAutoFit/>
          </a:bodyPr>
          <a:lstStyle/>
          <a:p>
            <a:r>
              <a:rPr kumimoji="1" lang="en-US" altLang="ja-JP" sz="3200" b="1" dirty="0"/>
              <a:t>I</a:t>
            </a:r>
            <a:r>
              <a:rPr kumimoji="1" lang="en-US" altLang="ja-JP" sz="2400" b="1" dirty="0"/>
              <a:t>d</a:t>
            </a:r>
            <a:endParaRPr lang="ja-JP" altLang="en-US" sz="2400" dirty="0"/>
          </a:p>
        </p:txBody>
      </p:sp>
      <p:sp>
        <p:nvSpPr>
          <p:cNvPr id="9" name="正方形/長方形 8">
            <a:extLst>
              <a:ext uri="{FF2B5EF4-FFF2-40B4-BE49-F238E27FC236}">
                <a16:creationId xmlns:a16="http://schemas.microsoft.com/office/drawing/2014/main" id="{AC8B29B7-9E4F-8100-24FF-F5B3E855DA1A}"/>
              </a:ext>
            </a:extLst>
          </p:cNvPr>
          <p:cNvSpPr/>
          <p:nvPr/>
        </p:nvSpPr>
        <p:spPr>
          <a:xfrm>
            <a:off x="6760213" y="4682100"/>
            <a:ext cx="1948265" cy="131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B74D0DE5-AD37-AA97-EB3E-91B52E92B1BD}"/>
              </a:ext>
            </a:extLst>
          </p:cNvPr>
          <p:cNvSpPr/>
          <p:nvPr/>
        </p:nvSpPr>
        <p:spPr>
          <a:xfrm>
            <a:off x="9031359" y="3129789"/>
            <a:ext cx="1566971" cy="295360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直角三角形 10">
            <a:extLst>
              <a:ext uri="{FF2B5EF4-FFF2-40B4-BE49-F238E27FC236}">
                <a16:creationId xmlns:a16="http://schemas.microsoft.com/office/drawing/2014/main" id="{6B658BCF-C993-F483-0953-4C5404808C96}"/>
              </a:ext>
            </a:extLst>
          </p:cNvPr>
          <p:cNvSpPr/>
          <p:nvPr/>
        </p:nvSpPr>
        <p:spPr>
          <a:xfrm flipH="1">
            <a:off x="8307689" y="3067301"/>
            <a:ext cx="763057" cy="1787518"/>
          </a:xfrm>
          <a:prstGeom prst="r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00070BF-4987-D355-41D7-BC42F309A552}"/>
              </a:ext>
            </a:extLst>
          </p:cNvPr>
          <p:cNvCxnSpPr>
            <a:cxnSpLocks/>
          </p:cNvCxnSpPr>
          <p:nvPr/>
        </p:nvCxnSpPr>
        <p:spPr>
          <a:xfrm>
            <a:off x="8611440" y="4861740"/>
            <a:ext cx="0" cy="12696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3FE2311-8700-5561-6C50-9231B771575F}"/>
              </a:ext>
            </a:extLst>
          </p:cNvPr>
          <p:cNvCxnSpPr>
            <a:cxnSpLocks/>
          </p:cNvCxnSpPr>
          <p:nvPr/>
        </p:nvCxnSpPr>
        <p:spPr>
          <a:xfrm flipH="1">
            <a:off x="9029518" y="3128256"/>
            <a:ext cx="1972310" cy="112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B7733936-FDD1-7B07-D717-532D061EAB14}"/>
              </a:ext>
            </a:extLst>
          </p:cNvPr>
          <p:cNvCxnSpPr>
            <a:cxnSpLocks/>
          </p:cNvCxnSpPr>
          <p:nvPr/>
        </p:nvCxnSpPr>
        <p:spPr>
          <a:xfrm>
            <a:off x="6748077" y="4657860"/>
            <a:ext cx="166862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F261FFC8-F852-68C0-EB70-C303E6A55DA4}"/>
              </a:ext>
            </a:extLst>
          </p:cNvPr>
          <p:cNvCxnSpPr>
            <a:cxnSpLocks/>
          </p:cNvCxnSpPr>
          <p:nvPr/>
        </p:nvCxnSpPr>
        <p:spPr>
          <a:xfrm flipH="1" flipV="1">
            <a:off x="6748077" y="4809791"/>
            <a:ext cx="1837730" cy="333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30EEF380-2D2E-8E56-6AC8-34A0CD9DF147}"/>
              </a:ext>
            </a:extLst>
          </p:cNvPr>
          <p:cNvCxnSpPr>
            <a:cxnSpLocks/>
          </p:cNvCxnSpPr>
          <p:nvPr/>
        </p:nvCxnSpPr>
        <p:spPr>
          <a:xfrm flipV="1">
            <a:off x="2572918" y="2733430"/>
            <a:ext cx="0" cy="275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6F06CAB3-B53B-8114-8F33-E2F349797CAD}"/>
              </a:ext>
            </a:extLst>
          </p:cNvPr>
          <p:cNvCxnSpPr>
            <a:cxnSpLocks/>
          </p:cNvCxnSpPr>
          <p:nvPr/>
        </p:nvCxnSpPr>
        <p:spPr>
          <a:xfrm>
            <a:off x="770303" y="4879987"/>
            <a:ext cx="3725737" cy="60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3DA4EB0B-9159-5E7B-4BB9-2A8B2A7E6420}"/>
              </a:ext>
            </a:extLst>
          </p:cNvPr>
          <p:cNvCxnSpPr>
            <a:cxnSpLocks/>
          </p:cNvCxnSpPr>
          <p:nvPr/>
        </p:nvCxnSpPr>
        <p:spPr>
          <a:xfrm>
            <a:off x="770303" y="5174747"/>
            <a:ext cx="13305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楕円 59">
            <a:extLst>
              <a:ext uri="{FF2B5EF4-FFF2-40B4-BE49-F238E27FC236}">
                <a16:creationId xmlns:a16="http://schemas.microsoft.com/office/drawing/2014/main" id="{0FA6158D-A733-9116-B31F-A6CE37D4A7CC}"/>
              </a:ext>
            </a:extLst>
          </p:cNvPr>
          <p:cNvSpPr/>
          <p:nvPr/>
        </p:nvSpPr>
        <p:spPr>
          <a:xfrm>
            <a:off x="2435895" y="4799978"/>
            <a:ext cx="279655" cy="1921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9E578A70-A734-DE3A-881A-BCB645C3EEA1}"/>
              </a:ext>
            </a:extLst>
          </p:cNvPr>
          <p:cNvSpPr txBox="1"/>
          <p:nvPr/>
        </p:nvSpPr>
        <p:spPr>
          <a:xfrm>
            <a:off x="2581849" y="4951427"/>
            <a:ext cx="1582340" cy="461665"/>
          </a:xfrm>
          <a:prstGeom prst="rect">
            <a:avLst/>
          </a:prstGeom>
          <a:noFill/>
        </p:spPr>
        <p:txBody>
          <a:bodyPr wrap="square">
            <a:spAutoFit/>
          </a:bodyPr>
          <a:lstStyle/>
          <a:p>
            <a:r>
              <a:rPr kumimoji="1" lang="ja-JP" altLang="en-US" sz="2400" b="1" dirty="0"/>
              <a:t>０</a:t>
            </a:r>
            <a:endParaRPr lang="ja-JP" altLang="en-US" sz="2400" dirty="0"/>
          </a:p>
        </p:txBody>
      </p:sp>
      <p:sp>
        <p:nvSpPr>
          <p:cNvPr id="62" name="テキスト ボックス 61">
            <a:extLst>
              <a:ext uri="{FF2B5EF4-FFF2-40B4-BE49-F238E27FC236}">
                <a16:creationId xmlns:a16="http://schemas.microsoft.com/office/drawing/2014/main" id="{1466D970-BCBF-0C08-5C5C-99F0A377B6FB}"/>
              </a:ext>
            </a:extLst>
          </p:cNvPr>
          <p:cNvSpPr txBox="1"/>
          <p:nvPr/>
        </p:nvSpPr>
        <p:spPr>
          <a:xfrm>
            <a:off x="4145956" y="4938813"/>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endParaRPr lang="ja-JP" altLang="en-US" sz="2400" dirty="0"/>
          </a:p>
        </p:txBody>
      </p:sp>
      <p:cxnSp>
        <p:nvCxnSpPr>
          <p:cNvPr id="63" name="直線コネクタ 62">
            <a:extLst>
              <a:ext uri="{FF2B5EF4-FFF2-40B4-BE49-F238E27FC236}">
                <a16:creationId xmlns:a16="http://schemas.microsoft.com/office/drawing/2014/main" id="{E8D5BB2D-12DF-45E8-9347-A99F1F7FFFEA}"/>
              </a:ext>
            </a:extLst>
          </p:cNvPr>
          <p:cNvCxnSpPr>
            <a:cxnSpLocks/>
          </p:cNvCxnSpPr>
          <p:nvPr/>
        </p:nvCxnSpPr>
        <p:spPr>
          <a:xfrm flipV="1">
            <a:off x="2085808" y="4623745"/>
            <a:ext cx="964846" cy="55241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1E8C1051-B34B-3D1B-E04A-29F46E06763E}"/>
              </a:ext>
            </a:extLst>
          </p:cNvPr>
          <p:cNvCxnSpPr>
            <a:cxnSpLocks/>
          </p:cNvCxnSpPr>
          <p:nvPr/>
        </p:nvCxnSpPr>
        <p:spPr>
          <a:xfrm flipV="1">
            <a:off x="3059127" y="3693415"/>
            <a:ext cx="641264" cy="9303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CCD5A17A-8AA4-2D7B-BB26-933B2588B851}"/>
              </a:ext>
            </a:extLst>
          </p:cNvPr>
          <p:cNvCxnSpPr>
            <a:cxnSpLocks/>
          </p:cNvCxnSpPr>
          <p:nvPr/>
        </p:nvCxnSpPr>
        <p:spPr>
          <a:xfrm flipV="1">
            <a:off x="3712423" y="2320251"/>
            <a:ext cx="354980" cy="13983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4C119016-5E16-2227-0A86-B10572045DA9}"/>
              </a:ext>
            </a:extLst>
          </p:cNvPr>
          <p:cNvCxnSpPr>
            <a:cxnSpLocks/>
          </p:cNvCxnSpPr>
          <p:nvPr/>
        </p:nvCxnSpPr>
        <p:spPr>
          <a:xfrm flipH="1">
            <a:off x="1186327" y="4345783"/>
            <a:ext cx="15128" cy="5559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222737AA-0AB8-08EC-31C4-F413AE700E27}"/>
              </a:ext>
            </a:extLst>
          </p:cNvPr>
          <p:cNvCxnSpPr>
            <a:cxnSpLocks/>
          </p:cNvCxnSpPr>
          <p:nvPr/>
        </p:nvCxnSpPr>
        <p:spPr>
          <a:xfrm flipV="1">
            <a:off x="1201455" y="5154891"/>
            <a:ext cx="4688" cy="5404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CCD77311-6108-A3B2-B9C6-FF01B8E92639}"/>
              </a:ext>
            </a:extLst>
          </p:cNvPr>
          <p:cNvSpPr txBox="1"/>
          <p:nvPr/>
        </p:nvSpPr>
        <p:spPr>
          <a:xfrm>
            <a:off x="928192" y="3848170"/>
            <a:ext cx="732893" cy="523220"/>
          </a:xfrm>
          <a:prstGeom prst="rect">
            <a:avLst/>
          </a:prstGeom>
          <a:noFill/>
        </p:spPr>
        <p:txBody>
          <a:bodyPr wrap="none" rtlCol="0">
            <a:spAutoFit/>
          </a:bodyPr>
          <a:lstStyle/>
          <a:p>
            <a:r>
              <a:rPr kumimoji="1" lang="en-US" altLang="ja-JP" sz="2800" b="1" dirty="0" err="1"/>
              <a:t>Ido</a:t>
            </a:r>
            <a:endParaRPr kumimoji="1" lang="ja-JP" altLang="en-US" sz="2800" b="1" dirty="0"/>
          </a:p>
        </p:txBody>
      </p:sp>
      <p:sp>
        <p:nvSpPr>
          <p:cNvPr id="69" name="四角形: 角を丸くする 68">
            <a:extLst>
              <a:ext uri="{FF2B5EF4-FFF2-40B4-BE49-F238E27FC236}">
                <a16:creationId xmlns:a16="http://schemas.microsoft.com/office/drawing/2014/main" id="{F50BD1B0-8CA7-5ED7-8D5B-09C287E7402F}"/>
              </a:ext>
            </a:extLst>
          </p:cNvPr>
          <p:cNvSpPr/>
          <p:nvPr/>
        </p:nvSpPr>
        <p:spPr>
          <a:xfrm>
            <a:off x="225953" y="5872428"/>
            <a:ext cx="5051535" cy="674447"/>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56CE283A-38DA-9DBA-0925-86A406C4A49B}"/>
              </a:ext>
            </a:extLst>
          </p:cNvPr>
          <p:cNvSpPr txBox="1"/>
          <p:nvPr/>
        </p:nvSpPr>
        <p:spPr>
          <a:xfrm>
            <a:off x="504446" y="5974676"/>
            <a:ext cx="4697120" cy="523220"/>
          </a:xfrm>
          <a:prstGeom prst="rect">
            <a:avLst/>
          </a:prstGeom>
          <a:noFill/>
        </p:spPr>
        <p:txBody>
          <a:bodyPr wrap="none" rtlCol="0">
            <a:spAutoFit/>
          </a:bodyPr>
          <a:lstStyle/>
          <a:p>
            <a:r>
              <a:rPr kumimoji="1" lang="en-US" altLang="ja-JP" sz="2800" b="1" dirty="0">
                <a:solidFill>
                  <a:schemeClr val="accent1">
                    <a:lumMod val="75000"/>
                  </a:schemeClr>
                </a:solidFill>
              </a:rPr>
              <a:t>Id= </a:t>
            </a:r>
            <a:r>
              <a:rPr kumimoji="1" lang="en-US" altLang="ja-JP" sz="2800" b="1" dirty="0" err="1">
                <a:solidFill>
                  <a:schemeClr val="accent1">
                    <a:lumMod val="75000"/>
                  </a:schemeClr>
                </a:solidFill>
              </a:rPr>
              <a:t>Ido</a:t>
            </a:r>
            <a:r>
              <a:rPr kumimoji="1" lang="en-US" altLang="ja-JP" sz="2800" b="1" dirty="0">
                <a:solidFill>
                  <a:schemeClr val="accent1">
                    <a:lumMod val="75000"/>
                  </a:schemeClr>
                </a:solidFill>
              </a:rPr>
              <a:t> { exp ( V/</a:t>
            </a:r>
            <a:r>
              <a:rPr kumimoji="1" lang="en-US" altLang="ja-JP" sz="2800" b="1" dirty="0" err="1">
                <a:solidFill>
                  <a:schemeClr val="accent1">
                    <a:lumMod val="75000"/>
                  </a:schemeClr>
                </a:solidFill>
              </a:rPr>
              <a:t>kT</a:t>
            </a:r>
            <a:r>
              <a:rPr kumimoji="1" lang="en-US" altLang="ja-JP" sz="2800" b="1" dirty="0">
                <a:solidFill>
                  <a:schemeClr val="accent1">
                    <a:lumMod val="75000"/>
                  </a:schemeClr>
                </a:solidFill>
              </a:rPr>
              <a:t>) – 1 }</a:t>
            </a:r>
            <a:endParaRPr kumimoji="1" lang="ja-JP" altLang="en-US" sz="2800" b="1" dirty="0">
              <a:solidFill>
                <a:schemeClr val="accent1">
                  <a:lumMod val="75000"/>
                </a:schemeClr>
              </a:solidFill>
            </a:endParaRPr>
          </a:p>
        </p:txBody>
      </p:sp>
      <p:sp>
        <p:nvSpPr>
          <p:cNvPr id="71" name="テキスト ボックス 70">
            <a:extLst>
              <a:ext uri="{FF2B5EF4-FFF2-40B4-BE49-F238E27FC236}">
                <a16:creationId xmlns:a16="http://schemas.microsoft.com/office/drawing/2014/main" id="{EED66C4C-9C5B-9640-C0AA-874084F34331}"/>
              </a:ext>
            </a:extLst>
          </p:cNvPr>
          <p:cNvSpPr txBox="1"/>
          <p:nvPr/>
        </p:nvSpPr>
        <p:spPr>
          <a:xfrm>
            <a:off x="2033654" y="2746710"/>
            <a:ext cx="1582340" cy="584775"/>
          </a:xfrm>
          <a:prstGeom prst="rect">
            <a:avLst/>
          </a:prstGeom>
          <a:noFill/>
        </p:spPr>
        <p:txBody>
          <a:bodyPr wrap="square">
            <a:spAutoFit/>
          </a:bodyPr>
          <a:lstStyle/>
          <a:p>
            <a:r>
              <a:rPr kumimoji="1" lang="en-US" altLang="ja-JP" sz="3200" b="1" dirty="0"/>
              <a:t>I</a:t>
            </a:r>
            <a:r>
              <a:rPr kumimoji="1" lang="en-US" altLang="ja-JP" sz="2400" b="1" dirty="0"/>
              <a:t>d</a:t>
            </a:r>
            <a:endParaRPr lang="ja-JP" altLang="en-US" sz="2400" dirty="0"/>
          </a:p>
        </p:txBody>
      </p:sp>
      <p:sp>
        <p:nvSpPr>
          <p:cNvPr id="72" name="楕円 71">
            <a:extLst>
              <a:ext uri="{FF2B5EF4-FFF2-40B4-BE49-F238E27FC236}">
                <a16:creationId xmlns:a16="http://schemas.microsoft.com/office/drawing/2014/main" id="{37D58027-3CAB-CE4A-216D-C7258A667108}"/>
              </a:ext>
            </a:extLst>
          </p:cNvPr>
          <p:cNvSpPr/>
          <p:nvPr/>
        </p:nvSpPr>
        <p:spPr>
          <a:xfrm>
            <a:off x="3583826" y="3500807"/>
            <a:ext cx="258109" cy="2616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a:extLst>
              <a:ext uri="{FF2B5EF4-FFF2-40B4-BE49-F238E27FC236}">
                <a16:creationId xmlns:a16="http://schemas.microsoft.com/office/drawing/2014/main" id="{F50D5CF8-DA0B-7F3D-F6E4-15B620754E56}"/>
              </a:ext>
            </a:extLst>
          </p:cNvPr>
          <p:cNvSpPr/>
          <p:nvPr/>
        </p:nvSpPr>
        <p:spPr>
          <a:xfrm>
            <a:off x="1399217" y="5058697"/>
            <a:ext cx="258109" cy="2616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直線矢印コネクタ 73">
            <a:extLst>
              <a:ext uri="{FF2B5EF4-FFF2-40B4-BE49-F238E27FC236}">
                <a16:creationId xmlns:a16="http://schemas.microsoft.com/office/drawing/2014/main" id="{1B72E211-3F7A-C7B6-F8EE-00DD5E442516}"/>
              </a:ext>
            </a:extLst>
          </p:cNvPr>
          <p:cNvCxnSpPr>
            <a:cxnSpLocks/>
          </p:cNvCxnSpPr>
          <p:nvPr/>
        </p:nvCxnSpPr>
        <p:spPr>
          <a:xfrm>
            <a:off x="7417412" y="4112916"/>
            <a:ext cx="0" cy="5542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364D1A14-40E2-B4FD-E422-A7C7BCBA5884}"/>
              </a:ext>
            </a:extLst>
          </p:cNvPr>
          <p:cNvSpPr txBox="1"/>
          <p:nvPr/>
        </p:nvSpPr>
        <p:spPr>
          <a:xfrm>
            <a:off x="7142894" y="3643161"/>
            <a:ext cx="732893" cy="523220"/>
          </a:xfrm>
          <a:prstGeom prst="rect">
            <a:avLst/>
          </a:prstGeom>
          <a:noFill/>
        </p:spPr>
        <p:txBody>
          <a:bodyPr wrap="none" rtlCol="0">
            <a:spAutoFit/>
          </a:bodyPr>
          <a:lstStyle/>
          <a:p>
            <a:r>
              <a:rPr kumimoji="1" lang="en-US" altLang="ja-JP" sz="2800" b="1" dirty="0" err="1"/>
              <a:t>Ido</a:t>
            </a:r>
            <a:endParaRPr kumimoji="1" lang="ja-JP" altLang="en-US" sz="2800" b="1" dirty="0"/>
          </a:p>
        </p:txBody>
      </p:sp>
      <p:cxnSp>
        <p:nvCxnSpPr>
          <p:cNvPr id="80" name="直線コネクタ 79">
            <a:extLst>
              <a:ext uri="{FF2B5EF4-FFF2-40B4-BE49-F238E27FC236}">
                <a16:creationId xmlns:a16="http://schemas.microsoft.com/office/drawing/2014/main" id="{21B3ED55-8B0C-FF01-6C1A-50A614E500B2}"/>
              </a:ext>
            </a:extLst>
          </p:cNvPr>
          <p:cNvCxnSpPr>
            <a:cxnSpLocks/>
          </p:cNvCxnSpPr>
          <p:nvPr/>
        </p:nvCxnSpPr>
        <p:spPr>
          <a:xfrm>
            <a:off x="5521353" y="4876926"/>
            <a:ext cx="0" cy="7704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0996AEF4-EB2D-0A77-B642-0BE0632FF274}"/>
              </a:ext>
            </a:extLst>
          </p:cNvPr>
          <p:cNvCxnSpPr>
            <a:cxnSpLocks/>
          </p:cNvCxnSpPr>
          <p:nvPr/>
        </p:nvCxnSpPr>
        <p:spPr>
          <a:xfrm>
            <a:off x="5247282" y="5647418"/>
            <a:ext cx="59717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CDD94DAB-D686-A08E-AFAD-0B3787C34FB7}"/>
              </a:ext>
            </a:extLst>
          </p:cNvPr>
          <p:cNvCxnSpPr>
            <a:cxnSpLocks/>
          </p:cNvCxnSpPr>
          <p:nvPr/>
        </p:nvCxnSpPr>
        <p:spPr>
          <a:xfrm>
            <a:off x="5341921" y="5747862"/>
            <a:ext cx="31865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E1B594A8-5D29-7865-8AD6-CB1528189C18}"/>
              </a:ext>
            </a:extLst>
          </p:cNvPr>
          <p:cNvCxnSpPr>
            <a:cxnSpLocks/>
          </p:cNvCxnSpPr>
          <p:nvPr/>
        </p:nvCxnSpPr>
        <p:spPr>
          <a:xfrm flipV="1">
            <a:off x="5452543" y="4859931"/>
            <a:ext cx="1292935" cy="789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8" name="楕円 97">
            <a:extLst>
              <a:ext uri="{FF2B5EF4-FFF2-40B4-BE49-F238E27FC236}">
                <a16:creationId xmlns:a16="http://schemas.microsoft.com/office/drawing/2014/main" id="{2C3C7B93-B5EF-B58D-0159-4C17AADBAC3E}"/>
              </a:ext>
            </a:extLst>
          </p:cNvPr>
          <p:cNvSpPr/>
          <p:nvPr/>
        </p:nvSpPr>
        <p:spPr>
          <a:xfrm>
            <a:off x="10960599" y="3033689"/>
            <a:ext cx="279655" cy="1921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9703348D-F625-5D96-FD34-043E5B6A4E3D}"/>
              </a:ext>
            </a:extLst>
          </p:cNvPr>
          <p:cNvSpPr/>
          <p:nvPr/>
        </p:nvSpPr>
        <p:spPr>
          <a:xfrm>
            <a:off x="5406042" y="4765642"/>
            <a:ext cx="279655" cy="1921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 name="直線矢印コネクタ 102">
            <a:extLst>
              <a:ext uri="{FF2B5EF4-FFF2-40B4-BE49-F238E27FC236}">
                <a16:creationId xmlns:a16="http://schemas.microsoft.com/office/drawing/2014/main" id="{3CC24066-66C3-D701-9D92-18C0E24B6B93}"/>
              </a:ext>
            </a:extLst>
          </p:cNvPr>
          <p:cNvCxnSpPr>
            <a:cxnSpLocks/>
          </p:cNvCxnSpPr>
          <p:nvPr/>
        </p:nvCxnSpPr>
        <p:spPr>
          <a:xfrm flipV="1">
            <a:off x="7417412" y="4879823"/>
            <a:ext cx="0" cy="4081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BFACD83F-7EAC-F2D5-B98E-353D80CB1E36}"/>
              </a:ext>
            </a:extLst>
          </p:cNvPr>
          <p:cNvSpPr txBox="1"/>
          <p:nvPr/>
        </p:nvSpPr>
        <p:spPr>
          <a:xfrm>
            <a:off x="10692617" y="2391077"/>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r>
              <a:rPr kumimoji="1" lang="en-US" altLang="ja-JP" sz="2400" b="1" dirty="0"/>
              <a:t> </a:t>
            </a:r>
            <a:r>
              <a:rPr kumimoji="1" lang="en-US" altLang="ja-JP" sz="2800" b="1" dirty="0"/>
              <a:t>&lt; </a:t>
            </a:r>
            <a:r>
              <a:rPr kumimoji="1" lang="en-US" altLang="ja-JP" sz="3200" b="1" dirty="0"/>
              <a:t>0</a:t>
            </a:r>
            <a:endParaRPr lang="ja-JP" altLang="en-US" sz="3200" dirty="0"/>
          </a:p>
        </p:txBody>
      </p:sp>
      <p:sp>
        <p:nvSpPr>
          <p:cNvPr id="46" name="正方形/長方形 45">
            <a:extLst>
              <a:ext uri="{FF2B5EF4-FFF2-40B4-BE49-F238E27FC236}">
                <a16:creationId xmlns:a16="http://schemas.microsoft.com/office/drawing/2014/main" id="{0866410F-277A-1C4D-A1F2-AC6DBADADF11}"/>
              </a:ext>
            </a:extLst>
          </p:cNvPr>
          <p:cNvSpPr/>
          <p:nvPr/>
        </p:nvSpPr>
        <p:spPr>
          <a:xfrm>
            <a:off x="8613075" y="4581453"/>
            <a:ext cx="1139102" cy="15019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コネクタ 49">
            <a:extLst>
              <a:ext uri="{FF2B5EF4-FFF2-40B4-BE49-F238E27FC236}">
                <a16:creationId xmlns:a16="http://schemas.microsoft.com/office/drawing/2014/main" id="{17042B33-3790-81BF-8E53-090D57129295}"/>
              </a:ext>
            </a:extLst>
          </p:cNvPr>
          <p:cNvCxnSpPr>
            <a:cxnSpLocks/>
          </p:cNvCxnSpPr>
          <p:nvPr/>
        </p:nvCxnSpPr>
        <p:spPr>
          <a:xfrm flipV="1">
            <a:off x="8374594" y="3170767"/>
            <a:ext cx="709207" cy="15243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D89CA662-4EDC-DF43-D7A5-025C9EE7217A}"/>
              </a:ext>
            </a:extLst>
          </p:cNvPr>
          <p:cNvSpPr txBox="1"/>
          <p:nvPr/>
        </p:nvSpPr>
        <p:spPr>
          <a:xfrm>
            <a:off x="9125706" y="2661883"/>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76" name="テキスト ボックス 75">
            <a:extLst>
              <a:ext uri="{FF2B5EF4-FFF2-40B4-BE49-F238E27FC236}">
                <a16:creationId xmlns:a16="http://schemas.microsoft.com/office/drawing/2014/main" id="{4BC24736-A451-D00F-3B38-0A11C4729B0A}"/>
              </a:ext>
            </a:extLst>
          </p:cNvPr>
          <p:cNvSpPr txBox="1"/>
          <p:nvPr/>
        </p:nvSpPr>
        <p:spPr>
          <a:xfrm>
            <a:off x="9517049" y="2665529"/>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79" name="テキスト ボックス 78">
            <a:extLst>
              <a:ext uri="{FF2B5EF4-FFF2-40B4-BE49-F238E27FC236}">
                <a16:creationId xmlns:a16="http://schemas.microsoft.com/office/drawing/2014/main" id="{71B92919-04E5-859B-01D4-6A52BEC5A2FF}"/>
              </a:ext>
            </a:extLst>
          </p:cNvPr>
          <p:cNvSpPr txBox="1"/>
          <p:nvPr/>
        </p:nvSpPr>
        <p:spPr>
          <a:xfrm>
            <a:off x="9923346" y="2669175"/>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81" name="テキスト ボックス 80">
            <a:extLst>
              <a:ext uri="{FF2B5EF4-FFF2-40B4-BE49-F238E27FC236}">
                <a16:creationId xmlns:a16="http://schemas.microsoft.com/office/drawing/2014/main" id="{620EABF6-2219-738B-70D8-CF878F97EED7}"/>
              </a:ext>
            </a:extLst>
          </p:cNvPr>
          <p:cNvSpPr txBox="1"/>
          <p:nvPr/>
        </p:nvSpPr>
        <p:spPr>
          <a:xfrm>
            <a:off x="6864941" y="4190620"/>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82" name="テキスト ボックス 81">
            <a:extLst>
              <a:ext uri="{FF2B5EF4-FFF2-40B4-BE49-F238E27FC236}">
                <a16:creationId xmlns:a16="http://schemas.microsoft.com/office/drawing/2014/main" id="{7127621E-057A-6DC0-6A27-B694B29E1447}"/>
              </a:ext>
            </a:extLst>
          </p:cNvPr>
          <p:cNvSpPr txBox="1"/>
          <p:nvPr/>
        </p:nvSpPr>
        <p:spPr>
          <a:xfrm>
            <a:off x="7525244" y="4164502"/>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84" name="テキスト ボックス 83">
            <a:extLst>
              <a:ext uri="{FF2B5EF4-FFF2-40B4-BE49-F238E27FC236}">
                <a16:creationId xmlns:a16="http://schemas.microsoft.com/office/drawing/2014/main" id="{23E4D947-32FC-FC99-FFBB-675884391644}"/>
              </a:ext>
            </a:extLst>
          </p:cNvPr>
          <p:cNvSpPr txBox="1"/>
          <p:nvPr/>
        </p:nvSpPr>
        <p:spPr>
          <a:xfrm>
            <a:off x="7931541" y="4168148"/>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sp>
        <p:nvSpPr>
          <p:cNvPr id="86" name="テキスト ボックス 85">
            <a:extLst>
              <a:ext uri="{FF2B5EF4-FFF2-40B4-BE49-F238E27FC236}">
                <a16:creationId xmlns:a16="http://schemas.microsoft.com/office/drawing/2014/main" id="{9D28F3CC-9ECC-C632-6320-337A96C38CA7}"/>
              </a:ext>
            </a:extLst>
          </p:cNvPr>
          <p:cNvSpPr txBox="1"/>
          <p:nvPr/>
        </p:nvSpPr>
        <p:spPr>
          <a:xfrm>
            <a:off x="8395396" y="3115502"/>
            <a:ext cx="570990" cy="523220"/>
          </a:xfrm>
          <a:prstGeom prst="rect">
            <a:avLst/>
          </a:prstGeom>
          <a:noFill/>
        </p:spPr>
        <p:txBody>
          <a:bodyPr wrap="none" rtlCol="0">
            <a:spAutoFit/>
          </a:bodyPr>
          <a:lstStyle/>
          <a:p>
            <a:r>
              <a:rPr kumimoji="1" lang="en-US" altLang="ja-JP" sz="2800" b="1" dirty="0">
                <a:solidFill>
                  <a:srgbClr val="FF0000"/>
                </a:solidFill>
              </a:rPr>
              <a:t>e-</a:t>
            </a:r>
            <a:endParaRPr kumimoji="1" lang="ja-JP" altLang="en-US" sz="2800" b="1" dirty="0">
              <a:solidFill>
                <a:srgbClr val="FF0000"/>
              </a:solidFill>
            </a:endParaRPr>
          </a:p>
        </p:txBody>
      </p:sp>
      <p:cxnSp>
        <p:nvCxnSpPr>
          <p:cNvPr id="87" name="直線矢印コネクタ 86">
            <a:extLst>
              <a:ext uri="{FF2B5EF4-FFF2-40B4-BE49-F238E27FC236}">
                <a16:creationId xmlns:a16="http://schemas.microsoft.com/office/drawing/2014/main" id="{DAA53247-A9C6-7333-4674-A7070CDA5115}"/>
              </a:ext>
            </a:extLst>
          </p:cNvPr>
          <p:cNvCxnSpPr>
            <a:cxnSpLocks/>
          </p:cNvCxnSpPr>
          <p:nvPr/>
        </p:nvCxnSpPr>
        <p:spPr>
          <a:xfrm flipH="1">
            <a:off x="8345738" y="3564544"/>
            <a:ext cx="240069" cy="6312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2DD1FBCB-99FE-BC11-D07B-5BDEA1E82FDA}"/>
              </a:ext>
            </a:extLst>
          </p:cNvPr>
          <p:cNvCxnSpPr>
            <a:cxnSpLocks/>
          </p:cNvCxnSpPr>
          <p:nvPr/>
        </p:nvCxnSpPr>
        <p:spPr>
          <a:xfrm flipV="1">
            <a:off x="8620026" y="2018308"/>
            <a:ext cx="8326" cy="109719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065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1E26A0-AB49-EC9C-443F-310F2518E0DD}"/>
              </a:ext>
            </a:extLst>
          </p:cNvPr>
          <p:cNvPicPr>
            <a:picLocks noChangeAspect="1"/>
          </p:cNvPicPr>
          <p:nvPr/>
        </p:nvPicPr>
        <p:blipFill>
          <a:blip r:embed="rId2"/>
          <a:stretch>
            <a:fillRect/>
          </a:stretch>
        </p:blipFill>
        <p:spPr>
          <a:xfrm>
            <a:off x="0" y="299803"/>
            <a:ext cx="12192000" cy="6556523"/>
          </a:xfrm>
          <a:prstGeom prst="rect">
            <a:avLst/>
          </a:prstGeom>
        </p:spPr>
      </p:pic>
      <p:sp>
        <p:nvSpPr>
          <p:cNvPr id="4" name="テキスト ボックス 3">
            <a:extLst>
              <a:ext uri="{FF2B5EF4-FFF2-40B4-BE49-F238E27FC236}">
                <a16:creationId xmlns:a16="http://schemas.microsoft.com/office/drawing/2014/main" id="{CDEA2A11-4AF5-61C1-64EE-CF173F9DFC7B}"/>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5" name="直線コネクタ 4">
            <a:extLst>
              <a:ext uri="{FF2B5EF4-FFF2-40B4-BE49-F238E27FC236}">
                <a16:creationId xmlns:a16="http://schemas.microsoft.com/office/drawing/2014/main" id="{E58C8368-4B66-790F-9E5E-29B1DD6A8216}"/>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695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CECBAC3-493A-5262-B321-EEE536A055FE}"/>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128736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B97531-0FC3-8D8A-5213-B60E658E002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812262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591D9DA-D3BE-927A-DC64-E21BD723800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114289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7C387D5-1D8C-6C19-DCA3-4B1053CAE6DE}"/>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099634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AD839AD-9DAA-CA6F-4173-E2EBA781933E}"/>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200603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BFD3405-DE3C-13D1-B9DF-84773A371DBF}"/>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13856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22DFCB-9B07-B0C8-6DF9-33D698B2A1CD}"/>
              </a:ext>
            </a:extLst>
          </p:cNvPr>
          <p:cNvSpPr txBox="1"/>
          <p:nvPr/>
        </p:nvSpPr>
        <p:spPr>
          <a:xfrm>
            <a:off x="1611312" y="-163643"/>
            <a:ext cx="11190288" cy="113877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Single </a:t>
            </a:r>
            <a:r>
              <a:rPr lang="ja-JP" altLang="en-US" sz="3200" b="1" dirty="0">
                <a:solidFill>
                  <a:schemeClr val="accent1">
                    <a:lumMod val="75000"/>
                  </a:schemeClr>
                </a:solidFill>
              </a:rPr>
              <a:t>接合のダイオードの基本構造と動作原理</a:t>
            </a:r>
            <a:endParaRPr lang="en-US" altLang="ja-JP" sz="3200" b="1" dirty="0">
              <a:solidFill>
                <a:schemeClr val="accent1">
                  <a:lumMod val="75000"/>
                </a:schemeClr>
              </a:solidFill>
            </a:endParaRPr>
          </a:p>
          <a:p>
            <a:endParaRPr lang="en-US" altLang="ja-JP" b="1" dirty="0">
              <a:solidFill>
                <a:schemeClr val="accent1">
                  <a:lumMod val="75000"/>
                </a:schemeClr>
              </a:solidFill>
            </a:endParaRPr>
          </a:p>
        </p:txBody>
      </p:sp>
      <p:cxnSp>
        <p:nvCxnSpPr>
          <p:cNvPr id="4" name="直線コネクタ 3">
            <a:extLst>
              <a:ext uri="{FF2B5EF4-FFF2-40B4-BE49-F238E27FC236}">
                <a16:creationId xmlns:a16="http://schemas.microsoft.com/office/drawing/2014/main" id="{30433DE8-7C42-D52D-59B9-68A3795036D1}"/>
              </a:ext>
            </a:extLst>
          </p:cNvPr>
          <p:cNvCxnSpPr>
            <a:cxnSpLocks/>
          </p:cNvCxnSpPr>
          <p:nvPr/>
        </p:nvCxnSpPr>
        <p:spPr>
          <a:xfrm>
            <a:off x="2251640" y="4755360"/>
            <a:ext cx="7608864" cy="34993"/>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D0A44888-F810-B94E-C887-E5EBFA68D733}"/>
              </a:ext>
            </a:extLst>
          </p:cNvPr>
          <p:cNvCxnSpPr>
            <a:cxnSpLocks/>
          </p:cNvCxnSpPr>
          <p:nvPr/>
        </p:nvCxnSpPr>
        <p:spPr>
          <a:xfrm>
            <a:off x="10708529" y="4790353"/>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1B17BBE-D652-4DD4-D316-DE7236EC93E3}"/>
              </a:ext>
            </a:extLst>
          </p:cNvPr>
          <p:cNvCxnSpPr>
            <a:cxnSpLocks/>
          </p:cNvCxnSpPr>
          <p:nvPr/>
        </p:nvCxnSpPr>
        <p:spPr>
          <a:xfrm>
            <a:off x="11404841" y="4781225"/>
            <a:ext cx="0" cy="3254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AAA5A63-1C8B-28CD-09EF-61DD4C6D74DE}"/>
              </a:ext>
            </a:extLst>
          </p:cNvPr>
          <p:cNvCxnSpPr>
            <a:cxnSpLocks/>
          </p:cNvCxnSpPr>
          <p:nvPr/>
        </p:nvCxnSpPr>
        <p:spPr>
          <a:xfrm>
            <a:off x="11265055" y="5096344"/>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AF23C8E-8FD3-9AA9-A1E2-BADF1BB59832}"/>
              </a:ext>
            </a:extLst>
          </p:cNvPr>
          <p:cNvCxnSpPr>
            <a:cxnSpLocks/>
          </p:cNvCxnSpPr>
          <p:nvPr/>
        </p:nvCxnSpPr>
        <p:spPr>
          <a:xfrm>
            <a:off x="11346017" y="5159844"/>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3AE7D66-68CC-0B9F-C272-B5EA684F248D}"/>
              </a:ext>
            </a:extLst>
          </p:cNvPr>
          <p:cNvCxnSpPr>
            <a:cxnSpLocks/>
          </p:cNvCxnSpPr>
          <p:nvPr/>
        </p:nvCxnSpPr>
        <p:spPr>
          <a:xfrm>
            <a:off x="380281" y="4730023"/>
            <a:ext cx="0"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B3B6F13-B1C3-45D3-CD2F-E3383158C56C}"/>
              </a:ext>
            </a:extLst>
          </p:cNvPr>
          <p:cNvCxnSpPr>
            <a:cxnSpLocks/>
          </p:cNvCxnSpPr>
          <p:nvPr/>
        </p:nvCxnSpPr>
        <p:spPr>
          <a:xfrm>
            <a:off x="240495" y="5057842"/>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A54D410-6ABC-9C97-FBEC-6CBD377A6B77}"/>
              </a:ext>
            </a:extLst>
          </p:cNvPr>
          <p:cNvCxnSpPr>
            <a:cxnSpLocks/>
          </p:cNvCxnSpPr>
          <p:nvPr/>
        </p:nvCxnSpPr>
        <p:spPr>
          <a:xfrm>
            <a:off x="321457" y="5121342"/>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A5C39279-D0DB-A4DC-1711-D029E9C9636F}"/>
              </a:ext>
            </a:extLst>
          </p:cNvPr>
          <p:cNvCxnSpPr>
            <a:cxnSpLocks/>
          </p:cNvCxnSpPr>
          <p:nvPr/>
        </p:nvCxnSpPr>
        <p:spPr>
          <a:xfrm flipV="1">
            <a:off x="390181" y="4750298"/>
            <a:ext cx="64289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A53B468-F028-04D9-FD26-3F613EEFC7D8}"/>
              </a:ext>
            </a:extLst>
          </p:cNvPr>
          <p:cNvCxnSpPr>
            <a:cxnSpLocks/>
          </p:cNvCxnSpPr>
          <p:nvPr/>
        </p:nvCxnSpPr>
        <p:spPr>
          <a:xfrm>
            <a:off x="1037080" y="3897082"/>
            <a:ext cx="0" cy="18575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E948EF15-2DD5-CBBB-831C-95128078BF5A}"/>
              </a:ext>
            </a:extLst>
          </p:cNvPr>
          <p:cNvCxnSpPr>
            <a:cxnSpLocks/>
          </p:cNvCxnSpPr>
          <p:nvPr/>
        </p:nvCxnSpPr>
        <p:spPr>
          <a:xfrm>
            <a:off x="339453" y="1693548"/>
            <a:ext cx="0"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F3BB805-174F-5EAC-679F-00C876A89768}"/>
              </a:ext>
            </a:extLst>
          </p:cNvPr>
          <p:cNvCxnSpPr>
            <a:cxnSpLocks/>
          </p:cNvCxnSpPr>
          <p:nvPr/>
        </p:nvCxnSpPr>
        <p:spPr>
          <a:xfrm>
            <a:off x="199667" y="2021367"/>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697B2CF4-A38D-B189-B056-97F896D477D5}"/>
              </a:ext>
            </a:extLst>
          </p:cNvPr>
          <p:cNvCxnSpPr>
            <a:cxnSpLocks/>
          </p:cNvCxnSpPr>
          <p:nvPr/>
        </p:nvCxnSpPr>
        <p:spPr>
          <a:xfrm>
            <a:off x="280629" y="2084867"/>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D387592-02B3-86C3-864E-5E2B8C4034F1}"/>
              </a:ext>
            </a:extLst>
          </p:cNvPr>
          <p:cNvCxnSpPr>
            <a:cxnSpLocks/>
          </p:cNvCxnSpPr>
          <p:nvPr/>
        </p:nvCxnSpPr>
        <p:spPr>
          <a:xfrm>
            <a:off x="336943" y="1702676"/>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4E88D37-4103-74A8-9C6B-6E9082EA9100}"/>
              </a:ext>
            </a:extLst>
          </p:cNvPr>
          <p:cNvCxnSpPr>
            <a:cxnSpLocks/>
          </p:cNvCxnSpPr>
          <p:nvPr/>
        </p:nvCxnSpPr>
        <p:spPr>
          <a:xfrm>
            <a:off x="10708529" y="1739492"/>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222859C-CA8B-695D-02A2-4A3993250658}"/>
              </a:ext>
            </a:extLst>
          </p:cNvPr>
          <p:cNvCxnSpPr>
            <a:cxnSpLocks/>
          </p:cNvCxnSpPr>
          <p:nvPr/>
        </p:nvCxnSpPr>
        <p:spPr>
          <a:xfrm>
            <a:off x="11404841" y="1726792"/>
            <a:ext cx="0"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F72800A-B8D6-5DD5-4BA0-EB39AAA390D3}"/>
              </a:ext>
            </a:extLst>
          </p:cNvPr>
          <p:cNvCxnSpPr>
            <a:cxnSpLocks/>
          </p:cNvCxnSpPr>
          <p:nvPr/>
        </p:nvCxnSpPr>
        <p:spPr>
          <a:xfrm>
            <a:off x="11265055" y="2054611"/>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7E567DC-76E9-28FB-14B8-56FF2BA2C235}"/>
              </a:ext>
            </a:extLst>
          </p:cNvPr>
          <p:cNvCxnSpPr>
            <a:cxnSpLocks/>
          </p:cNvCxnSpPr>
          <p:nvPr/>
        </p:nvCxnSpPr>
        <p:spPr>
          <a:xfrm>
            <a:off x="11346017" y="2118111"/>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037E292-AFF3-AE0B-DEE4-C9F2179C3177}"/>
              </a:ext>
            </a:extLst>
          </p:cNvPr>
          <p:cNvCxnSpPr>
            <a:cxnSpLocks/>
          </p:cNvCxnSpPr>
          <p:nvPr/>
        </p:nvCxnSpPr>
        <p:spPr>
          <a:xfrm>
            <a:off x="1107353" y="1721236"/>
            <a:ext cx="9677784" cy="1825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415D65C3-5E2C-D656-B7EB-9C5736E6AA80}"/>
              </a:ext>
            </a:extLst>
          </p:cNvPr>
          <p:cNvSpPr/>
          <p:nvPr/>
        </p:nvSpPr>
        <p:spPr>
          <a:xfrm>
            <a:off x="1050546" y="1162289"/>
            <a:ext cx="9677784" cy="113614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a:extLst>
              <a:ext uri="{FF2B5EF4-FFF2-40B4-BE49-F238E27FC236}">
                <a16:creationId xmlns:a16="http://schemas.microsoft.com/office/drawing/2014/main" id="{3682E94A-65A6-4312-D67E-CF34D472F43A}"/>
              </a:ext>
            </a:extLst>
          </p:cNvPr>
          <p:cNvCxnSpPr>
            <a:cxnSpLocks/>
          </p:cNvCxnSpPr>
          <p:nvPr/>
        </p:nvCxnSpPr>
        <p:spPr>
          <a:xfrm>
            <a:off x="2271441" y="1173144"/>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190B08E-BDE1-E7F9-9DC4-63D291A2FFFE}"/>
              </a:ext>
            </a:extLst>
          </p:cNvPr>
          <p:cNvCxnSpPr>
            <a:cxnSpLocks/>
          </p:cNvCxnSpPr>
          <p:nvPr/>
        </p:nvCxnSpPr>
        <p:spPr>
          <a:xfrm>
            <a:off x="9677257" y="1171417"/>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3BA74A8C-80F6-412A-361D-6F9196EAAB18}"/>
              </a:ext>
            </a:extLst>
          </p:cNvPr>
          <p:cNvSpPr txBox="1"/>
          <p:nvPr/>
        </p:nvSpPr>
        <p:spPr>
          <a:xfrm>
            <a:off x="9798744" y="1231085"/>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P+</a:t>
            </a:r>
            <a:endParaRPr lang="en-US" altLang="ja-JP" b="1" dirty="0">
              <a:solidFill>
                <a:schemeClr val="accent1">
                  <a:lumMod val="75000"/>
                </a:schemeClr>
              </a:solidFill>
            </a:endParaRPr>
          </a:p>
        </p:txBody>
      </p:sp>
      <p:sp>
        <p:nvSpPr>
          <p:cNvPr id="56" name="テキスト ボックス 55">
            <a:extLst>
              <a:ext uri="{FF2B5EF4-FFF2-40B4-BE49-F238E27FC236}">
                <a16:creationId xmlns:a16="http://schemas.microsoft.com/office/drawing/2014/main" id="{CC59493F-7744-DE50-8D11-F4BF31C43D6C}"/>
              </a:ext>
            </a:extLst>
          </p:cNvPr>
          <p:cNvSpPr txBox="1"/>
          <p:nvPr/>
        </p:nvSpPr>
        <p:spPr>
          <a:xfrm>
            <a:off x="3175994" y="1134201"/>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N</a:t>
            </a:r>
            <a:endParaRPr lang="en-US" altLang="ja-JP" b="1" dirty="0">
              <a:solidFill>
                <a:schemeClr val="accent1">
                  <a:lumMod val="75000"/>
                </a:schemeClr>
              </a:solidFill>
            </a:endParaRPr>
          </a:p>
        </p:txBody>
      </p:sp>
      <p:sp>
        <p:nvSpPr>
          <p:cNvPr id="58" name="テキスト ボックス 57">
            <a:extLst>
              <a:ext uri="{FF2B5EF4-FFF2-40B4-BE49-F238E27FC236}">
                <a16:creationId xmlns:a16="http://schemas.microsoft.com/office/drawing/2014/main" id="{75FD3F12-EF07-164D-D592-BCA5E60431A4}"/>
              </a:ext>
            </a:extLst>
          </p:cNvPr>
          <p:cNvSpPr txBox="1"/>
          <p:nvPr/>
        </p:nvSpPr>
        <p:spPr>
          <a:xfrm>
            <a:off x="7958319" y="1231085"/>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P</a:t>
            </a:r>
            <a:endParaRPr lang="en-US" altLang="ja-JP" b="1" dirty="0">
              <a:solidFill>
                <a:schemeClr val="accent1">
                  <a:lumMod val="75000"/>
                </a:schemeClr>
              </a:solidFill>
            </a:endParaRPr>
          </a:p>
        </p:txBody>
      </p:sp>
      <p:sp>
        <p:nvSpPr>
          <p:cNvPr id="59" name="テキスト ボックス 58">
            <a:extLst>
              <a:ext uri="{FF2B5EF4-FFF2-40B4-BE49-F238E27FC236}">
                <a16:creationId xmlns:a16="http://schemas.microsoft.com/office/drawing/2014/main" id="{8DF4B552-EEF8-A3DE-9A37-B94F3A16156C}"/>
              </a:ext>
            </a:extLst>
          </p:cNvPr>
          <p:cNvSpPr txBox="1"/>
          <p:nvPr/>
        </p:nvSpPr>
        <p:spPr>
          <a:xfrm>
            <a:off x="1313082" y="1133864"/>
            <a:ext cx="811840"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N+</a:t>
            </a:r>
            <a:endParaRPr lang="en-US" altLang="ja-JP" b="1" dirty="0">
              <a:solidFill>
                <a:schemeClr val="accent1">
                  <a:lumMod val="75000"/>
                </a:schemeClr>
              </a:solidFill>
            </a:endParaRPr>
          </a:p>
        </p:txBody>
      </p:sp>
      <p:cxnSp>
        <p:nvCxnSpPr>
          <p:cNvPr id="60" name="直線コネクタ 59">
            <a:extLst>
              <a:ext uri="{FF2B5EF4-FFF2-40B4-BE49-F238E27FC236}">
                <a16:creationId xmlns:a16="http://schemas.microsoft.com/office/drawing/2014/main" id="{3DD4B932-4A5F-392C-ADA9-9BC7EA45A520}"/>
              </a:ext>
            </a:extLst>
          </p:cNvPr>
          <p:cNvCxnSpPr>
            <a:cxnSpLocks/>
          </p:cNvCxnSpPr>
          <p:nvPr/>
        </p:nvCxnSpPr>
        <p:spPr>
          <a:xfrm>
            <a:off x="4659664" y="2500466"/>
            <a:ext cx="0" cy="397788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A9E92B4-AC3A-153C-31DB-6CF6BA0BCF4C}"/>
              </a:ext>
            </a:extLst>
          </p:cNvPr>
          <p:cNvCxnSpPr>
            <a:cxnSpLocks/>
          </p:cNvCxnSpPr>
          <p:nvPr/>
        </p:nvCxnSpPr>
        <p:spPr>
          <a:xfrm flipH="1">
            <a:off x="6968659" y="2481303"/>
            <a:ext cx="33585" cy="297209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F084EA46-AF85-F701-B794-51D7C565FE77}"/>
              </a:ext>
            </a:extLst>
          </p:cNvPr>
          <p:cNvCxnSpPr>
            <a:cxnSpLocks/>
          </p:cNvCxnSpPr>
          <p:nvPr/>
        </p:nvCxnSpPr>
        <p:spPr>
          <a:xfrm>
            <a:off x="9677257" y="2438792"/>
            <a:ext cx="0" cy="272105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299952CA-A807-1F76-73ED-474F003FE5DA}"/>
              </a:ext>
            </a:extLst>
          </p:cNvPr>
          <p:cNvCxnSpPr>
            <a:cxnSpLocks/>
          </p:cNvCxnSpPr>
          <p:nvPr/>
        </p:nvCxnSpPr>
        <p:spPr>
          <a:xfrm flipH="1">
            <a:off x="2251640" y="2438792"/>
            <a:ext cx="23171" cy="400770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D8B1DEE9-2C00-C7AC-A783-56527533239A}"/>
              </a:ext>
            </a:extLst>
          </p:cNvPr>
          <p:cNvCxnSpPr>
            <a:cxnSpLocks/>
          </p:cNvCxnSpPr>
          <p:nvPr/>
        </p:nvCxnSpPr>
        <p:spPr>
          <a:xfrm flipH="1">
            <a:off x="10698043" y="3781646"/>
            <a:ext cx="29968" cy="18565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79C202C6-4FD9-7233-F7DF-1DD9EDDF1FCA}"/>
              </a:ext>
            </a:extLst>
          </p:cNvPr>
          <p:cNvCxnSpPr>
            <a:cxnSpLocks/>
          </p:cNvCxnSpPr>
          <p:nvPr/>
        </p:nvCxnSpPr>
        <p:spPr>
          <a:xfrm>
            <a:off x="5764323" y="2520026"/>
            <a:ext cx="0" cy="38635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71A424B-7306-D4EB-B776-110D2CF9403B}"/>
              </a:ext>
            </a:extLst>
          </p:cNvPr>
          <p:cNvCxnSpPr>
            <a:cxnSpLocks/>
          </p:cNvCxnSpPr>
          <p:nvPr/>
        </p:nvCxnSpPr>
        <p:spPr>
          <a:xfrm flipV="1">
            <a:off x="1208550" y="4730023"/>
            <a:ext cx="840000" cy="20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6E9CD14D-7471-4908-1410-2544EAF3E138}"/>
              </a:ext>
            </a:extLst>
          </p:cNvPr>
          <p:cNvCxnSpPr>
            <a:cxnSpLocks/>
          </p:cNvCxnSpPr>
          <p:nvPr/>
        </p:nvCxnSpPr>
        <p:spPr>
          <a:xfrm flipH="1" flipV="1">
            <a:off x="1045900" y="3923792"/>
            <a:ext cx="154084" cy="8336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32A4E988-E631-569F-3D53-AE295AF4EB11}"/>
              </a:ext>
            </a:extLst>
          </p:cNvPr>
          <p:cNvCxnSpPr>
            <a:cxnSpLocks/>
          </p:cNvCxnSpPr>
          <p:nvPr/>
        </p:nvCxnSpPr>
        <p:spPr>
          <a:xfrm flipV="1">
            <a:off x="2048550" y="4484377"/>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62832919-B5C1-0193-EE26-E3FDDC6872F8}"/>
              </a:ext>
            </a:extLst>
          </p:cNvPr>
          <p:cNvCxnSpPr>
            <a:cxnSpLocks/>
          </p:cNvCxnSpPr>
          <p:nvPr/>
        </p:nvCxnSpPr>
        <p:spPr>
          <a:xfrm flipV="1">
            <a:off x="2452547" y="4472225"/>
            <a:ext cx="2209201" cy="121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810667DF-E02F-A658-255E-C4757FB66C66}"/>
              </a:ext>
            </a:extLst>
          </p:cNvPr>
          <p:cNvCxnSpPr>
            <a:cxnSpLocks/>
          </p:cNvCxnSpPr>
          <p:nvPr/>
        </p:nvCxnSpPr>
        <p:spPr>
          <a:xfrm>
            <a:off x="1050546" y="2438792"/>
            <a:ext cx="0" cy="181026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4CDF580-B270-0C17-870F-A3E695F0512E}"/>
              </a:ext>
            </a:extLst>
          </p:cNvPr>
          <p:cNvCxnSpPr>
            <a:cxnSpLocks/>
          </p:cNvCxnSpPr>
          <p:nvPr/>
        </p:nvCxnSpPr>
        <p:spPr>
          <a:xfrm>
            <a:off x="10728330" y="2438792"/>
            <a:ext cx="11928" cy="126030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0FB9017C-AB11-CE24-D8C1-F368F3A538B4}"/>
              </a:ext>
            </a:extLst>
          </p:cNvPr>
          <p:cNvCxnSpPr>
            <a:cxnSpLocks/>
          </p:cNvCxnSpPr>
          <p:nvPr/>
        </p:nvCxnSpPr>
        <p:spPr>
          <a:xfrm>
            <a:off x="7019925" y="5010432"/>
            <a:ext cx="2498257" cy="143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C99CC2-6548-5397-6D8C-E075C0391C8C}"/>
              </a:ext>
            </a:extLst>
          </p:cNvPr>
          <p:cNvCxnSpPr>
            <a:cxnSpLocks/>
          </p:cNvCxnSpPr>
          <p:nvPr/>
        </p:nvCxnSpPr>
        <p:spPr>
          <a:xfrm flipV="1">
            <a:off x="9518182" y="4781225"/>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9B9372DA-4364-DE05-1203-715A5FD40121}"/>
              </a:ext>
            </a:extLst>
          </p:cNvPr>
          <p:cNvCxnSpPr>
            <a:cxnSpLocks/>
          </p:cNvCxnSpPr>
          <p:nvPr/>
        </p:nvCxnSpPr>
        <p:spPr>
          <a:xfrm>
            <a:off x="9909625" y="4790353"/>
            <a:ext cx="5988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DA7E0A9E-D847-227B-D395-B2B9AEEC90B1}"/>
              </a:ext>
            </a:extLst>
          </p:cNvPr>
          <p:cNvCxnSpPr>
            <a:cxnSpLocks/>
          </p:cNvCxnSpPr>
          <p:nvPr/>
        </p:nvCxnSpPr>
        <p:spPr>
          <a:xfrm>
            <a:off x="6996589" y="3180292"/>
            <a:ext cx="24784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23C6E1E8-9C26-9ED3-D0AC-60A8316F0FC6}"/>
              </a:ext>
            </a:extLst>
          </p:cNvPr>
          <p:cNvCxnSpPr>
            <a:cxnSpLocks/>
          </p:cNvCxnSpPr>
          <p:nvPr/>
        </p:nvCxnSpPr>
        <p:spPr>
          <a:xfrm flipV="1">
            <a:off x="9475033" y="2936695"/>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BDB206C6-9F4A-0BE9-CD6D-B521E71DCC5A}"/>
              </a:ext>
            </a:extLst>
          </p:cNvPr>
          <p:cNvCxnSpPr>
            <a:cxnSpLocks/>
          </p:cNvCxnSpPr>
          <p:nvPr/>
        </p:nvCxnSpPr>
        <p:spPr>
          <a:xfrm>
            <a:off x="9890289" y="2945823"/>
            <a:ext cx="6338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0BAB7C9A-D04F-5C12-BF20-A3DB512195AC}"/>
              </a:ext>
            </a:extLst>
          </p:cNvPr>
          <p:cNvCxnSpPr>
            <a:cxnSpLocks/>
          </p:cNvCxnSpPr>
          <p:nvPr/>
        </p:nvCxnSpPr>
        <p:spPr>
          <a:xfrm>
            <a:off x="10519705" y="2954951"/>
            <a:ext cx="208306" cy="847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7108A256-0C47-B886-14D5-4120952C13F7}"/>
              </a:ext>
            </a:extLst>
          </p:cNvPr>
          <p:cNvCxnSpPr>
            <a:cxnSpLocks/>
          </p:cNvCxnSpPr>
          <p:nvPr/>
        </p:nvCxnSpPr>
        <p:spPr>
          <a:xfrm>
            <a:off x="10489899" y="4790353"/>
            <a:ext cx="208306" cy="847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CEFD703D-BD7B-2935-B9E1-330971ED1E8A}"/>
              </a:ext>
            </a:extLst>
          </p:cNvPr>
          <p:cNvCxnSpPr>
            <a:cxnSpLocks/>
          </p:cNvCxnSpPr>
          <p:nvPr/>
        </p:nvCxnSpPr>
        <p:spPr>
          <a:xfrm>
            <a:off x="2976558" y="4421210"/>
            <a:ext cx="0" cy="1839048"/>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68006503-5C1B-C32A-310E-C0F2F99B6981}"/>
              </a:ext>
            </a:extLst>
          </p:cNvPr>
          <p:cNvCxnSpPr>
            <a:cxnSpLocks/>
          </p:cNvCxnSpPr>
          <p:nvPr/>
        </p:nvCxnSpPr>
        <p:spPr>
          <a:xfrm flipV="1">
            <a:off x="1208550" y="6560840"/>
            <a:ext cx="840000" cy="20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8F18881C-E80E-9E5A-4554-A28EDF40CDFC}"/>
              </a:ext>
            </a:extLst>
          </p:cNvPr>
          <p:cNvCxnSpPr>
            <a:cxnSpLocks/>
          </p:cNvCxnSpPr>
          <p:nvPr/>
        </p:nvCxnSpPr>
        <p:spPr>
          <a:xfrm flipH="1" flipV="1">
            <a:off x="1045900" y="5754609"/>
            <a:ext cx="154084" cy="8336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995206BB-AC91-0BFC-8CFB-03C911DF7172}"/>
              </a:ext>
            </a:extLst>
          </p:cNvPr>
          <p:cNvCxnSpPr>
            <a:cxnSpLocks/>
          </p:cNvCxnSpPr>
          <p:nvPr/>
        </p:nvCxnSpPr>
        <p:spPr>
          <a:xfrm flipV="1">
            <a:off x="2048550" y="6315194"/>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F03B2454-A1BE-5403-6003-F701D7B88A6C}"/>
              </a:ext>
            </a:extLst>
          </p:cNvPr>
          <p:cNvCxnSpPr>
            <a:cxnSpLocks/>
          </p:cNvCxnSpPr>
          <p:nvPr/>
        </p:nvCxnSpPr>
        <p:spPr>
          <a:xfrm flipV="1">
            <a:off x="2452547" y="6303042"/>
            <a:ext cx="2209201" cy="121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70651414-C7C6-C12F-815B-5D2AF1ACE74B}"/>
              </a:ext>
            </a:extLst>
          </p:cNvPr>
          <p:cNvCxnSpPr>
            <a:cxnSpLocks/>
          </p:cNvCxnSpPr>
          <p:nvPr/>
        </p:nvCxnSpPr>
        <p:spPr>
          <a:xfrm flipV="1">
            <a:off x="5670969" y="3763650"/>
            <a:ext cx="274548" cy="33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C0BFDA68-AAA4-2055-2234-17D52EB7F2A4}"/>
              </a:ext>
            </a:extLst>
          </p:cNvPr>
          <p:cNvCxnSpPr>
            <a:cxnSpLocks/>
          </p:cNvCxnSpPr>
          <p:nvPr/>
        </p:nvCxnSpPr>
        <p:spPr>
          <a:xfrm flipV="1">
            <a:off x="4635700" y="4461511"/>
            <a:ext cx="222189" cy="16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B48D304A-A5DE-B38C-442C-F566C562193D}"/>
              </a:ext>
            </a:extLst>
          </p:cNvPr>
          <p:cNvCxnSpPr>
            <a:cxnSpLocks/>
          </p:cNvCxnSpPr>
          <p:nvPr/>
        </p:nvCxnSpPr>
        <p:spPr>
          <a:xfrm flipV="1">
            <a:off x="4846363" y="4421210"/>
            <a:ext cx="233294" cy="42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F74E0213-7AB0-C360-EF74-85E9173441A4}"/>
              </a:ext>
            </a:extLst>
          </p:cNvPr>
          <p:cNvCxnSpPr>
            <a:cxnSpLocks/>
          </p:cNvCxnSpPr>
          <p:nvPr/>
        </p:nvCxnSpPr>
        <p:spPr>
          <a:xfrm flipV="1">
            <a:off x="5078167" y="4340600"/>
            <a:ext cx="242910" cy="80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A4C78757-E6CF-7E34-2369-894D5DA7E23B}"/>
              </a:ext>
            </a:extLst>
          </p:cNvPr>
          <p:cNvCxnSpPr>
            <a:cxnSpLocks/>
          </p:cNvCxnSpPr>
          <p:nvPr/>
        </p:nvCxnSpPr>
        <p:spPr>
          <a:xfrm flipV="1">
            <a:off x="5315806" y="4249058"/>
            <a:ext cx="183609" cy="959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8E4AFF6E-BEEB-AC53-AFED-69310F7B501B}"/>
              </a:ext>
            </a:extLst>
          </p:cNvPr>
          <p:cNvCxnSpPr>
            <a:cxnSpLocks/>
          </p:cNvCxnSpPr>
          <p:nvPr/>
        </p:nvCxnSpPr>
        <p:spPr>
          <a:xfrm flipV="1">
            <a:off x="5493345" y="4089931"/>
            <a:ext cx="182787" cy="159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328ECB6C-55B2-9748-CB38-2FCAC649A564}"/>
              </a:ext>
            </a:extLst>
          </p:cNvPr>
          <p:cNvCxnSpPr>
            <a:cxnSpLocks/>
          </p:cNvCxnSpPr>
          <p:nvPr/>
        </p:nvCxnSpPr>
        <p:spPr>
          <a:xfrm flipV="1">
            <a:off x="5932594" y="3467912"/>
            <a:ext cx="287349" cy="3047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a:extLst>
              <a:ext uri="{FF2B5EF4-FFF2-40B4-BE49-F238E27FC236}">
                <a16:creationId xmlns:a16="http://schemas.microsoft.com/office/drawing/2014/main" id="{BBD9384D-0F07-6D3C-01C2-EA32718C8A35}"/>
              </a:ext>
            </a:extLst>
          </p:cNvPr>
          <p:cNvCxnSpPr>
            <a:cxnSpLocks/>
          </p:cNvCxnSpPr>
          <p:nvPr/>
        </p:nvCxnSpPr>
        <p:spPr>
          <a:xfrm flipV="1">
            <a:off x="6210951" y="3289807"/>
            <a:ext cx="274109" cy="1781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a:extLst>
              <a:ext uri="{FF2B5EF4-FFF2-40B4-BE49-F238E27FC236}">
                <a16:creationId xmlns:a16="http://schemas.microsoft.com/office/drawing/2014/main" id="{2EB9A4FB-D067-E2C4-024E-A9C9FEA2C1D2}"/>
              </a:ext>
            </a:extLst>
          </p:cNvPr>
          <p:cNvCxnSpPr>
            <a:cxnSpLocks/>
          </p:cNvCxnSpPr>
          <p:nvPr/>
        </p:nvCxnSpPr>
        <p:spPr>
          <a:xfrm flipV="1">
            <a:off x="6730224" y="3177330"/>
            <a:ext cx="277000" cy="4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7D7860DE-5C1F-9339-A635-8EC252ADBCCC}"/>
              </a:ext>
            </a:extLst>
          </p:cNvPr>
          <p:cNvCxnSpPr>
            <a:cxnSpLocks/>
          </p:cNvCxnSpPr>
          <p:nvPr/>
        </p:nvCxnSpPr>
        <p:spPr>
          <a:xfrm flipV="1">
            <a:off x="6473886" y="3212228"/>
            <a:ext cx="270941" cy="78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B040DF96-40AB-4948-5532-58F008CD6C8D}"/>
              </a:ext>
            </a:extLst>
          </p:cNvPr>
          <p:cNvCxnSpPr>
            <a:cxnSpLocks/>
          </p:cNvCxnSpPr>
          <p:nvPr/>
        </p:nvCxnSpPr>
        <p:spPr>
          <a:xfrm flipV="1">
            <a:off x="5637165" y="5596752"/>
            <a:ext cx="274548" cy="33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A818C4F8-E546-A52B-24A1-85EF47558203}"/>
              </a:ext>
            </a:extLst>
          </p:cNvPr>
          <p:cNvCxnSpPr>
            <a:cxnSpLocks/>
          </p:cNvCxnSpPr>
          <p:nvPr/>
        </p:nvCxnSpPr>
        <p:spPr>
          <a:xfrm flipV="1">
            <a:off x="4601896" y="6294613"/>
            <a:ext cx="222189" cy="16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C3992DA6-6847-914C-5A9F-BCEC232F4993}"/>
              </a:ext>
            </a:extLst>
          </p:cNvPr>
          <p:cNvCxnSpPr>
            <a:cxnSpLocks/>
          </p:cNvCxnSpPr>
          <p:nvPr/>
        </p:nvCxnSpPr>
        <p:spPr>
          <a:xfrm flipV="1">
            <a:off x="4812559" y="6254312"/>
            <a:ext cx="233294" cy="42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FB8516CB-10C0-4587-ED5C-FE7E7B5707D6}"/>
              </a:ext>
            </a:extLst>
          </p:cNvPr>
          <p:cNvCxnSpPr>
            <a:cxnSpLocks/>
          </p:cNvCxnSpPr>
          <p:nvPr/>
        </p:nvCxnSpPr>
        <p:spPr>
          <a:xfrm flipV="1">
            <a:off x="5044363" y="6173702"/>
            <a:ext cx="242910" cy="80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B202F4C7-9C1C-A0D9-854D-C337969601E5}"/>
              </a:ext>
            </a:extLst>
          </p:cNvPr>
          <p:cNvCxnSpPr>
            <a:cxnSpLocks/>
          </p:cNvCxnSpPr>
          <p:nvPr/>
        </p:nvCxnSpPr>
        <p:spPr>
          <a:xfrm flipV="1">
            <a:off x="5282002" y="6082160"/>
            <a:ext cx="183609" cy="959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55B8D75B-B276-3025-F75E-AC127F096CB9}"/>
              </a:ext>
            </a:extLst>
          </p:cNvPr>
          <p:cNvCxnSpPr>
            <a:cxnSpLocks/>
          </p:cNvCxnSpPr>
          <p:nvPr/>
        </p:nvCxnSpPr>
        <p:spPr>
          <a:xfrm flipV="1">
            <a:off x="5459541" y="5923033"/>
            <a:ext cx="182787" cy="159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44F4F484-FF4A-1BAD-220E-04D6EDA313A6}"/>
              </a:ext>
            </a:extLst>
          </p:cNvPr>
          <p:cNvCxnSpPr>
            <a:cxnSpLocks/>
          </p:cNvCxnSpPr>
          <p:nvPr/>
        </p:nvCxnSpPr>
        <p:spPr>
          <a:xfrm flipV="1">
            <a:off x="5898790" y="5301014"/>
            <a:ext cx="287349" cy="3047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55BC8C26-754C-82D5-A885-677D8A49AD33}"/>
              </a:ext>
            </a:extLst>
          </p:cNvPr>
          <p:cNvCxnSpPr>
            <a:cxnSpLocks/>
          </p:cNvCxnSpPr>
          <p:nvPr/>
        </p:nvCxnSpPr>
        <p:spPr>
          <a:xfrm flipV="1">
            <a:off x="6177147" y="5122909"/>
            <a:ext cx="274109" cy="1781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635E53FC-4B23-57F7-3A99-3E67A1D71F5A}"/>
              </a:ext>
            </a:extLst>
          </p:cNvPr>
          <p:cNvCxnSpPr>
            <a:cxnSpLocks/>
          </p:cNvCxnSpPr>
          <p:nvPr/>
        </p:nvCxnSpPr>
        <p:spPr>
          <a:xfrm flipV="1">
            <a:off x="6696420" y="5010432"/>
            <a:ext cx="277000" cy="4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3208B40D-5B20-A7ED-0B24-3C1589CCD813}"/>
              </a:ext>
            </a:extLst>
          </p:cNvPr>
          <p:cNvCxnSpPr>
            <a:cxnSpLocks/>
          </p:cNvCxnSpPr>
          <p:nvPr/>
        </p:nvCxnSpPr>
        <p:spPr>
          <a:xfrm flipV="1">
            <a:off x="6440082" y="5045330"/>
            <a:ext cx="270941" cy="78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テキスト ボックス 200">
            <a:extLst>
              <a:ext uri="{FF2B5EF4-FFF2-40B4-BE49-F238E27FC236}">
                <a16:creationId xmlns:a16="http://schemas.microsoft.com/office/drawing/2014/main" id="{D70639A2-0502-A05E-6DD2-6B63142CA6F3}"/>
              </a:ext>
            </a:extLst>
          </p:cNvPr>
          <p:cNvSpPr txBox="1"/>
          <p:nvPr/>
        </p:nvSpPr>
        <p:spPr>
          <a:xfrm>
            <a:off x="89168" y="4094110"/>
            <a:ext cx="602027"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3" name="テキスト ボックス 202">
            <a:extLst>
              <a:ext uri="{FF2B5EF4-FFF2-40B4-BE49-F238E27FC236}">
                <a16:creationId xmlns:a16="http://schemas.microsoft.com/office/drawing/2014/main" id="{40C6CC2D-3F74-9828-99DA-BCE37FE6B544}"/>
              </a:ext>
            </a:extLst>
          </p:cNvPr>
          <p:cNvSpPr txBox="1"/>
          <p:nvPr/>
        </p:nvSpPr>
        <p:spPr>
          <a:xfrm>
            <a:off x="1156304" y="4113245"/>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4" name="テキスト ボックス 203">
            <a:extLst>
              <a:ext uri="{FF2B5EF4-FFF2-40B4-BE49-F238E27FC236}">
                <a16:creationId xmlns:a16="http://schemas.microsoft.com/office/drawing/2014/main" id="{49798FD3-D37E-6208-633C-AB8964B1CDC6}"/>
              </a:ext>
            </a:extLst>
          </p:cNvPr>
          <p:cNvSpPr txBox="1"/>
          <p:nvPr/>
        </p:nvSpPr>
        <p:spPr>
          <a:xfrm>
            <a:off x="1468298" y="4387157"/>
            <a:ext cx="1007846" cy="400110"/>
          </a:xfrm>
          <a:prstGeom prst="rect">
            <a:avLst/>
          </a:prstGeom>
          <a:noFill/>
        </p:spPr>
        <p:txBody>
          <a:bodyPr wrap="square" rtlCol="0">
            <a:spAutoFit/>
          </a:bodyPr>
          <a:lstStyle/>
          <a:p>
            <a:r>
              <a:rPr lang="en-US" altLang="ja-JP" sz="2000" b="1" dirty="0">
                <a:solidFill>
                  <a:srgbClr val="FF0000"/>
                </a:solidFill>
              </a:rPr>
              <a:t>e-</a:t>
            </a:r>
          </a:p>
        </p:txBody>
      </p:sp>
      <p:sp>
        <p:nvSpPr>
          <p:cNvPr id="205" name="テキスト ボックス 204">
            <a:extLst>
              <a:ext uri="{FF2B5EF4-FFF2-40B4-BE49-F238E27FC236}">
                <a16:creationId xmlns:a16="http://schemas.microsoft.com/office/drawing/2014/main" id="{B4DEDA95-D175-67EB-5C93-66F204EA25C8}"/>
              </a:ext>
            </a:extLst>
          </p:cNvPr>
          <p:cNvSpPr txBox="1"/>
          <p:nvPr/>
        </p:nvSpPr>
        <p:spPr>
          <a:xfrm>
            <a:off x="5363215" y="3366780"/>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6" name="テキスト ボックス 205">
            <a:extLst>
              <a:ext uri="{FF2B5EF4-FFF2-40B4-BE49-F238E27FC236}">
                <a16:creationId xmlns:a16="http://schemas.microsoft.com/office/drawing/2014/main" id="{B807FA04-659A-9616-CEDB-8F5517E54B4B}"/>
              </a:ext>
            </a:extLst>
          </p:cNvPr>
          <p:cNvSpPr txBox="1"/>
          <p:nvPr/>
        </p:nvSpPr>
        <p:spPr>
          <a:xfrm>
            <a:off x="10819589" y="413135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7" name="テキスト ボックス 206">
            <a:extLst>
              <a:ext uri="{FF2B5EF4-FFF2-40B4-BE49-F238E27FC236}">
                <a16:creationId xmlns:a16="http://schemas.microsoft.com/office/drawing/2014/main" id="{2488AB43-6EBA-A8AC-DC4B-40F523D48FB5}"/>
              </a:ext>
            </a:extLst>
          </p:cNvPr>
          <p:cNvSpPr txBox="1"/>
          <p:nvPr/>
        </p:nvSpPr>
        <p:spPr>
          <a:xfrm>
            <a:off x="11141454" y="413135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8" name="テキスト ボックス 207">
            <a:extLst>
              <a:ext uri="{FF2B5EF4-FFF2-40B4-BE49-F238E27FC236}">
                <a16:creationId xmlns:a16="http://schemas.microsoft.com/office/drawing/2014/main" id="{E2C03420-E955-62AA-57C5-BBDDA33598DB}"/>
              </a:ext>
            </a:extLst>
          </p:cNvPr>
          <p:cNvSpPr txBox="1"/>
          <p:nvPr/>
        </p:nvSpPr>
        <p:spPr>
          <a:xfrm>
            <a:off x="5834351" y="5320536"/>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09" name="テキスト ボックス 208">
            <a:extLst>
              <a:ext uri="{FF2B5EF4-FFF2-40B4-BE49-F238E27FC236}">
                <a16:creationId xmlns:a16="http://schemas.microsoft.com/office/drawing/2014/main" id="{FE7036C1-60F2-07DB-BA2C-47176677A1F2}"/>
              </a:ext>
            </a:extLst>
          </p:cNvPr>
          <p:cNvSpPr txBox="1"/>
          <p:nvPr/>
        </p:nvSpPr>
        <p:spPr>
          <a:xfrm>
            <a:off x="9719461" y="457070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10" name="テキスト ボックス 209">
            <a:extLst>
              <a:ext uri="{FF2B5EF4-FFF2-40B4-BE49-F238E27FC236}">
                <a16:creationId xmlns:a16="http://schemas.microsoft.com/office/drawing/2014/main" id="{AAB343DC-D3BA-0D29-F5F2-1DC98A9CBCC4}"/>
              </a:ext>
            </a:extLst>
          </p:cNvPr>
          <p:cNvSpPr txBox="1"/>
          <p:nvPr/>
        </p:nvSpPr>
        <p:spPr>
          <a:xfrm>
            <a:off x="10081688" y="4570702"/>
            <a:ext cx="559778"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11" name="テキスト ボックス 210">
            <a:extLst>
              <a:ext uri="{FF2B5EF4-FFF2-40B4-BE49-F238E27FC236}">
                <a16:creationId xmlns:a16="http://schemas.microsoft.com/office/drawing/2014/main" id="{4CD5D070-3B27-C002-8243-CB1850DE5782}"/>
              </a:ext>
            </a:extLst>
          </p:cNvPr>
          <p:cNvSpPr txBox="1"/>
          <p:nvPr/>
        </p:nvSpPr>
        <p:spPr>
          <a:xfrm>
            <a:off x="262973" y="377267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2" name="テキスト ボックス 211">
            <a:extLst>
              <a:ext uri="{FF2B5EF4-FFF2-40B4-BE49-F238E27FC236}">
                <a16:creationId xmlns:a16="http://schemas.microsoft.com/office/drawing/2014/main" id="{31824A20-D2DE-269A-BEB5-A65D1FFB91E0}"/>
              </a:ext>
            </a:extLst>
          </p:cNvPr>
          <p:cNvSpPr txBox="1"/>
          <p:nvPr/>
        </p:nvSpPr>
        <p:spPr>
          <a:xfrm>
            <a:off x="577078" y="3778795"/>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3" name="テキスト ボックス 212">
            <a:extLst>
              <a:ext uri="{FF2B5EF4-FFF2-40B4-BE49-F238E27FC236}">
                <a16:creationId xmlns:a16="http://schemas.microsoft.com/office/drawing/2014/main" id="{4D7BD27A-7FF8-DB88-1ED3-329532004952}"/>
              </a:ext>
            </a:extLst>
          </p:cNvPr>
          <p:cNvSpPr txBox="1"/>
          <p:nvPr/>
        </p:nvSpPr>
        <p:spPr>
          <a:xfrm>
            <a:off x="1120135" y="376365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4" name="テキスト ボックス 213">
            <a:extLst>
              <a:ext uri="{FF2B5EF4-FFF2-40B4-BE49-F238E27FC236}">
                <a16:creationId xmlns:a16="http://schemas.microsoft.com/office/drawing/2014/main" id="{DA91274D-D582-E679-0110-0FA43627D68E}"/>
              </a:ext>
            </a:extLst>
          </p:cNvPr>
          <p:cNvSpPr txBox="1"/>
          <p:nvPr/>
        </p:nvSpPr>
        <p:spPr>
          <a:xfrm>
            <a:off x="1444237" y="375865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5" name="テキスト ボックス 214">
            <a:extLst>
              <a:ext uri="{FF2B5EF4-FFF2-40B4-BE49-F238E27FC236}">
                <a16:creationId xmlns:a16="http://schemas.microsoft.com/office/drawing/2014/main" id="{0D673DCF-1AF6-C443-1B03-A3802ADC54A2}"/>
              </a:ext>
            </a:extLst>
          </p:cNvPr>
          <p:cNvSpPr txBox="1"/>
          <p:nvPr/>
        </p:nvSpPr>
        <p:spPr>
          <a:xfrm>
            <a:off x="1816339" y="3766605"/>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6" name="テキスト ボックス 215">
            <a:extLst>
              <a:ext uri="{FF2B5EF4-FFF2-40B4-BE49-F238E27FC236}">
                <a16:creationId xmlns:a16="http://schemas.microsoft.com/office/drawing/2014/main" id="{EAA23765-51B8-19A8-41C4-94E2720356C5}"/>
              </a:ext>
            </a:extLst>
          </p:cNvPr>
          <p:cNvSpPr txBox="1"/>
          <p:nvPr/>
        </p:nvSpPr>
        <p:spPr>
          <a:xfrm>
            <a:off x="2289006" y="378762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7" name="テキスト ボックス 216">
            <a:extLst>
              <a:ext uri="{FF2B5EF4-FFF2-40B4-BE49-F238E27FC236}">
                <a16:creationId xmlns:a16="http://schemas.microsoft.com/office/drawing/2014/main" id="{1713F48A-E0CA-E220-BEC2-3FA6C17AEE70}"/>
              </a:ext>
            </a:extLst>
          </p:cNvPr>
          <p:cNvSpPr txBox="1"/>
          <p:nvPr/>
        </p:nvSpPr>
        <p:spPr>
          <a:xfrm>
            <a:off x="1818620" y="4378282"/>
            <a:ext cx="1007846" cy="400110"/>
          </a:xfrm>
          <a:prstGeom prst="rect">
            <a:avLst/>
          </a:prstGeom>
          <a:noFill/>
        </p:spPr>
        <p:txBody>
          <a:bodyPr wrap="square" rtlCol="0">
            <a:spAutoFit/>
          </a:bodyPr>
          <a:lstStyle/>
          <a:p>
            <a:r>
              <a:rPr lang="en-US" altLang="ja-JP" sz="2000" b="1" dirty="0">
                <a:solidFill>
                  <a:srgbClr val="FF0000"/>
                </a:solidFill>
              </a:rPr>
              <a:t>e-</a:t>
            </a:r>
          </a:p>
        </p:txBody>
      </p:sp>
      <p:sp>
        <p:nvSpPr>
          <p:cNvPr id="218" name="テキスト ボックス 217">
            <a:extLst>
              <a:ext uri="{FF2B5EF4-FFF2-40B4-BE49-F238E27FC236}">
                <a16:creationId xmlns:a16="http://schemas.microsoft.com/office/drawing/2014/main" id="{EBEB3CDD-0FB0-B90D-0B57-94E4C9A10209}"/>
              </a:ext>
            </a:extLst>
          </p:cNvPr>
          <p:cNvSpPr txBox="1"/>
          <p:nvPr/>
        </p:nvSpPr>
        <p:spPr>
          <a:xfrm>
            <a:off x="2639694" y="377601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9" name="テキスト ボックス 218">
            <a:extLst>
              <a:ext uri="{FF2B5EF4-FFF2-40B4-BE49-F238E27FC236}">
                <a16:creationId xmlns:a16="http://schemas.microsoft.com/office/drawing/2014/main" id="{425BE1E2-226A-635D-CFCB-1E62B2D6B0B0}"/>
              </a:ext>
            </a:extLst>
          </p:cNvPr>
          <p:cNvSpPr txBox="1"/>
          <p:nvPr/>
        </p:nvSpPr>
        <p:spPr>
          <a:xfrm>
            <a:off x="2976558" y="377141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0" name="テキスト ボックス 219">
            <a:extLst>
              <a:ext uri="{FF2B5EF4-FFF2-40B4-BE49-F238E27FC236}">
                <a16:creationId xmlns:a16="http://schemas.microsoft.com/office/drawing/2014/main" id="{EDEBB090-68DC-FEB3-ABFC-0EE1DE31B2EE}"/>
              </a:ext>
            </a:extLst>
          </p:cNvPr>
          <p:cNvSpPr txBox="1"/>
          <p:nvPr/>
        </p:nvSpPr>
        <p:spPr>
          <a:xfrm>
            <a:off x="3297711" y="3755556"/>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1" name="テキスト ボックス 220">
            <a:extLst>
              <a:ext uri="{FF2B5EF4-FFF2-40B4-BE49-F238E27FC236}">
                <a16:creationId xmlns:a16="http://schemas.microsoft.com/office/drawing/2014/main" id="{4B182354-9DF1-0F7B-B263-4C5F8E05FBEE}"/>
              </a:ext>
            </a:extLst>
          </p:cNvPr>
          <p:cNvSpPr txBox="1"/>
          <p:nvPr/>
        </p:nvSpPr>
        <p:spPr>
          <a:xfrm>
            <a:off x="3682143" y="377556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2" name="テキスト ボックス 221">
            <a:extLst>
              <a:ext uri="{FF2B5EF4-FFF2-40B4-BE49-F238E27FC236}">
                <a16:creationId xmlns:a16="http://schemas.microsoft.com/office/drawing/2014/main" id="{26987C28-090D-977D-FA7F-4B28CDDD1DD8}"/>
              </a:ext>
            </a:extLst>
          </p:cNvPr>
          <p:cNvSpPr txBox="1"/>
          <p:nvPr/>
        </p:nvSpPr>
        <p:spPr>
          <a:xfrm>
            <a:off x="4094103" y="375950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3" name="テキスト ボックス 222">
            <a:extLst>
              <a:ext uri="{FF2B5EF4-FFF2-40B4-BE49-F238E27FC236}">
                <a16:creationId xmlns:a16="http://schemas.microsoft.com/office/drawing/2014/main" id="{7AA8A6BE-5095-216C-26D1-67DBFC2A04A5}"/>
              </a:ext>
            </a:extLst>
          </p:cNvPr>
          <p:cNvSpPr txBox="1"/>
          <p:nvPr/>
        </p:nvSpPr>
        <p:spPr>
          <a:xfrm>
            <a:off x="11056348" y="39237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4" name="テキスト ボックス 223">
            <a:extLst>
              <a:ext uri="{FF2B5EF4-FFF2-40B4-BE49-F238E27FC236}">
                <a16:creationId xmlns:a16="http://schemas.microsoft.com/office/drawing/2014/main" id="{466AED5C-FE14-B09E-99DD-CC42B8EA37A9}"/>
              </a:ext>
            </a:extLst>
          </p:cNvPr>
          <p:cNvSpPr txBox="1"/>
          <p:nvPr/>
        </p:nvSpPr>
        <p:spPr>
          <a:xfrm>
            <a:off x="10717668" y="390509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7" name="テキスト ボックス 226">
            <a:extLst>
              <a:ext uri="{FF2B5EF4-FFF2-40B4-BE49-F238E27FC236}">
                <a16:creationId xmlns:a16="http://schemas.microsoft.com/office/drawing/2014/main" id="{6E615612-C4FA-E308-BC30-D417331C4107}"/>
              </a:ext>
            </a:extLst>
          </p:cNvPr>
          <p:cNvSpPr txBox="1"/>
          <p:nvPr/>
        </p:nvSpPr>
        <p:spPr>
          <a:xfrm>
            <a:off x="10057484" y="489015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28" name="テキスト ボックス 227">
            <a:extLst>
              <a:ext uri="{FF2B5EF4-FFF2-40B4-BE49-F238E27FC236}">
                <a16:creationId xmlns:a16="http://schemas.microsoft.com/office/drawing/2014/main" id="{A571B535-DC95-AAF3-C5F3-46F7F81082AB}"/>
              </a:ext>
            </a:extLst>
          </p:cNvPr>
          <p:cNvSpPr txBox="1"/>
          <p:nvPr/>
        </p:nvSpPr>
        <p:spPr>
          <a:xfrm>
            <a:off x="9728106" y="4899092"/>
            <a:ext cx="661930"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29" name="テキスト ボックス 228">
            <a:extLst>
              <a:ext uri="{FF2B5EF4-FFF2-40B4-BE49-F238E27FC236}">
                <a16:creationId xmlns:a16="http://schemas.microsoft.com/office/drawing/2014/main" id="{B133D850-B911-15A5-88D4-81B730C28B2F}"/>
              </a:ext>
            </a:extLst>
          </p:cNvPr>
          <p:cNvSpPr txBox="1"/>
          <p:nvPr/>
        </p:nvSpPr>
        <p:spPr>
          <a:xfrm>
            <a:off x="9189780" y="490485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0" name="テキスト ボックス 229">
            <a:extLst>
              <a:ext uri="{FF2B5EF4-FFF2-40B4-BE49-F238E27FC236}">
                <a16:creationId xmlns:a16="http://schemas.microsoft.com/office/drawing/2014/main" id="{635C81A1-D2D3-6957-7A28-FE69869AAF77}"/>
              </a:ext>
            </a:extLst>
          </p:cNvPr>
          <p:cNvSpPr txBox="1"/>
          <p:nvPr/>
        </p:nvSpPr>
        <p:spPr>
          <a:xfrm>
            <a:off x="8774025" y="492157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1" name="テキスト ボックス 230">
            <a:extLst>
              <a:ext uri="{FF2B5EF4-FFF2-40B4-BE49-F238E27FC236}">
                <a16:creationId xmlns:a16="http://schemas.microsoft.com/office/drawing/2014/main" id="{47B564E1-B584-3D3A-2DCB-8ED6B76B581C}"/>
              </a:ext>
            </a:extLst>
          </p:cNvPr>
          <p:cNvSpPr txBox="1"/>
          <p:nvPr/>
        </p:nvSpPr>
        <p:spPr>
          <a:xfrm>
            <a:off x="8329658" y="48990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2" name="テキスト ボックス 231">
            <a:extLst>
              <a:ext uri="{FF2B5EF4-FFF2-40B4-BE49-F238E27FC236}">
                <a16:creationId xmlns:a16="http://schemas.microsoft.com/office/drawing/2014/main" id="{4A9B720A-7D02-4177-9AA9-3204E5C1E3CF}"/>
              </a:ext>
            </a:extLst>
          </p:cNvPr>
          <p:cNvSpPr txBox="1"/>
          <p:nvPr/>
        </p:nvSpPr>
        <p:spPr>
          <a:xfrm>
            <a:off x="7862982" y="489015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3" name="テキスト ボックス 232">
            <a:extLst>
              <a:ext uri="{FF2B5EF4-FFF2-40B4-BE49-F238E27FC236}">
                <a16:creationId xmlns:a16="http://schemas.microsoft.com/office/drawing/2014/main" id="{7F36177C-2BB6-75F8-D7B3-58896544A39E}"/>
              </a:ext>
            </a:extLst>
          </p:cNvPr>
          <p:cNvSpPr txBox="1"/>
          <p:nvPr/>
        </p:nvSpPr>
        <p:spPr>
          <a:xfrm>
            <a:off x="7422611" y="488235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cxnSp>
        <p:nvCxnSpPr>
          <p:cNvPr id="236" name="直線矢印コネクタ 235">
            <a:extLst>
              <a:ext uri="{FF2B5EF4-FFF2-40B4-BE49-F238E27FC236}">
                <a16:creationId xmlns:a16="http://schemas.microsoft.com/office/drawing/2014/main" id="{9BA7054F-1BFE-F31C-7F1F-0EEFA5EC282C}"/>
              </a:ext>
            </a:extLst>
          </p:cNvPr>
          <p:cNvCxnSpPr>
            <a:cxnSpLocks/>
          </p:cNvCxnSpPr>
          <p:nvPr/>
        </p:nvCxnSpPr>
        <p:spPr>
          <a:xfrm flipH="1">
            <a:off x="4767358" y="3962804"/>
            <a:ext cx="645067" cy="3822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直線矢印コネクタ 236">
            <a:extLst>
              <a:ext uri="{FF2B5EF4-FFF2-40B4-BE49-F238E27FC236}">
                <a16:creationId xmlns:a16="http://schemas.microsoft.com/office/drawing/2014/main" id="{3653658E-CED0-CD6C-ABA7-8F243CA5910F}"/>
              </a:ext>
            </a:extLst>
          </p:cNvPr>
          <p:cNvCxnSpPr>
            <a:cxnSpLocks/>
          </p:cNvCxnSpPr>
          <p:nvPr/>
        </p:nvCxnSpPr>
        <p:spPr>
          <a:xfrm flipV="1">
            <a:off x="6194802" y="5296056"/>
            <a:ext cx="564696" cy="280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1D0B3600-BB04-FD69-FE2F-CBAAFEA6FEB9}"/>
              </a:ext>
            </a:extLst>
          </p:cNvPr>
          <p:cNvSpPr/>
          <p:nvPr/>
        </p:nvSpPr>
        <p:spPr>
          <a:xfrm>
            <a:off x="5670968" y="4221994"/>
            <a:ext cx="211319" cy="1293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4" name="直線矢印コネクタ 243">
            <a:extLst>
              <a:ext uri="{FF2B5EF4-FFF2-40B4-BE49-F238E27FC236}">
                <a16:creationId xmlns:a16="http://schemas.microsoft.com/office/drawing/2014/main" id="{2AEEF282-6D22-FC03-D956-AD48388C1AE4}"/>
              </a:ext>
            </a:extLst>
          </p:cNvPr>
          <p:cNvCxnSpPr>
            <a:cxnSpLocks/>
          </p:cNvCxnSpPr>
          <p:nvPr/>
        </p:nvCxnSpPr>
        <p:spPr>
          <a:xfrm flipH="1" flipV="1">
            <a:off x="5587303" y="4290053"/>
            <a:ext cx="303629" cy="1143473"/>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3" name="矢印: 右 252">
            <a:extLst>
              <a:ext uri="{FF2B5EF4-FFF2-40B4-BE49-F238E27FC236}">
                <a16:creationId xmlns:a16="http://schemas.microsoft.com/office/drawing/2014/main" id="{AA25AAC9-72E1-B106-4019-CAF33120266F}"/>
              </a:ext>
            </a:extLst>
          </p:cNvPr>
          <p:cNvSpPr/>
          <p:nvPr/>
        </p:nvSpPr>
        <p:spPr>
          <a:xfrm>
            <a:off x="4316549" y="5084581"/>
            <a:ext cx="1329811" cy="289728"/>
          </a:xfrm>
          <a:prstGeom prst="rightArrow">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テキスト ボックス 253">
            <a:extLst>
              <a:ext uri="{FF2B5EF4-FFF2-40B4-BE49-F238E27FC236}">
                <a16:creationId xmlns:a16="http://schemas.microsoft.com/office/drawing/2014/main" id="{ED824207-0DDF-F43B-A9E2-00DA705C0A79}"/>
              </a:ext>
            </a:extLst>
          </p:cNvPr>
          <p:cNvSpPr txBox="1"/>
          <p:nvPr/>
        </p:nvSpPr>
        <p:spPr>
          <a:xfrm>
            <a:off x="3355643" y="4720830"/>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Light</a:t>
            </a:r>
          </a:p>
        </p:txBody>
      </p:sp>
      <p:cxnSp>
        <p:nvCxnSpPr>
          <p:cNvPr id="256" name="直線矢印コネクタ 255">
            <a:extLst>
              <a:ext uri="{FF2B5EF4-FFF2-40B4-BE49-F238E27FC236}">
                <a16:creationId xmlns:a16="http://schemas.microsoft.com/office/drawing/2014/main" id="{2BCB04A1-481E-98CA-0888-37BE86348E0F}"/>
              </a:ext>
            </a:extLst>
          </p:cNvPr>
          <p:cNvCxnSpPr>
            <a:cxnSpLocks/>
          </p:cNvCxnSpPr>
          <p:nvPr/>
        </p:nvCxnSpPr>
        <p:spPr>
          <a:xfrm>
            <a:off x="428057" y="2764565"/>
            <a:ext cx="1103058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2" name="楕円 261">
            <a:extLst>
              <a:ext uri="{FF2B5EF4-FFF2-40B4-BE49-F238E27FC236}">
                <a16:creationId xmlns:a16="http://schemas.microsoft.com/office/drawing/2014/main" id="{C5280AF1-6353-BFF3-7DC8-44F7C5A91D3F}"/>
              </a:ext>
            </a:extLst>
          </p:cNvPr>
          <p:cNvSpPr/>
          <p:nvPr/>
        </p:nvSpPr>
        <p:spPr>
          <a:xfrm>
            <a:off x="939001" y="2656961"/>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楕円 262">
            <a:extLst>
              <a:ext uri="{FF2B5EF4-FFF2-40B4-BE49-F238E27FC236}">
                <a16:creationId xmlns:a16="http://schemas.microsoft.com/office/drawing/2014/main" id="{229529CE-6A85-85E2-4994-4C35B19FFE33}"/>
              </a:ext>
            </a:extLst>
          </p:cNvPr>
          <p:cNvSpPr/>
          <p:nvPr/>
        </p:nvSpPr>
        <p:spPr>
          <a:xfrm>
            <a:off x="4540115" y="2660858"/>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楕円 263">
            <a:extLst>
              <a:ext uri="{FF2B5EF4-FFF2-40B4-BE49-F238E27FC236}">
                <a16:creationId xmlns:a16="http://schemas.microsoft.com/office/drawing/2014/main" id="{0A636927-EEB7-B3AF-DC65-CC520EAD6019}"/>
              </a:ext>
            </a:extLst>
          </p:cNvPr>
          <p:cNvSpPr/>
          <p:nvPr/>
        </p:nvSpPr>
        <p:spPr>
          <a:xfrm>
            <a:off x="6868319" y="2676544"/>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テキスト ボックス 265">
            <a:extLst>
              <a:ext uri="{FF2B5EF4-FFF2-40B4-BE49-F238E27FC236}">
                <a16:creationId xmlns:a16="http://schemas.microsoft.com/office/drawing/2014/main" id="{C003ED81-5E56-8A77-7C16-B23ABD49D423}"/>
              </a:ext>
            </a:extLst>
          </p:cNvPr>
          <p:cNvSpPr txBox="1"/>
          <p:nvPr/>
        </p:nvSpPr>
        <p:spPr>
          <a:xfrm>
            <a:off x="1167093" y="2474354"/>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0</a:t>
            </a:r>
            <a:endParaRPr lang="en-US" altLang="ja-JP" b="1" dirty="0">
              <a:solidFill>
                <a:schemeClr val="accent1">
                  <a:lumMod val="75000"/>
                </a:schemeClr>
              </a:solidFill>
            </a:endParaRPr>
          </a:p>
        </p:txBody>
      </p:sp>
      <p:sp>
        <p:nvSpPr>
          <p:cNvPr id="267" name="テキスト ボックス 266">
            <a:extLst>
              <a:ext uri="{FF2B5EF4-FFF2-40B4-BE49-F238E27FC236}">
                <a16:creationId xmlns:a16="http://schemas.microsoft.com/office/drawing/2014/main" id="{C82A9205-A391-D417-9D71-508F04880061}"/>
              </a:ext>
            </a:extLst>
          </p:cNvPr>
          <p:cNvSpPr txBox="1"/>
          <p:nvPr/>
        </p:nvSpPr>
        <p:spPr>
          <a:xfrm>
            <a:off x="4729117" y="249078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X1</a:t>
            </a:r>
          </a:p>
        </p:txBody>
      </p:sp>
      <p:sp>
        <p:nvSpPr>
          <p:cNvPr id="268" name="テキスト ボックス 267">
            <a:extLst>
              <a:ext uri="{FF2B5EF4-FFF2-40B4-BE49-F238E27FC236}">
                <a16:creationId xmlns:a16="http://schemas.microsoft.com/office/drawing/2014/main" id="{A2303DB7-EEF9-6A73-D4D4-3D8F5AA189F8}"/>
              </a:ext>
            </a:extLst>
          </p:cNvPr>
          <p:cNvSpPr txBox="1"/>
          <p:nvPr/>
        </p:nvSpPr>
        <p:spPr>
          <a:xfrm>
            <a:off x="10771086" y="254543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err="1">
                <a:solidFill>
                  <a:schemeClr val="accent1">
                    <a:lumMod val="75000"/>
                  </a:schemeClr>
                </a:solidFill>
              </a:rPr>
              <a:t>Xd</a:t>
            </a:r>
            <a:endParaRPr lang="en-US" altLang="ja-JP" sz="2000" b="1" dirty="0">
              <a:solidFill>
                <a:schemeClr val="accent1">
                  <a:lumMod val="75000"/>
                </a:schemeClr>
              </a:solidFill>
            </a:endParaRPr>
          </a:p>
        </p:txBody>
      </p:sp>
      <p:sp>
        <p:nvSpPr>
          <p:cNvPr id="269" name="テキスト ボックス 268">
            <a:extLst>
              <a:ext uri="{FF2B5EF4-FFF2-40B4-BE49-F238E27FC236}">
                <a16:creationId xmlns:a16="http://schemas.microsoft.com/office/drawing/2014/main" id="{14581029-886C-0B95-AB3A-75E0A61419B6}"/>
              </a:ext>
            </a:extLst>
          </p:cNvPr>
          <p:cNvSpPr txBox="1"/>
          <p:nvPr/>
        </p:nvSpPr>
        <p:spPr>
          <a:xfrm>
            <a:off x="11385118" y="2241565"/>
            <a:ext cx="1007846"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600" b="1" dirty="0">
                <a:solidFill>
                  <a:schemeClr val="accent1">
                    <a:lumMod val="75000"/>
                  </a:schemeClr>
                </a:solidFill>
              </a:rPr>
              <a:t>X</a:t>
            </a:r>
          </a:p>
        </p:txBody>
      </p:sp>
      <p:sp>
        <p:nvSpPr>
          <p:cNvPr id="270" name="正方形/長方形 269">
            <a:extLst>
              <a:ext uri="{FF2B5EF4-FFF2-40B4-BE49-F238E27FC236}">
                <a16:creationId xmlns:a16="http://schemas.microsoft.com/office/drawing/2014/main" id="{6A73A218-F510-FDC1-6F75-31D3BE7475A7}"/>
              </a:ext>
            </a:extLst>
          </p:cNvPr>
          <p:cNvSpPr/>
          <p:nvPr/>
        </p:nvSpPr>
        <p:spPr>
          <a:xfrm>
            <a:off x="4617828" y="1178727"/>
            <a:ext cx="2378761" cy="10814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1" name="直線コネクタ 270">
            <a:extLst>
              <a:ext uri="{FF2B5EF4-FFF2-40B4-BE49-F238E27FC236}">
                <a16:creationId xmlns:a16="http://schemas.microsoft.com/office/drawing/2014/main" id="{70354964-AAE9-EF6D-C2EC-E3ECFAD807BF}"/>
              </a:ext>
            </a:extLst>
          </p:cNvPr>
          <p:cNvCxnSpPr>
            <a:cxnSpLocks/>
          </p:cNvCxnSpPr>
          <p:nvPr/>
        </p:nvCxnSpPr>
        <p:spPr>
          <a:xfrm>
            <a:off x="5765033" y="1186369"/>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a:extLst>
              <a:ext uri="{FF2B5EF4-FFF2-40B4-BE49-F238E27FC236}">
                <a16:creationId xmlns:a16="http://schemas.microsoft.com/office/drawing/2014/main" id="{48C145C0-2C19-3ABC-32E6-E841046C4A09}"/>
              </a:ext>
            </a:extLst>
          </p:cNvPr>
          <p:cNvCxnSpPr>
            <a:cxnSpLocks/>
          </p:cNvCxnSpPr>
          <p:nvPr/>
        </p:nvCxnSpPr>
        <p:spPr>
          <a:xfrm>
            <a:off x="4635700" y="770810"/>
            <a:ext cx="0" cy="1572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直線コネクタ 272">
            <a:extLst>
              <a:ext uri="{FF2B5EF4-FFF2-40B4-BE49-F238E27FC236}">
                <a16:creationId xmlns:a16="http://schemas.microsoft.com/office/drawing/2014/main" id="{E5F86E1A-B0FD-35E8-E31C-C4F92EFCDB5A}"/>
              </a:ext>
            </a:extLst>
          </p:cNvPr>
          <p:cNvCxnSpPr>
            <a:cxnSpLocks/>
          </p:cNvCxnSpPr>
          <p:nvPr/>
        </p:nvCxnSpPr>
        <p:spPr>
          <a:xfrm>
            <a:off x="7003329" y="770810"/>
            <a:ext cx="0" cy="1572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5" name="テキスト ボックス 274">
            <a:extLst>
              <a:ext uri="{FF2B5EF4-FFF2-40B4-BE49-F238E27FC236}">
                <a16:creationId xmlns:a16="http://schemas.microsoft.com/office/drawing/2014/main" id="{8E0AB25A-B6DE-2753-66C9-C16B3A176EC6}"/>
              </a:ext>
            </a:extLst>
          </p:cNvPr>
          <p:cNvSpPr txBox="1"/>
          <p:nvPr/>
        </p:nvSpPr>
        <p:spPr>
          <a:xfrm>
            <a:off x="4892042" y="1541052"/>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sp>
        <p:nvSpPr>
          <p:cNvPr id="276" name="テキスト ボックス 275">
            <a:extLst>
              <a:ext uri="{FF2B5EF4-FFF2-40B4-BE49-F238E27FC236}">
                <a16:creationId xmlns:a16="http://schemas.microsoft.com/office/drawing/2014/main" id="{E5000A1E-768B-72F3-1630-EAC51BAC2CAA}"/>
              </a:ext>
            </a:extLst>
          </p:cNvPr>
          <p:cNvSpPr txBox="1"/>
          <p:nvPr/>
        </p:nvSpPr>
        <p:spPr>
          <a:xfrm>
            <a:off x="6145440" y="1778772"/>
            <a:ext cx="636339"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7" name="テキスト ボックス 276">
            <a:extLst>
              <a:ext uri="{FF2B5EF4-FFF2-40B4-BE49-F238E27FC236}">
                <a16:creationId xmlns:a16="http://schemas.microsoft.com/office/drawing/2014/main" id="{515207DB-393D-1119-D0F6-37F892EE0A54}"/>
              </a:ext>
            </a:extLst>
          </p:cNvPr>
          <p:cNvSpPr txBox="1"/>
          <p:nvPr/>
        </p:nvSpPr>
        <p:spPr>
          <a:xfrm>
            <a:off x="6151826" y="1474927"/>
            <a:ext cx="553095"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8" name="テキスト ボックス 277">
            <a:extLst>
              <a:ext uri="{FF2B5EF4-FFF2-40B4-BE49-F238E27FC236}">
                <a16:creationId xmlns:a16="http://schemas.microsoft.com/office/drawing/2014/main" id="{82708A5E-6918-F20A-F69C-1861E6A9F27F}"/>
              </a:ext>
            </a:extLst>
          </p:cNvPr>
          <p:cNvSpPr txBox="1"/>
          <p:nvPr/>
        </p:nvSpPr>
        <p:spPr>
          <a:xfrm>
            <a:off x="6165129" y="1108638"/>
            <a:ext cx="579698"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9" name="テキスト ボックス 278">
            <a:extLst>
              <a:ext uri="{FF2B5EF4-FFF2-40B4-BE49-F238E27FC236}">
                <a16:creationId xmlns:a16="http://schemas.microsoft.com/office/drawing/2014/main" id="{6F2A25CB-CC7E-D4B3-37EB-A87AFDEAA50F}"/>
              </a:ext>
            </a:extLst>
          </p:cNvPr>
          <p:cNvSpPr txBox="1"/>
          <p:nvPr/>
        </p:nvSpPr>
        <p:spPr>
          <a:xfrm>
            <a:off x="4900942" y="1207924"/>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sp>
        <p:nvSpPr>
          <p:cNvPr id="280" name="テキスト ボックス 279">
            <a:extLst>
              <a:ext uri="{FF2B5EF4-FFF2-40B4-BE49-F238E27FC236}">
                <a16:creationId xmlns:a16="http://schemas.microsoft.com/office/drawing/2014/main" id="{240F1758-E314-09B4-B8F1-EB9AFF1A6011}"/>
              </a:ext>
            </a:extLst>
          </p:cNvPr>
          <p:cNvSpPr txBox="1"/>
          <p:nvPr/>
        </p:nvSpPr>
        <p:spPr>
          <a:xfrm>
            <a:off x="4900942" y="865018"/>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cxnSp>
        <p:nvCxnSpPr>
          <p:cNvPr id="281" name="直線矢印コネクタ 280">
            <a:extLst>
              <a:ext uri="{FF2B5EF4-FFF2-40B4-BE49-F238E27FC236}">
                <a16:creationId xmlns:a16="http://schemas.microsoft.com/office/drawing/2014/main" id="{BB2A022E-1057-F423-FFF3-E9C079866AC5}"/>
              </a:ext>
            </a:extLst>
          </p:cNvPr>
          <p:cNvCxnSpPr>
            <a:cxnSpLocks/>
          </p:cNvCxnSpPr>
          <p:nvPr/>
        </p:nvCxnSpPr>
        <p:spPr>
          <a:xfrm>
            <a:off x="4630728" y="946155"/>
            <a:ext cx="2409010" cy="2275"/>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7" name="正方形/長方形 286">
            <a:extLst>
              <a:ext uri="{FF2B5EF4-FFF2-40B4-BE49-F238E27FC236}">
                <a16:creationId xmlns:a16="http://schemas.microsoft.com/office/drawing/2014/main" id="{C9097A4E-7859-0E9A-65AC-9F6E53BF638E}"/>
              </a:ext>
            </a:extLst>
          </p:cNvPr>
          <p:cNvSpPr/>
          <p:nvPr/>
        </p:nvSpPr>
        <p:spPr>
          <a:xfrm>
            <a:off x="5637165" y="770810"/>
            <a:ext cx="493172" cy="285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テキスト ボックス 287">
            <a:extLst>
              <a:ext uri="{FF2B5EF4-FFF2-40B4-BE49-F238E27FC236}">
                <a16:creationId xmlns:a16="http://schemas.microsoft.com/office/drawing/2014/main" id="{C1784F4D-0CD7-4730-8F76-CEA13B177E99}"/>
              </a:ext>
            </a:extLst>
          </p:cNvPr>
          <p:cNvSpPr txBox="1"/>
          <p:nvPr/>
        </p:nvSpPr>
        <p:spPr>
          <a:xfrm>
            <a:off x="5554563" y="47047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ΔX</a:t>
            </a:r>
          </a:p>
        </p:txBody>
      </p:sp>
      <p:sp>
        <p:nvSpPr>
          <p:cNvPr id="289" name="楕円 288">
            <a:extLst>
              <a:ext uri="{FF2B5EF4-FFF2-40B4-BE49-F238E27FC236}">
                <a16:creationId xmlns:a16="http://schemas.microsoft.com/office/drawing/2014/main" id="{F7F5846B-FDEC-4F96-CE92-AADD7A6BE60F}"/>
              </a:ext>
            </a:extLst>
          </p:cNvPr>
          <p:cNvSpPr/>
          <p:nvPr/>
        </p:nvSpPr>
        <p:spPr>
          <a:xfrm>
            <a:off x="10623858" y="2642678"/>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テキスト ボックス 289">
            <a:extLst>
              <a:ext uri="{FF2B5EF4-FFF2-40B4-BE49-F238E27FC236}">
                <a16:creationId xmlns:a16="http://schemas.microsoft.com/office/drawing/2014/main" id="{D196FB57-9957-F09D-102A-324F57E392EB}"/>
              </a:ext>
            </a:extLst>
          </p:cNvPr>
          <p:cNvSpPr txBox="1"/>
          <p:nvPr/>
        </p:nvSpPr>
        <p:spPr>
          <a:xfrm>
            <a:off x="7107970" y="2497880"/>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X2</a:t>
            </a:r>
          </a:p>
        </p:txBody>
      </p:sp>
      <p:sp>
        <p:nvSpPr>
          <p:cNvPr id="292" name="テキスト ボックス 291">
            <a:extLst>
              <a:ext uri="{FF2B5EF4-FFF2-40B4-BE49-F238E27FC236}">
                <a16:creationId xmlns:a16="http://schemas.microsoft.com/office/drawing/2014/main" id="{3CE944F2-525E-F0AB-5AE6-B4CFB2F1D8DF}"/>
              </a:ext>
            </a:extLst>
          </p:cNvPr>
          <p:cNvSpPr txBox="1"/>
          <p:nvPr/>
        </p:nvSpPr>
        <p:spPr>
          <a:xfrm>
            <a:off x="6994962" y="48990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cxnSp>
        <p:nvCxnSpPr>
          <p:cNvPr id="294" name="直線矢印コネクタ 293">
            <a:extLst>
              <a:ext uri="{FF2B5EF4-FFF2-40B4-BE49-F238E27FC236}">
                <a16:creationId xmlns:a16="http://schemas.microsoft.com/office/drawing/2014/main" id="{64E864AF-6606-9D53-7CCC-D5D1FE41EDFF}"/>
              </a:ext>
            </a:extLst>
          </p:cNvPr>
          <p:cNvCxnSpPr>
            <a:cxnSpLocks/>
          </p:cNvCxnSpPr>
          <p:nvPr/>
        </p:nvCxnSpPr>
        <p:spPr>
          <a:xfrm flipV="1">
            <a:off x="802197" y="4352765"/>
            <a:ext cx="620307" cy="20628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5" name="直線矢印コネクタ 294">
            <a:extLst>
              <a:ext uri="{FF2B5EF4-FFF2-40B4-BE49-F238E27FC236}">
                <a16:creationId xmlns:a16="http://schemas.microsoft.com/office/drawing/2014/main" id="{0239142B-2765-9FA4-F01B-DAA903A7D627}"/>
              </a:ext>
            </a:extLst>
          </p:cNvPr>
          <p:cNvCxnSpPr>
            <a:cxnSpLocks/>
          </p:cNvCxnSpPr>
          <p:nvPr/>
        </p:nvCxnSpPr>
        <p:spPr>
          <a:xfrm flipV="1">
            <a:off x="10311776" y="4559052"/>
            <a:ext cx="557820" cy="38543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7F23E00F-5544-69C5-C611-94764B3FCCFB}"/>
              </a:ext>
            </a:extLst>
          </p:cNvPr>
          <p:cNvCxnSpPr>
            <a:cxnSpLocks/>
          </p:cNvCxnSpPr>
          <p:nvPr/>
        </p:nvCxnSpPr>
        <p:spPr>
          <a:xfrm flipV="1">
            <a:off x="10781252" y="4788210"/>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352DF437-D1FF-04F7-222F-5481E56908EC}"/>
              </a:ext>
            </a:extLst>
          </p:cNvPr>
          <p:cNvCxnSpPr>
            <a:cxnSpLocks/>
          </p:cNvCxnSpPr>
          <p:nvPr/>
        </p:nvCxnSpPr>
        <p:spPr>
          <a:xfrm flipV="1">
            <a:off x="10898715" y="4797338"/>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BB24D0A8-D468-B7BF-6DF3-9F5227BA4DCB}"/>
              </a:ext>
            </a:extLst>
          </p:cNvPr>
          <p:cNvCxnSpPr>
            <a:cxnSpLocks/>
          </p:cNvCxnSpPr>
          <p:nvPr/>
        </p:nvCxnSpPr>
        <p:spPr>
          <a:xfrm flipV="1">
            <a:off x="11027539" y="4797338"/>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441983A1-D59F-B583-0336-9EC8686AFDFD}"/>
              </a:ext>
            </a:extLst>
          </p:cNvPr>
          <p:cNvCxnSpPr>
            <a:cxnSpLocks/>
          </p:cNvCxnSpPr>
          <p:nvPr/>
        </p:nvCxnSpPr>
        <p:spPr>
          <a:xfrm flipV="1">
            <a:off x="11167529" y="4797620"/>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直線コネクタ 316">
            <a:extLst>
              <a:ext uri="{FF2B5EF4-FFF2-40B4-BE49-F238E27FC236}">
                <a16:creationId xmlns:a16="http://schemas.microsoft.com/office/drawing/2014/main" id="{C975D3CD-9A71-FCD9-F090-A9A895C597E3}"/>
              </a:ext>
            </a:extLst>
          </p:cNvPr>
          <p:cNvCxnSpPr>
            <a:cxnSpLocks/>
          </p:cNvCxnSpPr>
          <p:nvPr/>
        </p:nvCxnSpPr>
        <p:spPr>
          <a:xfrm flipV="1">
            <a:off x="464369" y="4745364"/>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直線コネクタ 317">
            <a:extLst>
              <a:ext uri="{FF2B5EF4-FFF2-40B4-BE49-F238E27FC236}">
                <a16:creationId xmlns:a16="http://schemas.microsoft.com/office/drawing/2014/main" id="{6AB13724-4E21-8B06-4EC8-4F6CFA27ACA8}"/>
              </a:ext>
            </a:extLst>
          </p:cNvPr>
          <p:cNvCxnSpPr>
            <a:cxnSpLocks/>
          </p:cNvCxnSpPr>
          <p:nvPr/>
        </p:nvCxnSpPr>
        <p:spPr>
          <a:xfrm flipV="1">
            <a:off x="595461" y="4745366"/>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直線コネクタ 318">
            <a:extLst>
              <a:ext uri="{FF2B5EF4-FFF2-40B4-BE49-F238E27FC236}">
                <a16:creationId xmlns:a16="http://schemas.microsoft.com/office/drawing/2014/main" id="{E427BFBA-2815-C8CB-21A5-3E7CB31F1954}"/>
              </a:ext>
            </a:extLst>
          </p:cNvPr>
          <p:cNvCxnSpPr>
            <a:cxnSpLocks/>
          </p:cNvCxnSpPr>
          <p:nvPr/>
        </p:nvCxnSpPr>
        <p:spPr>
          <a:xfrm flipV="1">
            <a:off x="730481" y="4745364"/>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直線コネクタ 319">
            <a:extLst>
              <a:ext uri="{FF2B5EF4-FFF2-40B4-BE49-F238E27FC236}">
                <a16:creationId xmlns:a16="http://schemas.microsoft.com/office/drawing/2014/main" id="{27A34A3B-7356-7CBD-ED1F-F2AD2437E2E9}"/>
              </a:ext>
            </a:extLst>
          </p:cNvPr>
          <p:cNvCxnSpPr>
            <a:cxnSpLocks/>
          </p:cNvCxnSpPr>
          <p:nvPr/>
        </p:nvCxnSpPr>
        <p:spPr>
          <a:xfrm flipV="1">
            <a:off x="864071" y="4745365"/>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3" name="テキスト ボックス 322">
            <a:extLst>
              <a:ext uri="{FF2B5EF4-FFF2-40B4-BE49-F238E27FC236}">
                <a16:creationId xmlns:a16="http://schemas.microsoft.com/office/drawing/2014/main" id="{CD80688C-8642-CB98-26F6-2C3162B06101}"/>
              </a:ext>
            </a:extLst>
          </p:cNvPr>
          <p:cNvSpPr txBox="1"/>
          <p:nvPr/>
        </p:nvSpPr>
        <p:spPr>
          <a:xfrm>
            <a:off x="449870" y="4084062"/>
            <a:ext cx="748948"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331" name="テキスト ボックス 330">
            <a:extLst>
              <a:ext uri="{FF2B5EF4-FFF2-40B4-BE49-F238E27FC236}">
                <a16:creationId xmlns:a16="http://schemas.microsoft.com/office/drawing/2014/main" id="{50CB4A64-574D-E152-7A29-3CE40E809BE2}"/>
              </a:ext>
            </a:extLst>
          </p:cNvPr>
          <p:cNvSpPr txBox="1"/>
          <p:nvPr/>
        </p:nvSpPr>
        <p:spPr>
          <a:xfrm>
            <a:off x="6619828" y="5351704"/>
            <a:ext cx="5495668" cy="1354217"/>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1600" b="1" dirty="0">
                <a:solidFill>
                  <a:schemeClr val="accent1">
                    <a:lumMod val="75000"/>
                  </a:schemeClr>
                </a:solidFill>
              </a:rPr>
              <a:t>　受光表面近傍など電界バリア不在の領域では光電子と　ホールのペアは分離される事はない。再結合し熱になる。</a:t>
            </a:r>
            <a:endParaRPr lang="en-US" altLang="ja-JP" sz="1600" b="1" dirty="0">
              <a:solidFill>
                <a:schemeClr val="accent1">
                  <a:lumMod val="75000"/>
                </a:schemeClr>
              </a:solidFill>
            </a:endParaRPr>
          </a:p>
          <a:p>
            <a:r>
              <a:rPr lang="ja-JP" altLang="en-US" sz="1600" b="1" dirty="0">
                <a:solidFill>
                  <a:schemeClr val="accent1">
                    <a:lumMod val="75000"/>
                  </a:schemeClr>
                </a:solidFill>
              </a:rPr>
              <a:t>  太陽電池の光電変換効率に寄与するのは、結晶内の深さ</a:t>
            </a:r>
            <a:endParaRPr lang="en-US" altLang="ja-JP" sz="1600" b="1" dirty="0">
              <a:solidFill>
                <a:schemeClr val="accent1">
                  <a:lumMod val="75000"/>
                </a:schemeClr>
              </a:solidFill>
            </a:endParaRPr>
          </a:p>
          <a:p>
            <a:r>
              <a:rPr lang="ja-JP" altLang="en-US" sz="1600" b="1" dirty="0">
                <a:solidFill>
                  <a:schemeClr val="accent1">
                    <a:lumMod val="75000"/>
                  </a:schemeClr>
                </a:solidFill>
              </a:rPr>
              <a:t> </a:t>
            </a:r>
            <a:r>
              <a:rPr lang="en-US" altLang="ja-JP" sz="1600" b="1" dirty="0">
                <a:solidFill>
                  <a:schemeClr val="accent1">
                    <a:lumMod val="75000"/>
                  </a:schemeClr>
                </a:solidFill>
              </a:rPr>
              <a:t>X1&lt;X&lt;X2 </a:t>
            </a:r>
            <a:r>
              <a:rPr lang="ja-JP" altLang="en-US" sz="1600" b="1" dirty="0">
                <a:solidFill>
                  <a:schemeClr val="accent1">
                    <a:lumMod val="75000"/>
                  </a:schemeClr>
                </a:solidFill>
              </a:rPr>
              <a:t>に到達する光波長（エネルギー）のみである。</a:t>
            </a:r>
            <a:endParaRPr lang="en-US" altLang="ja-JP" sz="1600" b="1" dirty="0">
              <a:solidFill>
                <a:schemeClr val="accent1">
                  <a:lumMod val="75000"/>
                </a:schemeClr>
              </a:solidFill>
            </a:endParaRPr>
          </a:p>
        </p:txBody>
      </p:sp>
      <p:sp>
        <p:nvSpPr>
          <p:cNvPr id="335" name="正方形/長方形 334">
            <a:extLst>
              <a:ext uri="{FF2B5EF4-FFF2-40B4-BE49-F238E27FC236}">
                <a16:creationId xmlns:a16="http://schemas.microsoft.com/office/drawing/2014/main" id="{52ED6337-5C57-4AC2-3D55-D9F3D158680A}"/>
              </a:ext>
            </a:extLst>
          </p:cNvPr>
          <p:cNvSpPr/>
          <p:nvPr/>
        </p:nvSpPr>
        <p:spPr>
          <a:xfrm>
            <a:off x="2174939" y="5271666"/>
            <a:ext cx="1153325" cy="597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テキスト ボックス 335">
            <a:extLst>
              <a:ext uri="{FF2B5EF4-FFF2-40B4-BE49-F238E27FC236}">
                <a16:creationId xmlns:a16="http://schemas.microsoft.com/office/drawing/2014/main" id="{EFA7773F-9D39-7A82-79E6-3182AAC6D2D5}"/>
              </a:ext>
            </a:extLst>
          </p:cNvPr>
          <p:cNvSpPr txBox="1"/>
          <p:nvPr/>
        </p:nvSpPr>
        <p:spPr>
          <a:xfrm>
            <a:off x="1843277" y="5006919"/>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E</a:t>
            </a:r>
            <a:r>
              <a:rPr lang="en-US" altLang="ja-JP" b="1" dirty="0">
                <a:solidFill>
                  <a:schemeClr val="accent1">
                    <a:lumMod val="75000"/>
                  </a:schemeClr>
                </a:solidFill>
              </a:rPr>
              <a:t>G</a:t>
            </a:r>
          </a:p>
        </p:txBody>
      </p:sp>
      <p:sp>
        <p:nvSpPr>
          <p:cNvPr id="337" name="テキスト ボックス 336">
            <a:extLst>
              <a:ext uri="{FF2B5EF4-FFF2-40B4-BE49-F238E27FC236}">
                <a16:creationId xmlns:a16="http://schemas.microsoft.com/office/drawing/2014/main" id="{018AA347-67DF-80E0-39A8-995BE0365817}"/>
              </a:ext>
            </a:extLst>
          </p:cNvPr>
          <p:cNvSpPr txBox="1"/>
          <p:nvPr/>
        </p:nvSpPr>
        <p:spPr>
          <a:xfrm>
            <a:off x="2363097" y="5046568"/>
            <a:ext cx="2565953"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r>
              <a:rPr lang="en-US" altLang="ja-JP" sz="3200" b="1" dirty="0">
                <a:solidFill>
                  <a:schemeClr val="accent1">
                    <a:lumMod val="75000"/>
                  </a:schemeClr>
                </a:solidFill>
              </a:rPr>
              <a:t>1.1 eV</a:t>
            </a:r>
            <a:endParaRPr lang="en-US" altLang="ja-JP" b="1" dirty="0">
              <a:solidFill>
                <a:schemeClr val="accent1">
                  <a:lumMod val="75000"/>
                </a:schemeClr>
              </a:solidFill>
            </a:endParaRPr>
          </a:p>
        </p:txBody>
      </p:sp>
    </p:spTree>
    <p:extLst>
      <p:ext uri="{BB962C8B-B14F-4D97-AF65-F5344CB8AC3E}">
        <p14:creationId xmlns:p14="http://schemas.microsoft.com/office/powerpoint/2010/main" val="3232065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22DFCB-9B07-B0C8-6DF9-33D698B2A1CD}"/>
              </a:ext>
            </a:extLst>
          </p:cNvPr>
          <p:cNvSpPr txBox="1"/>
          <p:nvPr/>
        </p:nvSpPr>
        <p:spPr>
          <a:xfrm>
            <a:off x="1657336" y="-237782"/>
            <a:ext cx="11190288" cy="113877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Single </a:t>
            </a:r>
            <a:r>
              <a:rPr lang="ja-JP" altLang="en-US" sz="3200" b="1" dirty="0">
                <a:solidFill>
                  <a:schemeClr val="accent1">
                    <a:lumMod val="75000"/>
                  </a:schemeClr>
                </a:solidFill>
              </a:rPr>
              <a:t>接合型太陽電池の基本構造と動作原理</a:t>
            </a:r>
            <a:endParaRPr lang="en-US" altLang="ja-JP" sz="3200" b="1" dirty="0">
              <a:solidFill>
                <a:schemeClr val="accent1">
                  <a:lumMod val="75000"/>
                </a:schemeClr>
              </a:solidFill>
            </a:endParaRPr>
          </a:p>
          <a:p>
            <a:endParaRPr lang="en-US" altLang="ja-JP" b="1" dirty="0">
              <a:solidFill>
                <a:schemeClr val="accent1">
                  <a:lumMod val="75000"/>
                </a:schemeClr>
              </a:solidFill>
            </a:endParaRPr>
          </a:p>
        </p:txBody>
      </p:sp>
      <p:cxnSp>
        <p:nvCxnSpPr>
          <p:cNvPr id="4" name="直線コネクタ 3">
            <a:extLst>
              <a:ext uri="{FF2B5EF4-FFF2-40B4-BE49-F238E27FC236}">
                <a16:creationId xmlns:a16="http://schemas.microsoft.com/office/drawing/2014/main" id="{30433DE8-7C42-D52D-59B9-68A3795036D1}"/>
              </a:ext>
            </a:extLst>
          </p:cNvPr>
          <p:cNvCxnSpPr>
            <a:cxnSpLocks/>
          </p:cNvCxnSpPr>
          <p:nvPr/>
        </p:nvCxnSpPr>
        <p:spPr>
          <a:xfrm>
            <a:off x="967659" y="4772718"/>
            <a:ext cx="8892845" cy="17635"/>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D0A44888-F810-B94E-C887-E5EBFA68D733}"/>
              </a:ext>
            </a:extLst>
          </p:cNvPr>
          <p:cNvCxnSpPr>
            <a:cxnSpLocks/>
          </p:cNvCxnSpPr>
          <p:nvPr/>
        </p:nvCxnSpPr>
        <p:spPr>
          <a:xfrm>
            <a:off x="10708529" y="4790353"/>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1B17BBE-D652-4DD4-D316-DE7236EC93E3}"/>
              </a:ext>
            </a:extLst>
          </p:cNvPr>
          <p:cNvCxnSpPr>
            <a:cxnSpLocks/>
          </p:cNvCxnSpPr>
          <p:nvPr/>
        </p:nvCxnSpPr>
        <p:spPr>
          <a:xfrm>
            <a:off x="11404841" y="4781225"/>
            <a:ext cx="0" cy="3254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AAA5A63-1C8B-28CD-09EF-61DD4C6D74DE}"/>
              </a:ext>
            </a:extLst>
          </p:cNvPr>
          <p:cNvCxnSpPr>
            <a:cxnSpLocks/>
          </p:cNvCxnSpPr>
          <p:nvPr/>
        </p:nvCxnSpPr>
        <p:spPr>
          <a:xfrm>
            <a:off x="11265055" y="5096344"/>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AF23C8E-8FD3-9AA9-A1E2-BADF1BB59832}"/>
              </a:ext>
            </a:extLst>
          </p:cNvPr>
          <p:cNvCxnSpPr>
            <a:cxnSpLocks/>
          </p:cNvCxnSpPr>
          <p:nvPr/>
        </p:nvCxnSpPr>
        <p:spPr>
          <a:xfrm>
            <a:off x="11346017" y="5159844"/>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4E88D37-4103-74A8-9C6B-6E9082EA9100}"/>
              </a:ext>
            </a:extLst>
          </p:cNvPr>
          <p:cNvCxnSpPr>
            <a:cxnSpLocks/>
          </p:cNvCxnSpPr>
          <p:nvPr/>
        </p:nvCxnSpPr>
        <p:spPr>
          <a:xfrm>
            <a:off x="10720457" y="1924428"/>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222859C-CA8B-695D-02A2-4A3993250658}"/>
              </a:ext>
            </a:extLst>
          </p:cNvPr>
          <p:cNvCxnSpPr>
            <a:cxnSpLocks/>
          </p:cNvCxnSpPr>
          <p:nvPr/>
        </p:nvCxnSpPr>
        <p:spPr>
          <a:xfrm>
            <a:off x="11416769" y="1911728"/>
            <a:ext cx="0"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F72800A-B8D6-5DD5-4BA0-EB39AAA390D3}"/>
              </a:ext>
            </a:extLst>
          </p:cNvPr>
          <p:cNvCxnSpPr>
            <a:cxnSpLocks/>
          </p:cNvCxnSpPr>
          <p:nvPr/>
        </p:nvCxnSpPr>
        <p:spPr>
          <a:xfrm>
            <a:off x="11276983" y="2239547"/>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7E567DC-76E9-28FB-14B8-56FF2BA2C235}"/>
              </a:ext>
            </a:extLst>
          </p:cNvPr>
          <p:cNvCxnSpPr>
            <a:cxnSpLocks/>
          </p:cNvCxnSpPr>
          <p:nvPr/>
        </p:nvCxnSpPr>
        <p:spPr>
          <a:xfrm>
            <a:off x="11357945" y="2303047"/>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037E292-AFF3-AE0B-DEE4-C9F2179C3177}"/>
              </a:ext>
            </a:extLst>
          </p:cNvPr>
          <p:cNvCxnSpPr>
            <a:cxnSpLocks/>
          </p:cNvCxnSpPr>
          <p:nvPr/>
        </p:nvCxnSpPr>
        <p:spPr>
          <a:xfrm>
            <a:off x="1119281" y="1906172"/>
            <a:ext cx="9677784" cy="1825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415D65C3-5E2C-D656-B7EB-9C5736E6AA80}"/>
              </a:ext>
            </a:extLst>
          </p:cNvPr>
          <p:cNvSpPr/>
          <p:nvPr/>
        </p:nvSpPr>
        <p:spPr>
          <a:xfrm>
            <a:off x="231936" y="1321775"/>
            <a:ext cx="10482761" cy="113614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a:extLst>
              <a:ext uri="{FF2B5EF4-FFF2-40B4-BE49-F238E27FC236}">
                <a16:creationId xmlns:a16="http://schemas.microsoft.com/office/drawing/2014/main" id="{3682E94A-65A6-4312-D67E-CF34D472F43A}"/>
              </a:ext>
            </a:extLst>
          </p:cNvPr>
          <p:cNvCxnSpPr>
            <a:cxnSpLocks/>
          </p:cNvCxnSpPr>
          <p:nvPr/>
        </p:nvCxnSpPr>
        <p:spPr>
          <a:xfrm>
            <a:off x="2283369" y="1358080"/>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190B08E-BDE1-E7F9-9DC4-63D291A2FFFE}"/>
              </a:ext>
            </a:extLst>
          </p:cNvPr>
          <p:cNvCxnSpPr>
            <a:cxnSpLocks/>
          </p:cNvCxnSpPr>
          <p:nvPr/>
        </p:nvCxnSpPr>
        <p:spPr>
          <a:xfrm>
            <a:off x="9689185" y="1356353"/>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3BA74A8C-80F6-412A-361D-6F9196EAAB18}"/>
              </a:ext>
            </a:extLst>
          </p:cNvPr>
          <p:cNvSpPr txBox="1"/>
          <p:nvPr/>
        </p:nvSpPr>
        <p:spPr>
          <a:xfrm>
            <a:off x="9811501" y="1490387"/>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P+</a:t>
            </a:r>
            <a:endParaRPr lang="en-US" altLang="ja-JP" b="1" dirty="0">
              <a:solidFill>
                <a:schemeClr val="accent1">
                  <a:lumMod val="75000"/>
                </a:schemeClr>
              </a:solidFill>
            </a:endParaRPr>
          </a:p>
        </p:txBody>
      </p:sp>
      <p:sp>
        <p:nvSpPr>
          <p:cNvPr id="56" name="テキスト ボックス 55">
            <a:extLst>
              <a:ext uri="{FF2B5EF4-FFF2-40B4-BE49-F238E27FC236}">
                <a16:creationId xmlns:a16="http://schemas.microsoft.com/office/drawing/2014/main" id="{CC59493F-7744-DE50-8D11-F4BF31C43D6C}"/>
              </a:ext>
            </a:extLst>
          </p:cNvPr>
          <p:cNvSpPr txBox="1"/>
          <p:nvPr/>
        </p:nvSpPr>
        <p:spPr>
          <a:xfrm>
            <a:off x="3199374" y="1480841"/>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N</a:t>
            </a:r>
            <a:endParaRPr lang="en-US" altLang="ja-JP" b="1" dirty="0">
              <a:solidFill>
                <a:schemeClr val="accent1">
                  <a:lumMod val="75000"/>
                </a:schemeClr>
              </a:solidFill>
            </a:endParaRPr>
          </a:p>
        </p:txBody>
      </p:sp>
      <p:sp>
        <p:nvSpPr>
          <p:cNvPr id="58" name="テキスト ボックス 57">
            <a:extLst>
              <a:ext uri="{FF2B5EF4-FFF2-40B4-BE49-F238E27FC236}">
                <a16:creationId xmlns:a16="http://schemas.microsoft.com/office/drawing/2014/main" id="{75FD3F12-EF07-164D-D592-BCA5E60431A4}"/>
              </a:ext>
            </a:extLst>
          </p:cNvPr>
          <p:cNvSpPr txBox="1"/>
          <p:nvPr/>
        </p:nvSpPr>
        <p:spPr>
          <a:xfrm>
            <a:off x="7974065" y="1489822"/>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P</a:t>
            </a:r>
            <a:endParaRPr lang="en-US" altLang="ja-JP" b="1" dirty="0">
              <a:solidFill>
                <a:schemeClr val="accent1">
                  <a:lumMod val="75000"/>
                </a:schemeClr>
              </a:solidFill>
            </a:endParaRPr>
          </a:p>
        </p:txBody>
      </p:sp>
      <p:sp>
        <p:nvSpPr>
          <p:cNvPr id="59" name="テキスト ボックス 58">
            <a:extLst>
              <a:ext uri="{FF2B5EF4-FFF2-40B4-BE49-F238E27FC236}">
                <a16:creationId xmlns:a16="http://schemas.microsoft.com/office/drawing/2014/main" id="{8DF4B552-EEF8-A3DE-9A37-B94F3A16156C}"/>
              </a:ext>
            </a:extLst>
          </p:cNvPr>
          <p:cNvSpPr txBox="1"/>
          <p:nvPr/>
        </p:nvSpPr>
        <p:spPr>
          <a:xfrm>
            <a:off x="1350793" y="1466871"/>
            <a:ext cx="811840"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N+</a:t>
            </a:r>
            <a:endParaRPr lang="en-US" altLang="ja-JP" b="1" dirty="0">
              <a:solidFill>
                <a:schemeClr val="accent1">
                  <a:lumMod val="75000"/>
                </a:schemeClr>
              </a:solidFill>
            </a:endParaRPr>
          </a:p>
        </p:txBody>
      </p:sp>
      <p:cxnSp>
        <p:nvCxnSpPr>
          <p:cNvPr id="60" name="直線コネクタ 59">
            <a:extLst>
              <a:ext uri="{FF2B5EF4-FFF2-40B4-BE49-F238E27FC236}">
                <a16:creationId xmlns:a16="http://schemas.microsoft.com/office/drawing/2014/main" id="{3DD4B932-4A5F-392C-ADA9-9BC7EA45A520}"/>
              </a:ext>
            </a:extLst>
          </p:cNvPr>
          <p:cNvCxnSpPr>
            <a:cxnSpLocks/>
          </p:cNvCxnSpPr>
          <p:nvPr/>
        </p:nvCxnSpPr>
        <p:spPr>
          <a:xfrm flipH="1">
            <a:off x="4958212" y="2490787"/>
            <a:ext cx="33944" cy="347323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A9E92B4-AC3A-153C-31DB-6CF6BA0BCF4C}"/>
              </a:ext>
            </a:extLst>
          </p:cNvPr>
          <p:cNvCxnSpPr>
            <a:cxnSpLocks/>
          </p:cNvCxnSpPr>
          <p:nvPr/>
        </p:nvCxnSpPr>
        <p:spPr>
          <a:xfrm flipH="1">
            <a:off x="6623014" y="2554568"/>
            <a:ext cx="33585" cy="297209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F084EA46-AF85-F701-B794-51D7C565FE77}"/>
              </a:ext>
            </a:extLst>
          </p:cNvPr>
          <p:cNvCxnSpPr>
            <a:cxnSpLocks/>
          </p:cNvCxnSpPr>
          <p:nvPr/>
        </p:nvCxnSpPr>
        <p:spPr>
          <a:xfrm>
            <a:off x="9677257" y="2438792"/>
            <a:ext cx="0" cy="272105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299952CA-A807-1F76-73ED-474F003FE5DA}"/>
              </a:ext>
            </a:extLst>
          </p:cNvPr>
          <p:cNvCxnSpPr>
            <a:cxnSpLocks/>
          </p:cNvCxnSpPr>
          <p:nvPr/>
        </p:nvCxnSpPr>
        <p:spPr>
          <a:xfrm flipH="1">
            <a:off x="2260735" y="2438792"/>
            <a:ext cx="14076" cy="375194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D8B1DEE9-2C00-C7AC-A783-56527533239A}"/>
              </a:ext>
            </a:extLst>
          </p:cNvPr>
          <p:cNvCxnSpPr>
            <a:cxnSpLocks/>
          </p:cNvCxnSpPr>
          <p:nvPr/>
        </p:nvCxnSpPr>
        <p:spPr>
          <a:xfrm flipH="1">
            <a:off x="10698043" y="3781646"/>
            <a:ext cx="29968" cy="18565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79C202C6-4FD9-7233-F7DF-1DD9EDDF1FCA}"/>
              </a:ext>
            </a:extLst>
          </p:cNvPr>
          <p:cNvCxnSpPr>
            <a:cxnSpLocks/>
          </p:cNvCxnSpPr>
          <p:nvPr/>
        </p:nvCxnSpPr>
        <p:spPr>
          <a:xfrm flipH="1">
            <a:off x="5752565" y="2520026"/>
            <a:ext cx="11758" cy="322964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71A424B-7306-D4EB-B776-110D2CF9403B}"/>
              </a:ext>
            </a:extLst>
          </p:cNvPr>
          <p:cNvCxnSpPr>
            <a:cxnSpLocks/>
          </p:cNvCxnSpPr>
          <p:nvPr/>
        </p:nvCxnSpPr>
        <p:spPr>
          <a:xfrm>
            <a:off x="1013224" y="4273826"/>
            <a:ext cx="9987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32A4E988-E631-569F-3D53-AE295AF4EB11}"/>
              </a:ext>
            </a:extLst>
          </p:cNvPr>
          <p:cNvCxnSpPr>
            <a:cxnSpLocks/>
          </p:cNvCxnSpPr>
          <p:nvPr/>
        </p:nvCxnSpPr>
        <p:spPr>
          <a:xfrm flipV="1">
            <a:off x="2011978" y="4028180"/>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62832919-B5C1-0193-EE26-E3FDDC6872F8}"/>
              </a:ext>
            </a:extLst>
          </p:cNvPr>
          <p:cNvCxnSpPr>
            <a:cxnSpLocks/>
          </p:cNvCxnSpPr>
          <p:nvPr/>
        </p:nvCxnSpPr>
        <p:spPr>
          <a:xfrm flipV="1">
            <a:off x="2415975" y="4008540"/>
            <a:ext cx="2587904" cy="19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810667DF-E02F-A658-255E-C4757FB66C66}"/>
              </a:ext>
            </a:extLst>
          </p:cNvPr>
          <p:cNvCxnSpPr>
            <a:cxnSpLocks/>
          </p:cNvCxnSpPr>
          <p:nvPr/>
        </p:nvCxnSpPr>
        <p:spPr>
          <a:xfrm>
            <a:off x="1050546" y="2438792"/>
            <a:ext cx="0" cy="181026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4CDF580-B270-0C17-870F-A3E695F0512E}"/>
              </a:ext>
            </a:extLst>
          </p:cNvPr>
          <p:cNvCxnSpPr>
            <a:cxnSpLocks/>
          </p:cNvCxnSpPr>
          <p:nvPr/>
        </p:nvCxnSpPr>
        <p:spPr>
          <a:xfrm>
            <a:off x="10715390" y="2438353"/>
            <a:ext cx="11928" cy="126030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C99CC2-6548-5397-6D8C-E075C0391C8C}"/>
              </a:ext>
            </a:extLst>
          </p:cNvPr>
          <p:cNvCxnSpPr>
            <a:cxnSpLocks/>
          </p:cNvCxnSpPr>
          <p:nvPr/>
        </p:nvCxnSpPr>
        <p:spPr>
          <a:xfrm flipV="1">
            <a:off x="9518182" y="4781225"/>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9B9372DA-4364-DE05-1203-715A5FD40121}"/>
              </a:ext>
            </a:extLst>
          </p:cNvPr>
          <p:cNvCxnSpPr>
            <a:cxnSpLocks/>
          </p:cNvCxnSpPr>
          <p:nvPr/>
        </p:nvCxnSpPr>
        <p:spPr>
          <a:xfrm>
            <a:off x="9909625" y="4790353"/>
            <a:ext cx="5988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DA7E0A9E-D847-227B-D395-B2B9AEEC90B1}"/>
              </a:ext>
            </a:extLst>
          </p:cNvPr>
          <p:cNvCxnSpPr>
            <a:cxnSpLocks/>
          </p:cNvCxnSpPr>
          <p:nvPr/>
        </p:nvCxnSpPr>
        <p:spPr>
          <a:xfrm>
            <a:off x="6635512" y="3164088"/>
            <a:ext cx="2840518" cy="153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23C6E1E8-9C26-9ED3-D0AC-60A8316F0FC6}"/>
              </a:ext>
            </a:extLst>
          </p:cNvPr>
          <p:cNvCxnSpPr>
            <a:cxnSpLocks/>
          </p:cNvCxnSpPr>
          <p:nvPr/>
        </p:nvCxnSpPr>
        <p:spPr>
          <a:xfrm flipV="1">
            <a:off x="9475033" y="2936695"/>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BDB206C6-9F4A-0BE9-CD6D-B521E71DCC5A}"/>
              </a:ext>
            </a:extLst>
          </p:cNvPr>
          <p:cNvCxnSpPr>
            <a:cxnSpLocks/>
          </p:cNvCxnSpPr>
          <p:nvPr/>
        </p:nvCxnSpPr>
        <p:spPr>
          <a:xfrm>
            <a:off x="9890289" y="2945823"/>
            <a:ext cx="6338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0BAB7C9A-D04F-5C12-BF20-A3DB512195AC}"/>
              </a:ext>
            </a:extLst>
          </p:cNvPr>
          <p:cNvCxnSpPr>
            <a:cxnSpLocks/>
          </p:cNvCxnSpPr>
          <p:nvPr/>
        </p:nvCxnSpPr>
        <p:spPr>
          <a:xfrm>
            <a:off x="10519705" y="2954951"/>
            <a:ext cx="208306" cy="847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7108A256-0C47-B886-14D5-4120952C13F7}"/>
              </a:ext>
            </a:extLst>
          </p:cNvPr>
          <p:cNvCxnSpPr>
            <a:cxnSpLocks/>
          </p:cNvCxnSpPr>
          <p:nvPr/>
        </p:nvCxnSpPr>
        <p:spPr>
          <a:xfrm>
            <a:off x="10489899" y="4790353"/>
            <a:ext cx="208306" cy="847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B48D304A-A5DE-B38C-442C-F566C562193D}"/>
              </a:ext>
            </a:extLst>
          </p:cNvPr>
          <p:cNvCxnSpPr>
            <a:cxnSpLocks/>
          </p:cNvCxnSpPr>
          <p:nvPr/>
        </p:nvCxnSpPr>
        <p:spPr>
          <a:xfrm flipV="1">
            <a:off x="4985301" y="3976460"/>
            <a:ext cx="213668" cy="3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F74E0213-7AB0-C360-EF74-85E9173441A4}"/>
              </a:ext>
            </a:extLst>
          </p:cNvPr>
          <p:cNvCxnSpPr>
            <a:cxnSpLocks/>
          </p:cNvCxnSpPr>
          <p:nvPr/>
        </p:nvCxnSpPr>
        <p:spPr>
          <a:xfrm flipV="1">
            <a:off x="5189656" y="3875357"/>
            <a:ext cx="143774" cy="107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A4C78757-E6CF-7E34-2369-894D5DA7E23B}"/>
              </a:ext>
            </a:extLst>
          </p:cNvPr>
          <p:cNvCxnSpPr>
            <a:cxnSpLocks/>
          </p:cNvCxnSpPr>
          <p:nvPr/>
        </p:nvCxnSpPr>
        <p:spPr>
          <a:xfrm flipV="1">
            <a:off x="5476092" y="3579763"/>
            <a:ext cx="130862" cy="1714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8E4AFF6E-BEEB-AC53-AFED-69310F7B501B}"/>
              </a:ext>
            </a:extLst>
          </p:cNvPr>
          <p:cNvCxnSpPr>
            <a:cxnSpLocks/>
          </p:cNvCxnSpPr>
          <p:nvPr/>
        </p:nvCxnSpPr>
        <p:spPr>
          <a:xfrm flipV="1">
            <a:off x="5328364" y="3745289"/>
            <a:ext cx="151432" cy="1355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328ECB6C-55B2-9748-CB38-2FCAC649A564}"/>
              </a:ext>
            </a:extLst>
          </p:cNvPr>
          <p:cNvCxnSpPr>
            <a:cxnSpLocks/>
          </p:cNvCxnSpPr>
          <p:nvPr/>
        </p:nvCxnSpPr>
        <p:spPr>
          <a:xfrm flipV="1">
            <a:off x="5600736" y="3399965"/>
            <a:ext cx="207535" cy="183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a:extLst>
              <a:ext uri="{FF2B5EF4-FFF2-40B4-BE49-F238E27FC236}">
                <a16:creationId xmlns:a16="http://schemas.microsoft.com/office/drawing/2014/main" id="{BBD9384D-0F07-6D3C-01C2-EA32718C8A35}"/>
              </a:ext>
            </a:extLst>
          </p:cNvPr>
          <p:cNvCxnSpPr>
            <a:cxnSpLocks/>
          </p:cNvCxnSpPr>
          <p:nvPr/>
        </p:nvCxnSpPr>
        <p:spPr>
          <a:xfrm flipV="1">
            <a:off x="6125969" y="3164895"/>
            <a:ext cx="508546" cy="948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3" name="テキスト ボックス 202">
            <a:extLst>
              <a:ext uri="{FF2B5EF4-FFF2-40B4-BE49-F238E27FC236}">
                <a16:creationId xmlns:a16="http://schemas.microsoft.com/office/drawing/2014/main" id="{40C6CC2D-3F74-9828-99DA-BCE37FE6B544}"/>
              </a:ext>
            </a:extLst>
          </p:cNvPr>
          <p:cNvSpPr txBox="1"/>
          <p:nvPr/>
        </p:nvSpPr>
        <p:spPr>
          <a:xfrm>
            <a:off x="1119732" y="365704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4" name="テキスト ボックス 203">
            <a:extLst>
              <a:ext uri="{FF2B5EF4-FFF2-40B4-BE49-F238E27FC236}">
                <a16:creationId xmlns:a16="http://schemas.microsoft.com/office/drawing/2014/main" id="{49798FD3-D37E-6208-633C-AB8964B1CDC6}"/>
              </a:ext>
            </a:extLst>
          </p:cNvPr>
          <p:cNvSpPr txBox="1"/>
          <p:nvPr/>
        </p:nvSpPr>
        <p:spPr>
          <a:xfrm>
            <a:off x="1431726" y="3930960"/>
            <a:ext cx="1007846" cy="400110"/>
          </a:xfrm>
          <a:prstGeom prst="rect">
            <a:avLst/>
          </a:prstGeom>
          <a:noFill/>
        </p:spPr>
        <p:txBody>
          <a:bodyPr wrap="square" rtlCol="0">
            <a:spAutoFit/>
          </a:bodyPr>
          <a:lstStyle/>
          <a:p>
            <a:r>
              <a:rPr lang="en-US" altLang="ja-JP" sz="2000" b="1" dirty="0">
                <a:solidFill>
                  <a:srgbClr val="FF0000"/>
                </a:solidFill>
              </a:rPr>
              <a:t>e-</a:t>
            </a:r>
          </a:p>
        </p:txBody>
      </p:sp>
      <p:sp>
        <p:nvSpPr>
          <p:cNvPr id="206" name="テキスト ボックス 205">
            <a:extLst>
              <a:ext uri="{FF2B5EF4-FFF2-40B4-BE49-F238E27FC236}">
                <a16:creationId xmlns:a16="http://schemas.microsoft.com/office/drawing/2014/main" id="{B807FA04-659A-9616-CEDB-8F5517E54B4B}"/>
              </a:ext>
            </a:extLst>
          </p:cNvPr>
          <p:cNvSpPr txBox="1"/>
          <p:nvPr/>
        </p:nvSpPr>
        <p:spPr>
          <a:xfrm>
            <a:off x="10819589" y="413135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7" name="テキスト ボックス 206">
            <a:extLst>
              <a:ext uri="{FF2B5EF4-FFF2-40B4-BE49-F238E27FC236}">
                <a16:creationId xmlns:a16="http://schemas.microsoft.com/office/drawing/2014/main" id="{2488AB43-6EBA-A8AC-DC4B-40F523D48FB5}"/>
              </a:ext>
            </a:extLst>
          </p:cNvPr>
          <p:cNvSpPr txBox="1"/>
          <p:nvPr/>
        </p:nvSpPr>
        <p:spPr>
          <a:xfrm>
            <a:off x="11141454" y="4182090"/>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8" name="テキスト ボックス 207">
            <a:extLst>
              <a:ext uri="{FF2B5EF4-FFF2-40B4-BE49-F238E27FC236}">
                <a16:creationId xmlns:a16="http://schemas.microsoft.com/office/drawing/2014/main" id="{E2C03420-E955-62AA-57C5-BBDDA33598DB}"/>
              </a:ext>
            </a:extLst>
          </p:cNvPr>
          <p:cNvSpPr txBox="1"/>
          <p:nvPr/>
        </p:nvSpPr>
        <p:spPr>
          <a:xfrm>
            <a:off x="5834252" y="4886654"/>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09" name="テキスト ボックス 208">
            <a:extLst>
              <a:ext uri="{FF2B5EF4-FFF2-40B4-BE49-F238E27FC236}">
                <a16:creationId xmlns:a16="http://schemas.microsoft.com/office/drawing/2014/main" id="{FE7036C1-60F2-07DB-BA2C-47176677A1F2}"/>
              </a:ext>
            </a:extLst>
          </p:cNvPr>
          <p:cNvSpPr txBox="1"/>
          <p:nvPr/>
        </p:nvSpPr>
        <p:spPr>
          <a:xfrm>
            <a:off x="9719461" y="457070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10" name="テキスト ボックス 209">
            <a:extLst>
              <a:ext uri="{FF2B5EF4-FFF2-40B4-BE49-F238E27FC236}">
                <a16:creationId xmlns:a16="http://schemas.microsoft.com/office/drawing/2014/main" id="{AAB343DC-D3BA-0D29-F5F2-1DC98A9CBCC4}"/>
              </a:ext>
            </a:extLst>
          </p:cNvPr>
          <p:cNvSpPr txBox="1"/>
          <p:nvPr/>
        </p:nvSpPr>
        <p:spPr>
          <a:xfrm>
            <a:off x="10081688" y="4570702"/>
            <a:ext cx="559778"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13" name="テキスト ボックス 212">
            <a:extLst>
              <a:ext uri="{FF2B5EF4-FFF2-40B4-BE49-F238E27FC236}">
                <a16:creationId xmlns:a16="http://schemas.microsoft.com/office/drawing/2014/main" id="{4D7BD27A-7FF8-DB88-1ED3-329532004952}"/>
              </a:ext>
            </a:extLst>
          </p:cNvPr>
          <p:cNvSpPr txBox="1"/>
          <p:nvPr/>
        </p:nvSpPr>
        <p:spPr>
          <a:xfrm>
            <a:off x="1083563" y="3307460"/>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4" name="テキスト ボックス 213">
            <a:extLst>
              <a:ext uri="{FF2B5EF4-FFF2-40B4-BE49-F238E27FC236}">
                <a16:creationId xmlns:a16="http://schemas.microsoft.com/office/drawing/2014/main" id="{DA91274D-D582-E679-0110-0FA43627D68E}"/>
              </a:ext>
            </a:extLst>
          </p:cNvPr>
          <p:cNvSpPr txBox="1"/>
          <p:nvPr/>
        </p:nvSpPr>
        <p:spPr>
          <a:xfrm>
            <a:off x="1407665" y="330246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5" name="テキスト ボックス 214">
            <a:extLst>
              <a:ext uri="{FF2B5EF4-FFF2-40B4-BE49-F238E27FC236}">
                <a16:creationId xmlns:a16="http://schemas.microsoft.com/office/drawing/2014/main" id="{0D673DCF-1AF6-C443-1B03-A3802ADC54A2}"/>
              </a:ext>
            </a:extLst>
          </p:cNvPr>
          <p:cNvSpPr txBox="1"/>
          <p:nvPr/>
        </p:nvSpPr>
        <p:spPr>
          <a:xfrm>
            <a:off x="1779767" y="331040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6" name="テキスト ボックス 215">
            <a:extLst>
              <a:ext uri="{FF2B5EF4-FFF2-40B4-BE49-F238E27FC236}">
                <a16:creationId xmlns:a16="http://schemas.microsoft.com/office/drawing/2014/main" id="{EAA23765-51B8-19A8-41C4-94E2720356C5}"/>
              </a:ext>
            </a:extLst>
          </p:cNvPr>
          <p:cNvSpPr txBox="1"/>
          <p:nvPr/>
        </p:nvSpPr>
        <p:spPr>
          <a:xfrm>
            <a:off x="2252434" y="333143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7" name="テキスト ボックス 216">
            <a:extLst>
              <a:ext uri="{FF2B5EF4-FFF2-40B4-BE49-F238E27FC236}">
                <a16:creationId xmlns:a16="http://schemas.microsoft.com/office/drawing/2014/main" id="{1713F48A-E0CA-E220-BEC2-3FA6C17AEE70}"/>
              </a:ext>
            </a:extLst>
          </p:cNvPr>
          <p:cNvSpPr txBox="1"/>
          <p:nvPr/>
        </p:nvSpPr>
        <p:spPr>
          <a:xfrm>
            <a:off x="1782048" y="3922085"/>
            <a:ext cx="1007846" cy="400110"/>
          </a:xfrm>
          <a:prstGeom prst="rect">
            <a:avLst/>
          </a:prstGeom>
          <a:noFill/>
        </p:spPr>
        <p:txBody>
          <a:bodyPr wrap="square" rtlCol="0">
            <a:spAutoFit/>
          </a:bodyPr>
          <a:lstStyle/>
          <a:p>
            <a:r>
              <a:rPr lang="en-US" altLang="ja-JP" sz="2000" b="1" dirty="0">
                <a:solidFill>
                  <a:srgbClr val="FF0000"/>
                </a:solidFill>
              </a:rPr>
              <a:t>e-</a:t>
            </a:r>
          </a:p>
        </p:txBody>
      </p:sp>
      <p:sp>
        <p:nvSpPr>
          <p:cNvPr id="218" name="テキスト ボックス 217">
            <a:extLst>
              <a:ext uri="{FF2B5EF4-FFF2-40B4-BE49-F238E27FC236}">
                <a16:creationId xmlns:a16="http://schemas.microsoft.com/office/drawing/2014/main" id="{EBEB3CDD-0FB0-B90D-0B57-94E4C9A10209}"/>
              </a:ext>
            </a:extLst>
          </p:cNvPr>
          <p:cNvSpPr txBox="1"/>
          <p:nvPr/>
        </p:nvSpPr>
        <p:spPr>
          <a:xfrm>
            <a:off x="2603122" y="331982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9" name="テキスト ボックス 218">
            <a:extLst>
              <a:ext uri="{FF2B5EF4-FFF2-40B4-BE49-F238E27FC236}">
                <a16:creationId xmlns:a16="http://schemas.microsoft.com/office/drawing/2014/main" id="{425BE1E2-226A-635D-CFCB-1E62B2D6B0B0}"/>
              </a:ext>
            </a:extLst>
          </p:cNvPr>
          <p:cNvSpPr txBox="1"/>
          <p:nvPr/>
        </p:nvSpPr>
        <p:spPr>
          <a:xfrm>
            <a:off x="2939986" y="3315215"/>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0" name="テキスト ボックス 219">
            <a:extLst>
              <a:ext uri="{FF2B5EF4-FFF2-40B4-BE49-F238E27FC236}">
                <a16:creationId xmlns:a16="http://schemas.microsoft.com/office/drawing/2014/main" id="{EDEBB090-68DC-FEB3-ABFC-0EE1DE31B2EE}"/>
              </a:ext>
            </a:extLst>
          </p:cNvPr>
          <p:cNvSpPr txBox="1"/>
          <p:nvPr/>
        </p:nvSpPr>
        <p:spPr>
          <a:xfrm>
            <a:off x="3261139" y="329935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1" name="テキスト ボックス 220">
            <a:extLst>
              <a:ext uri="{FF2B5EF4-FFF2-40B4-BE49-F238E27FC236}">
                <a16:creationId xmlns:a16="http://schemas.microsoft.com/office/drawing/2014/main" id="{4B182354-9DF1-0F7B-B263-4C5F8E05FBEE}"/>
              </a:ext>
            </a:extLst>
          </p:cNvPr>
          <p:cNvSpPr txBox="1"/>
          <p:nvPr/>
        </p:nvSpPr>
        <p:spPr>
          <a:xfrm>
            <a:off x="3657591" y="331739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2" name="テキスト ボックス 221">
            <a:extLst>
              <a:ext uri="{FF2B5EF4-FFF2-40B4-BE49-F238E27FC236}">
                <a16:creationId xmlns:a16="http://schemas.microsoft.com/office/drawing/2014/main" id="{26987C28-090D-977D-FA7F-4B28CDDD1DD8}"/>
              </a:ext>
            </a:extLst>
          </p:cNvPr>
          <p:cNvSpPr txBox="1"/>
          <p:nvPr/>
        </p:nvSpPr>
        <p:spPr>
          <a:xfrm>
            <a:off x="4104815" y="3313398"/>
            <a:ext cx="638722"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3" name="テキスト ボックス 222">
            <a:extLst>
              <a:ext uri="{FF2B5EF4-FFF2-40B4-BE49-F238E27FC236}">
                <a16:creationId xmlns:a16="http://schemas.microsoft.com/office/drawing/2014/main" id="{7AA8A6BE-5095-216C-26D1-67DBFC2A04A5}"/>
              </a:ext>
            </a:extLst>
          </p:cNvPr>
          <p:cNvSpPr txBox="1"/>
          <p:nvPr/>
        </p:nvSpPr>
        <p:spPr>
          <a:xfrm>
            <a:off x="11056348" y="39237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4" name="テキスト ボックス 223">
            <a:extLst>
              <a:ext uri="{FF2B5EF4-FFF2-40B4-BE49-F238E27FC236}">
                <a16:creationId xmlns:a16="http://schemas.microsoft.com/office/drawing/2014/main" id="{466AED5C-FE14-B09E-99DD-CC42B8EA37A9}"/>
              </a:ext>
            </a:extLst>
          </p:cNvPr>
          <p:cNvSpPr txBox="1"/>
          <p:nvPr/>
        </p:nvSpPr>
        <p:spPr>
          <a:xfrm>
            <a:off x="10717668" y="390509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7" name="テキスト ボックス 226">
            <a:extLst>
              <a:ext uri="{FF2B5EF4-FFF2-40B4-BE49-F238E27FC236}">
                <a16:creationId xmlns:a16="http://schemas.microsoft.com/office/drawing/2014/main" id="{6E615612-C4FA-E308-BC30-D417331C4107}"/>
              </a:ext>
            </a:extLst>
          </p:cNvPr>
          <p:cNvSpPr txBox="1"/>
          <p:nvPr/>
        </p:nvSpPr>
        <p:spPr>
          <a:xfrm>
            <a:off x="10057484" y="489015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28" name="テキスト ボックス 227">
            <a:extLst>
              <a:ext uri="{FF2B5EF4-FFF2-40B4-BE49-F238E27FC236}">
                <a16:creationId xmlns:a16="http://schemas.microsoft.com/office/drawing/2014/main" id="{A571B535-DC95-AAF3-C5F3-46F7F81082AB}"/>
              </a:ext>
            </a:extLst>
          </p:cNvPr>
          <p:cNvSpPr txBox="1"/>
          <p:nvPr/>
        </p:nvSpPr>
        <p:spPr>
          <a:xfrm>
            <a:off x="9728106" y="4899092"/>
            <a:ext cx="661930"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29" name="テキスト ボックス 228">
            <a:extLst>
              <a:ext uri="{FF2B5EF4-FFF2-40B4-BE49-F238E27FC236}">
                <a16:creationId xmlns:a16="http://schemas.microsoft.com/office/drawing/2014/main" id="{B133D850-B911-15A5-88D4-81B730C28B2F}"/>
              </a:ext>
            </a:extLst>
          </p:cNvPr>
          <p:cNvSpPr txBox="1"/>
          <p:nvPr/>
        </p:nvSpPr>
        <p:spPr>
          <a:xfrm>
            <a:off x="9189780" y="490485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0" name="テキスト ボックス 229">
            <a:extLst>
              <a:ext uri="{FF2B5EF4-FFF2-40B4-BE49-F238E27FC236}">
                <a16:creationId xmlns:a16="http://schemas.microsoft.com/office/drawing/2014/main" id="{635C81A1-D2D3-6957-7A28-FE69869AAF77}"/>
              </a:ext>
            </a:extLst>
          </p:cNvPr>
          <p:cNvSpPr txBox="1"/>
          <p:nvPr/>
        </p:nvSpPr>
        <p:spPr>
          <a:xfrm>
            <a:off x="8774025" y="492157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1" name="テキスト ボックス 230">
            <a:extLst>
              <a:ext uri="{FF2B5EF4-FFF2-40B4-BE49-F238E27FC236}">
                <a16:creationId xmlns:a16="http://schemas.microsoft.com/office/drawing/2014/main" id="{47B564E1-B584-3D3A-2DCB-8ED6B76B581C}"/>
              </a:ext>
            </a:extLst>
          </p:cNvPr>
          <p:cNvSpPr txBox="1"/>
          <p:nvPr/>
        </p:nvSpPr>
        <p:spPr>
          <a:xfrm>
            <a:off x="8329658" y="48990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2" name="テキスト ボックス 231">
            <a:extLst>
              <a:ext uri="{FF2B5EF4-FFF2-40B4-BE49-F238E27FC236}">
                <a16:creationId xmlns:a16="http://schemas.microsoft.com/office/drawing/2014/main" id="{4A9B720A-7D02-4177-9AA9-3204E5C1E3CF}"/>
              </a:ext>
            </a:extLst>
          </p:cNvPr>
          <p:cNvSpPr txBox="1"/>
          <p:nvPr/>
        </p:nvSpPr>
        <p:spPr>
          <a:xfrm>
            <a:off x="7862982" y="489015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3" name="テキスト ボックス 232">
            <a:extLst>
              <a:ext uri="{FF2B5EF4-FFF2-40B4-BE49-F238E27FC236}">
                <a16:creationId xmlns:a16="http://schemas.microsoft.com/office/drawing/2014/main" id="{7F36177C-2BB6-75F8-D7B3-58896544A39E}"/>
              </a:ext>
            </a:extLst>
          </p:cNvPr>
          <p:cNvSpPr txBox="1"/>
          <p:nvPr/>
        </p:nvSpPr>
        <p:spPr>
          <a:xfrm>
            <a:off x="7422611" y="488235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cxnSp>
        <p:nvCxnSpPr>
          <p:cNvPr id="236" name="直線矢印コネクタ 235">
            <a:extLst>
              <a:ext uri="{FF2B5EF4-FFF2-40B4-BE49-F238E27FC236}">
                <a16:creationId xmlns:a16="http://schemas.microsoft.com/office/drawing/2014/main" id="{9BA7054F-1BFE-F31C-7F1F-0EEFA5EC282C}"/>
              </a:ext>
            </a:extLst>
          </p:cNvPr>
          <p:cNvCxnSpPr>
            <a:cxnSpLocks/>
          </p:cNvCxnSpPr>
          <p:nvPr/>
        </p:nvCxnSpPr>
        <p:spPr>
          <a:xfrm flipH="1">
            <a:off x="4579951" y="3617257"/>
            <a:ext cx="721759" cy="198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直線矢印コネクタ 236">
            <a:extLst>
              <a:ext uri="{FF2B5EF4-FFF2-40B4-BE49-F238E27FC236}">
                <a16:creationId xmlns:a16="http://schemas.microsoft.com/office/drawing/2014/main" id="{3653658E-CED0-CD6C-ABA7-8F243CA5910F}"/>
              </a:ext>
            </a:extLst>
          </p:cNvPr>
          <p:cNvCxnSpPr>
            <a:cxnSpLocks/>
          </p:cNvCxnSpPr>
          <p:nvPr/>
        </p:nvCxnSpPr>
        <p:spPr>
          <a:xfrm flipV="1">
            <a:off x="6303144" y="5226970"/>
            <a:ext cx="678740" cy="89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1D0B3600-BB04-FD69-FE2F-CBAAFEA6FEB9}"/>
              </a:ext>
            </a:extLst>
          </p:cNvPr>
          <p:cNvSpPr/>
          <p:nvPr/>
        </p:nvSpPr>
        <p:spPr>
          <a:xfrm>
            <a:off x="5597823" y="3778156"/>
            <a:ext cx="309484" cy="796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4" name="直線矢印コネクタ 243">
            <a:extLst>
              <a:ext uri="{FF2B5EF4-FFF2-40B4-BE49-F238E27FC236}">
                <a16:creationId xmlns:a16="http://schemas.microsoft.com/office/drawing/2014/main" id="{2AEEF282-6D22-FC03-D956-AD48388C1AE4}"/>
              </a:ext>
            </a:extLst>
          </p:cNvPr>
          <p:cNvCxnSpPr>
            <a:cxnSpLocks/>
          </p:cNvCxnSpPr>
          <p:nvPr/>
        </p:nvCxnSpPr>
        <p:spPr>
          <a:xfrm flipH="1" flipV="1">
            <a:off x="5637165" y="3847725"/>
            <a:ext cx="303629" cy="1143473"/>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3" name="矢印: 右 252">
            <a:extLst>
              <a:ext uri="{FF2B5EF4-FFF2-40B4-BE49-F238E27FC236}">
                <a16:creationId xmlns:a16="http://schemas.microsoft.com/office/drawing/2014/main" id="{AA25AAC9-72E1-B106-4019-CAF33120266F}"/>
              </a:ext>
            </a:extLst>
          </p:cNvPr>
          <p:cNvSpPr/>
          <p:nvPr/>
        </p:nvSpPr>
        <p:spPr>
          <a:xfrm>
            <a:off x="4365461" y="4244092"/>
            <a:ext cx="1329811" cy="289728"/>
          </a:xfrm>
          <a:prstGeom prst="rightArrow">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テキスト ボックス 253">
            <a:extLst>
              <a:ext uri="{FF2B5EF4-FFF2-40B4-BE49-F238E27FC236}">
                <a16:creationId xmlns:a16="http://schemas.microsoft.com/office/drawing/2014/main" id="{ED824207-0DDF-F43B-A9E2-00DA705C0A79}"/>
              </a:ext>
            </a:extLst>
          </p:cNvPr>
          <p:cNvSpPr txBox="1"/>
          <p:nvPr/>
        </p:nvSpPr>
        <p:spPr>
          <a:xfrm>
            <a:off x="3479920" y="395473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Light</a:t>
            </a:r>
          </a:p>
        </p:txBody>
      </p:sp>
      <p:cxnSp>
        <p:nvCxnSpPr>
          <p:cNvPr id="256" name="直線矢印コネクタ 255">
            <a:extLst>
              <a:ext uri="{FF2B5EF4-FFF2-40B4-BE49-F238E27FC236}">
                <a16:creationId xmlns:a16="http://schemas.microsoft.com/office/drawing/2014/main" id="{2BCB04A1-481E-98CA-0888-37BE86348E0F}"/>
              </a:ext>
            </a:extLst>
          </p:cNvPr>
          <p:cNvCxnSpPr>
            <a:cxnSpLocks/>
          </p:cNvCxnSpPr>
          <p:nvPr/>
        </p:nvCxnSpPr>
        <p:spPr>
          <a:xfrm>
            <a:off x="428057" y="2764565"/>
            <a:ext cx="1103058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2" name="楕円 261">
            <a:extLst>
              <a:ext uri="{FF2B5EF4-FFF2-40B4-BE49-F238E27FC236}">
                <a16:creationId xmlns:a16="http://schemas.microsoft.com/office/drawing/2014/main" id="{C5280AF1-6353-BFF3-7DC8-44F7C5A91D3F}"/>
              </a:ext>
            </a:extLst>
          </p:cNvPr>
          <p:cNvSpPr/>
          <p:nvPr/>
        </p:nvSpPr>
        <p:spPr>
          <a:xfrm>
            <a:off x="939001" y="2656961"/>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楕円 262">
            <a:extLst>
              <a:ext uri="{FF2B5EF4-FFF2-40B4-BE49-F238E27FC236}">
                <a16:creationId xmlns:a16="http://schemas.microsoft.com/office/drawing/2014/main" id="{229529CE-6A85-85E2-4994-4C35B19FFE33}"/>
              </a:ext>
            </a:extLst>
          </p:cNvPr>
          <p:cNvSpPr/>
          <p:nvPr/>
        </p:nvSpPr>
        <p:spPr>
          <a:xfrm>
            <a:off x="4873890" y="2638409"/>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楕円 263">
            <a:extLst>
              <a:ext uri="{FF2B5EF4-FFF2-40B4-BE49-F238E27FC236}">
                <a16:creationId xmlns:a16="http://schemas.microsoft.com/office/drawing/2014/main" id="{0A636927-EEB7-B3AF-DC65-CC520EAD6019}"/>
              </a:ext>
            </a:extLst>
          </p:cNvPr>
          <p:cNvSpPr/>
          <p:nvPr/>
        </p:nvSpPr>
        <p:spPr>
          <a:xfrm>
            <a:off x="6544418" y="2650040"/>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テキスト ボックス 265">
            <a:extLst>
              <a:ext uri="{FF2B5EF4-FFF2-40B4-BE49-F238E27FC236}">
                <a16:creationId xmlns:a16="http://schemas.microsoft.com/office/drawing/2014/main" id="{C003ED81-5E56-8A77-7C16-B23ABD49D423}"/>
              </a:ext>
            </a:extLst>
          </p:cNvPr>
          <p:cNvSpPr txBox="1"/>
          <p:nvPr/>
        </p:nvSpPr>
        <p:spPr>
          <a:xfrm>
            <a:off x="1167093" y="2474354"/>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0</a:t>
            </a:r>
            <a:endParaRPr lang="en-US" altLang="ja-JP" b="1" dirty="0">
              <a:solidFill>
                <a:schemeClr val="accent1">
                  <a:lumMod val="75000"/>
                </a:schemeClr>
              </a:solidFill>
            </a:endParaRPr>
          </a:p>
        </p:txBody>
      </p:sp>
      <p:sp>
        <p:nvSpPr>
          <p:cNvPr id="267" name="テキスト ボックス 266">
            <a:extLst>
              <a:ext uri="{FF2B5EF4-FFF2-40B4-BE49-F238E27FC236}">
                <a16:creationId xmlns:a16="http://schemas.microsoft.com/office/drawing/2014/main" id="{C82A9205-A391-D417-9D71-508F04880061}"/>
              </a:ext>
            </a:extLst>
          </p:cNvPr>
          <p:cNvSpPr txBox="1"/>
          <p:nvPr/>
        </p:nvSpPr>
        <p:spPr>
          <a:xfrm>
            <a:off x="5063597" y="2578674"/>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X1</a:t>
            </a:r>
          </a:p>
        </p:txBody>
      </p:sp>
      <p:sp>
        <p:nvSpPr>
          <p:cNvPr id="268" name="テキスト ボックス 267">
            <a:extLst>
              <a:ext uri="{FF2B5EF4-FFF2-40B4-BE49-F238E27FC236}">
                <a16:creationId xmlns:a16="http://schemas.microsoft.com/office/drawing/2014/main" id="{A2303DB7-EEF9-6A73-D4D4-3D8F5AA189F8}"/>
              </a:ext>
            </a:extLst>
          </p:cNvPr>
          <p:cNvSpPr txBox="1"/>
          <p:nvPr/>
        </p:nvSpPr>
        <p:spPr>
          <a:xfrm>
            <a:off x="10771086" y="254543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err="1">
                <a:solidFill>
                  <a:schemeClr val="accent1">
                    <a:lumMod val="75000"/>
                  </a:schemeClr>
                </a:solidFill>
              </a:rPr>
              <a:t>Xd</a:t>
            </a:r>
            <a:endParaRPr lang="en-US" altLang="ja-JP" sz="2000" b="1" dirty="0">
              <a:solidFill>
                <a:schemeClr val="accent1">
                  <a:lumMod val="75000"/>
                </a:schemeClr>
              </a:solidFill>
            </a:endParaRPr>
          </a:p>
        </p:txBody>
      </p:sp>
      <p:sp>
        <p:nvSpPr>
          <p:cNvPr id="269" name="テキスト ボックス 268">
            <a:extLst>
              <a:ext uri="{FF2B5EF4-FFF2-40B4-BE49-F238E27FC236}">
                <a16:creationId xmlns:a16="http://schemas.microsoft.com/office/drawing/2014/main" id="{14581029-886C-0B95-AB3A-75E0A61419B6}"/>
              </a:ext>
            </a:extLst>
          </p:cNvPr>
          <p:cNvSpPr txBox="1"/>
          <p:nvPr/>
        </p:nvSpPr>
        <p:spPr>
          <a:xfrm>
            <a:off x="11385118" y="2241565"/>
            <a:ext cx="1007846"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600" b="1" dirty="0">
                <a:solidFill>
                  <a:schemeClr val="accent1">
                    <a:lumMod val="75000"/>
                  </a:schemeClr>
                </a:solidFill>
              </a:rPr>
              <a:t>X</a:t>
            </a:r>
          </a:p>
        </p:txBody>
      </p:sp>
      <p:sp>
        <p:nvSpPr>
          <p:cNvPr id="270" name="正方形/長方形 269">
            <a:extLst>
              <a:ext uri="{FF2B5EF4-FFF2-40B4-BE49-F238E27FC236}">
                <a16:creationId xmlns:a16="http://schemas.microsoft.com/office/drawing/2014/main" id="{6A73A218-F510-FDC1-6F75-31D3BE7475A7}"/>
              </a:ext>
            </a:extLst>
          </p:cNvPr>
          <p:cNvSpPr/>
          <p:nvPr/>
        </p:nvSpPr>
        <p:spPr>
          <a:xfrm>
            <a:off x="4970140" y="1363663"/>
            <a:ext cx="1707857" cy="10814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1" name="直線コネクタ 270">
            <a:extLst>
              <a:ext uri="{FF2B5EF4-FFF2-40B4-BE49-F238E27FC236}">
                <a16:creationId xmlns:a16="http://schemas.microsoft.com/office/drawing/2014/main" id="{70354964-AAE9-EF6D-C2EC-E3ECFAD807BF}"/>
              </a:ext>
            </a:extLst>
          </p:cNvPr>
          <p:cNvCxnSpPr>
            <a:cxnSpLocks/>
          </p:cNvCxnSpPr>
          <p:nvPr/>
        </p:nvCxnSpPr>
        <p:spPr>
          <a:xfrm>
            <a:off x="5776961" y="1371305"/>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a:extLst>
              <a:ext uri="{FF2B5EF4-FFF2-40B4-BE49-F238E27FC236}">
                <a16:creationId xmlns:a16="http://schemas.microsoft.com/office/drawing/2014/main" id="{48C145C0-2C19-3ABC-32E6-E841046C4A09}"/>
              </a:ext>
            </a:extLst>
          </p:cNvPr>
          <p:cNvCxnSpPr>
            <a:cxnSpLocks/>
          </p:cNvCxnSpPr>
          <p:nvPr/>
        </p:nvCxnSpPr>
        <p:spPr>
          <a:xfrm>
            <a:off x="4970140" y="931570"/>
            <a:ext cx="0" cy="1572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直線コネクタ 272">
            <a:extLst>
              <a:ext uri="{FF2B5EF4-FFF2-40B4-BE49-F238E27FC236}">
                <a16:creationId xmlns:a16="http://schemas.microsoft.com/office/drawing/2014/main" id="{E5F86E1A-B0FD-35E8-E31C-C4F92EFCDB5A}"/>
              </a:ext>
            </a:extLst>
          </p:cNvPr>
          <p:cNvCxnSpPr>
            <a:cxnSpLocks/>
          </p:cNvCxnSpPr>
          <p:nvPr/>
        </p:nvCxnSpPr>
        <p:spPr>
          <a:xfrm>
            <a:off x="6665575" y="939700"/>
            <a:ext cx="0" cy="1572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5" name="テキスト ボックス 274">
            <a:extLst>
              <a:ext uri="{FF2B5EF4-FFF2-40B4-BE49-F238E27FC236}">
                <a16:creationId xmlns:a16="http://schemas.microsoft.com/office/drawing/2014/main" id="{8E0AB25A-B6DE-2753-66C9-C16B3A176EC6}"/>
              </a:ext>
            </a:extLst>
          </p:cNvPr>
          <p:cNvSpPr txBox="1"/>
          <p:nvPr/>
        </p:nvSpPr>
        <p:spPr>
          <a:xfrm>
            <a:off x="5052347" y="1738215"/>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sp>
        <p:nvSpPr>
          <p:cNvPr id="276" name="テキスト ボックス 275">
            <a:extLst>
              <a:ext uri="{FF2B5EF4-FFF2-40B4-BE49-F238E27FC236}">
                <a16:creationId xmlns:a16="http://schemas.microsoft.com/office/drawing/2014/main" id="{E5000A1E-768B-72F3-1630-EAC51BAC2CAA}"/>
              </a:ext>
            </a:extLst>
          </p:cNvPr>
          <p:cNvSpPr txBox="1"/>
          <p:nvPr/>
        </p:nvSpPr>
        <p:spPr>
          <a:xfrm>
            <a:off x="6059283" y="1988467"/>
            <a:ext cx="636339"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7" name="テキスト ボックス 276">
            <a:extLst>
              <a:ext uri="{FF2B5EF4-FFF2-40B4-BE49-F238E27FC236}">
                <a16:creationId xmlns:a16="http://schemas.microsoft.com/office/drawing/2014/main" id="{515207DB-393D-1119-D0F6-37F892EE0A54}"/>
              </a:ext>
            </a:extLst>
          </p:cNvPr>
          <p:cNvSpPr txBox="1"/>
          <p:nvPr/>
        </p:nvSpPr>
        <p:spPr>
          <a:xfrm>
            <a:off x="6101685" y="1661109"/>
            <a:ext cx="553095"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8" name="テキスト ボックス 277">
            <a:extLst>
              <a:ext uri="{FF2B5EF4-FFF2-40B4-BE49-F238E27FC236}">
                <a16:creationId xmlns:a16="http://schemas.microsoft.com/office/drawing/2014/main" id="{82708A5E-6918-F20A-F69C-1861E6A9F27F}"/>
              </a:ext>
            </a:extLst>
          </p:cNvPr>
          <p:cNvSpPr txBox="1"/>
          <p:nvPr/>
        </p:nvSpPr>
        <p:spPr>
          <a:xfrm>
            <a:off x="6078790" y="1307391"/>
            <a:ext cx="579698"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9" name="テキスト ボックス 278">
            <a:extLst>
              <a:ext uri="{FF2B5EF4-FFF2-40B4-BE49-F238E27FC236}">
                <a16:creationId xmlns:a16="http://schemas.microsoft.com/office/drawing/2014/main" id="{6F2A25CB-CC7E-D4B3-37EB-A87AFDEAA50F}"/>
              </a:ext>
            </a:extLst>
          </p:cNvPr>
          <p:cNvSpPr txBox="1"/>
          <p:nvPr/>
        </p:nvSpPr>
        <p:spPr>
          <a:xfrm>
            <a:off x="5026380" y="1403892"/>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sp>
        <p:nvSpPr>
          <p:cNvPr id="280" name="テキスト ボックス 279">
            <a:extLst>
              <a:ext uri="{FF2B5EF4-FFF2-40B4-BE49-F238E27FC236}">
                <a16:creationId xmlns:a16="http://schemas.microsoft.com/office/drawing/2014/main" id="{240F1758-E314-09B4-B8F1-EB9AFF1A6011}"/>
              </a:ext>
            </a:extLst>
          </p:cNvPr>
          <p:cNvSpPr txBox="1"/>
          <p:nvPr/>
        </p:nvSpPr>
        <p:spPr>
          <a:xfrm>
            <a:off x="5023943" y="1062173"/>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cxnSp>
        <p:nvCxnSpPr>
          <p:cNvPr id="281" name="直線矢印コネクタ 280">
            <a:extLst>
              <a:ext uri="{FF2B5EF4-FFF2-40B4-BE49-F238E27FC236}">
                <a16:creationId xmlns:a16="http://schemas.microsoft.com/office/drawing/2014/main" id="{BB2A022E-1057-F423-FFF3-E9C079866AC5}"/>
              </a:ext>
            </a:extLst>
          </p:cNvPr>
          <p:cNvCxnSpPr>
            <a:cxnSpLocks/>
          </p:cNvCxnSpPr>
          <p:nvPr/>
        </p:nvCxnSpPr>
        <p:spPr>
          <a:xfrm>
            <a:off x="4970140" y="1133366"/>
            <a:ext cx="1707857" cy="0"/>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7" name="正方形/長方形 286">
            <a:extLst>
              <a:ext uri="{FF2B5EF4-FFF2-40B4-BE49-F238E27FC236}">
                <a16:creationId xmlns:a16="http://schemas.microsoft.com/office/drawing/2014/main" id="{C9097A4E-7859-0E9A-65AC-9F6E53BF638E}"/>
              </a:ext>
            </a:extLst>
          </p:cNvPr>
          <p:cNvSpPr/>
          <p:nvPr/>
        </p:nvSpPr>
        <p:spPr>
          <a:xfrm>
            <a:off x="5649093" y="955746"/>
            <a:ext cx="493172" cy="285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テキスト ボックス 287">
            <a:extLst>
              <a:ext uri="{FF2B5EF4-FFF2-40B4-BE49-F238E27FC236}">
                <a16:creationId xmlns:a16="http://schemas.microsoft.com/office/drawing/2014/main" id="{C1784F4D-0CD7-4730-8F76-CEA13B177E99}"/>
              </a:ext>
            </a:extLst>
          </p:cNvPr>
          <p:cNvSpPr txBox="1"/>
          <p:nvPr/>
        </p:nvSpPr>
        <p:spPr>
          <a:xfrm>
            <a:off x="5566491" y="65540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ΔX</a:t>
            </a:r>
          </a:p>
        </p:txBody>
      </p:sp>
      <p:sp>
        <p:nvSpPr>
          <p:cNvPr id="289" name="楕円 288">
            <a:extLst>
              <a:ext uri="{FF2B5EF4-FFF2-40B4-BE49-F238E27FC236}">
                <a16:creationId xmlns:a16="http://schemas.microsoft.com/office/drawing/2014/main" id="{F7F5846B-FDEC-4F96-CE92-AADD7A6BE60F}"/>
              </a:ext>
            </a:extLst>
          </p:cNvPr>
          <p:cNvSpPr/>
          <p:nvPr/>
        </p:nvSpPr>
        <p:spPr>
          <a:xfrm>
            <a:off x="10623858" y="2642678"/>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テキスト ボックス 291">
            <a:extLst>
              <a:ext uri="{FF2B5EF4-FFF2-40B4-BE49-F238E27FC236}">
                <a16:creationId xmlns:a16="http://schemas.microsoft.com/office/drawing/2014/main" id="{3CE944F2-525E-F0AB-5AE6-B4CFB2F1D8DF}"/>
              </a:ext>
            </a:extLst>
          </p:cNvPr>
          <p:cNvSpPr txBox="1"/>
          <p:nvPr/>
        </p:nvSpPr>
        <p:spPr>
          <a:xfrm>
            <a:off x="6994962" y="48990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cxnSp>
        <p:nvCxnSpPr>
          <p:cNvPr id="295" name="直線矢印コネクタ 294">
            <a:extLst>
              <a:ext uri="{FF2B5EF4-FFF2-40B4-BE49-F238E27FC236}">
                <a16:creationId xmlns:a16="http://schemas.microsoft.com/office/drawing/2014/main" id="{0239142B-2765-9FA4-F01B-DAA903A7D627}"/>
              </a:ext>
            </a:extLst>
          </p:cNvPr>
          <p:cNvCxnSpPr>
            <a:cxnSpLocks/>
          </p:cNvCxnSpPr>
          <p:nvPr/>
        </p:nvCxnSpPr>
        <p:spPr>
          <a:xfrm flipV="1">
            <a:off x="10311776" y="4559052"/>
            <a:ext cx="557820" cy="38543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7F23E00F-5544-69C5-C611-94764B3FCCFB}"/>
              </a:ext>
            </a:extLst>
          </p:cNvPr>
          <p:cNvCxnSpPr>
            <a:cxnSpLocks/>
          </p:cNvCxnSpPr>
          <p:nvPr/>
        </p:nvCxnSpPr>
        <p:spPr>
          <a:xfrm flipV="1">
            <a:off x="10781252" y="4788210"/>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352DF437-D1FF-04F7-222F-5481E56908EC}"/>
              </a:ext>
            </a:extLst>
          </p:cNvPr>
          <p:cNvCxnSpPr>
            <a:cxnSpLocks/>
          </p:cNvCxnSpPr>
          <p:nvPr/>
        </p:nvCxnSpPr>
        <p:spPr>
          <a:xfrm flipV="1">
            <a:off x="10898715" y="4797338"/>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BB24D0A8-D468-B7BF-6DF3-9F5227BA4DCB}"/>
              </a:ext>
            </a:extLst>
          </p:cNvPr>
          <p:cNvCxnSpPr>
            <a:cxnSpLocks/>
          </p:cNvCxnSpPr>
          <p:nvPr/>
        </p:nvCxnSpPr>
        <p:spPr>
          <a:xfrm flipV="1">
            <a:off x="11027539" y="4797338"/>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441983A1-D59F-B583-0336-9EC8686AFDFD}"/>
              </a:ext>
            </a:extLst>
          </p:cNvPr>
          <p:cNvCxnSpPr>
            <a:cxnSpLocks/>
          </p:cNvCxnSpPr>
          <p:nvPr/>
        </p:nvCxnSpPr>
        <p:spPr>
          <a:xfrm flipV="1">
            <a:off x="11167529" y="4797620"/>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1" name="テキスト ボックス 330">
            <a:extLst>
              <a:ext uri="{FF2B5EF4-FFF2-40B4-BE49-F238E27FC236}">
                <a16:creationId xmlns:a16="http://schemas.microsoft.com/office/drawing/2014/main" id="{50CB4A64-574D-E152-7A29-3CE40E809BE2}"/>
              </a:ext>
            </a:extLst>
          </p:cNvPr>
          <p:cNvSpPr txBox="1"/>
          <p:nvPr/>
        </p:nvSpPr>
        <p:spPr>
          <a:xfrm>
            <a:off x="6619828" y="5351704"/>
            <a:ext cx="5495668" cy="1354217"/>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1600" b="1" dirty="0">
                <a:solidFill>
                  <a:schemeClr val="accent1">
                    <a:lumMod val="75000"/>
                  </a:schemeClr>
                </a:solidFill>
              </a:rPr>
              <a:t>　受光表面近傍など電界バリア不在の領域では光電子と　ホールのペアは分離される事はない。再結合し熱になる。</a:t>
            </a:r>
            <a:endParaRPr lang="en-US" altLang="ja-JP" sz="1600" b="1" dirty="0">
              <a:solidFill>
                <a:schemeClr val="accent1">
                  <a:lumMod val="75000"/>
                </a:schemeClr>
              </a:solidFill>
            </a:endParaRPr>
          </a:p>
          <a:p>
            <a:r>
              <a:rPr lang="ja-JP" altLang="en-US" sz="1600" b="1" dirty="0">
                <a:solidFill>
                  <a:schemeClr val="accent1">
                    <a:lumMod val="75000"/>
                  </a:schemeClr>
                </a:solidFill>
              </a:rPr>
              <a:t>  太陽電池の光電変換効率に寄与するのは、結晶内の深さ</a:t>
            </a:r>
            <a:endParaRPr lang="en-US" altLang="ja-JP" sz="1600" b="1" dirty="0">
              <a:solidFill>
                <a:schemeClr val="accent1">
                  <a:lumMod val="75000"/>
                </a:schemeClr>
              </a:solidFill>
            </a:endParaRPr>
          </a:p>
          <a:p>
            <a:r>
              <a:rPr lang="ja-JP" altLang="en-US" sz="1600" b="1" dirty="0">
                <a:solidFill>
                  <a:schemeClr val="accent1">
                    <a:lumMod val="75000"/>
                  </a:schemeClr>
                </a:solidFill>
              </a:rPr>
              <a:t> </a:t>
            </a:r>
            <a:r>
              <a:rPr lang="en-US" altLang="ja-JP" sz="1600" b="1" dirty="0">
                <a:solidFill>
                  <a:schemeClr val="accent1">
                    <a:lumMod val="75000"/>
                  </a:schemeClr>
                </a:solidFill>
              </a:rPr>
              <a:t>X1&lt;X&lt;X2 </a:t>
            </a:r>
            <a:r>
              <a:rPr lang="ja-JP" altLang="en-US" sz="1600" b="1" dirty="0">
                <a:solidFill>
                  <a:schemeClr val="accent1">
                    <a:lumMod val="75000"/>
                  </a:schemeClr>
                </a:solidFill>
              </a:rPr>
              <a:t>に到達する光波長（エネルギー）のみである。</a:t>
            </a:r>
            <a:endParaRPr lang="en-US" altLang="ja-JP" sz="1600" b="1" dirty="0">
              <a:solidFill>
                <a:schemeClr val="accent1">
                  <a:lumMod val="75000"/>
                </a:schemeClr>
              </a:solidFill>
            </a:endParaRPr>
          </a:p>
        </p:txBody>
      </p:sp>
      <p:cxnSp>
        <p:nvCxnSpPr>
          <p:cNvPr id="149" name="直線コネクタ 148">
            <a:extLst>
              <a:ext uri="{FF2B5EF4-FFF2-40B4-BE49-F238E27FC236}">
                <a16:creationId xmlns:a16="http://schemas.microsoft.com/office/drawing/2014/main" id="{38C8ED4A-840F-1289-3C3A-2EB5C3F9F5B8}"/>
              </a:ext>
            </a:extLst>
          </p:cNvPr>
          <p:cNvCxnSpPr>
            <a:cxnSpLocks/>
          </p:cNvCxnSpPr>
          <p:nvPr/>
        </p:nvCxnSpPr>
        <p:spPr>
          <a:xfrm>
            <a:off x="1057828" y="1363663"/>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テキスト ボックス 149">
            <a:extLst>
              <a:ext uri="{FF2B5EF4-FFF2-40B4-BE49-F238E27FC236}">
                <a16:creationId xmlns:a16="http://schemas.microsoft.com/office/drawing/2014/main" id="{F8148BE0-FE0F-CD3A-CA7F-3AD6E0629AA6}"/>
              </a:ext>
            </a:extLst>
          </p:cNvPr>
          <p:cNvSpPr txBox="1"/>
          <p:nvPr/>
        </p:nvSpPr>
        <p:spPr>
          <a:xfrm>
            <a:off x="388561" y="1544084"/>
            <a:ext cx="1507111" cy="61555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a:solidFill>
                  <a:schemeClr val="accent1">
                    <a:lumMod val="75000"/>
                  </a:schemeClr>
                </a:solidFill>
              </a:rPr>
              <a:t>SiO2</a:t>
            </a:r>
          </a:p>
        </p:txBody>
      </p:sp>
      <p:sp>
        <p:nvSpPr>
          <p:cNvPr id="151" name="正方形/長方形 150">
            <a:extLst>
              <a:ext uri="{FF2B5EF4-FFF2-40B4-BE49-F238E27FC236}">
                <a16:creationId xmlns:a16="http://schemas.microsoft.com/office/drawing/2014/main" id="{EAD7A6A2-AD2A-B2A9-9594-07E75EB8BF28}"/>
              </a:ext>
            </a:extLst>
          </p:cNvPr>
          <p:cNvSpPr/>
          <p:nvPr/>
        </p:nvSpPr>
        <p:spPr>
          <a:xfrm>
            <a:off x="284863" y="3909777"/>
            <a:ext cx="758610" cy="277586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テキスト ボックス 151">
            <a:extLst>
              <a:ext uri="{FF2B5EF4-FFF2-40B4-BE49-F238E27FC236}">
                <a16:creationId xmlns:a16="http://schemas.microsoft.com/office/drawing/2014/main" id="{ABEF3591-D390-1F68-C378-49DFC4191B4F}"/>
              </a:ext>
            </a:extLst>
          </p:cNvPr>
          <p:cNvSpPr txBox="1"/>
          <p:nvPr/>
        </p:nvSpPr>
        <p:spPr>
          <a:xfrm>
            <a:off x="294464" y="4995944"/>
            <a:ext cx="1507111" cy="61555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a:solidFill>
                  <a:schemeClr val="accent1">
                    <a:lumMod val="75000"/>
                  </a:schemeClr>
                </a:solidFill>
              </a:rPr>
              <a:t>SiO2</a:t>
            </a:r>
          </a:p>
        </p:txBody>
      </p:sp>
      <p:sp>
        <p:nvSpPr>
          <p:cNvPr id="173" name="テキスト ボックス 172">
            <a:extLst>
              <a:ext uri="{FF2B5EF4-FFF2-40B4-BE49-F238E27FC236}">
                <a16:creationId xmlns:a16="http://schemas.microsoft.com/office/drawing/2014/main" id="{EFB43DDF-CB16-0AD5-3775-D9D881B69B57}"/>
              </a:ext>
            </a:extLst>
          </p:cNvPr>
          <p:cNvSpPr txBox="1"/>
          <p:nvPr/>
        </p:nvSpPr>
        <p:spPr>
          <a:xfrm>
            <a:off x="6722836" y="2535014"/>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X2</a:t>
            </a:r>
          </a:p>
        </p:txBody>
      </p:sp>
      <p:sp>
        <p:nvSpPr>
          <p:cNvPr id="177" name="テキスト ボックス 176">
            <a:extLst>
              <a:ext uri="{FF2B5EF4-FFF2-40B4-BE49-F238E27FC236}">
                <a16:creationId xmlns:a16="http://schemas.microsoft.com/office/drawing/2014/main" id="{9EDFCFF3-9F85-89FC-A05F-E4F4318C7E41}"/>
              </a:ext>
            </a:extLst>
          </p:cNvPr>
          <p:cNvSpPr txBox="1"/>
          <p:nvPr/>
        </p:nvSpPr>
        <p:spPr>
          <a:xfrm>
            <a:off x="5239439" y="3034971"/>
            <a:ext cx="777979"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cxnSp>
        <p:nvCxnSpPr>
          <p:cNvPr id="178" name="直線コネクタ 177">
            <a:extLst>
              <a:ext uri="{FF2B5EF4-FFF2-40B4-BE49-F238E27FC236}">
                <a16:creationId xmlns:a16="http://schemas.microsoft.com/office/drawing/2014/main" id="{D34EA0C0-3673-4F60-6512-388437A192DE}"/>
              </a:ext>
            </a:extLst>
          </p:cNvPr>
          <p:cNvCxnSpPr>
            <a:cxnSpLocks/>
          </p:cNvCxnSpPr>
          <p:nvPr/>
        </p:nvCxnSpPr>
        <p:spPr>
          <a:xfrm flipV="1">
            <a:off x="5801799" y="3254367"/>
            <a:ext cx="337519" cy="1479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矢印コネクタ 178">
            <a:extLst>
              <a:ext uri="{FF2B5EF4-FFF2-40B4-BE49-F238E27FC236}">
                <a16:creationId xmlns:a16="http://schemas.microsoft.com/office/drawing/2014/main" id="{B90C66F7-C8FA-F0F7-104C-9EBB9E357EFB}"/>
              </a:ext>
            </a:extLst>
          </p:cNvPr>
          <p:cNvCxnSpPr>
            <a:cxnSpLocks/>
          </p:cNvCxnSpPr>
          <p:nvPr/>
        </p:nvCxnSpPr>
        <p:spPr>
          <a:xfrm>
            <a:off x="2987993" y="4024959"/>
            <a:ext cx="0" cy="1839048"/>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0" name="正方形/長方形 179">
            <a:extLst>
              <a:ext uri="{FF2B5EF4-FFF2-40B4-BE49-F238E27FC236}">
                <a16:creationId xmlns:a16="http://schemas.microsoft.com/office/drawing/2014/main" id="{529A88B8-8055-B27D-A382-74616D430697}"/>
              </a:ext>
            </a:extLst>
          </p:cNvPr>
          <p:cNvSpPr/>
          <p:nvPr/>
        </p:nvSpPr>
        <p:spPr>
          <a:xfrm>
            <a:off x="1927881" y="4933532"/>
            <a:ext cx="1881618" cy="508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3" name="直線コネクタ 182">
            <a:extLst>
              <a:ext uri="{FF2B5EF4-FFF2-40B4-BE49-F238E27FC236}">
                <a16:creationId xmlns:a16="http://schemas.microsoft.com/office/drawing/2014/main" id="{A244C496-785F-EC49-399D-CCD0F1C89BCB}"/>
              </a:ext>
            </a:extLst>
          </p:cNvPr>
          <p:cNvCxnSpPr>
            <a:cxnSpLocks/>
          </p:cNvCxnSpPr>
          <p:nvPr/>
        </p:nvCxnSpPr>
        <p:spPr>
          <a:xfrm>
            <a:off x="6634515" y="4991198"/>
            <a:ext cx="2907977" cy="200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EEA54FB4-3A6F-5F86-8F5B-96AFEA351B42}"/>
              </a:ext>
            </a:extLst>
          </p:cNvPr>
          <p:cNvCxnSpPr>
            <a:cxnSpLocks/>
          </p:cNvCxnSpPr>
          <p:nvPr/>
        </p:nvCxnSpPr>
        <p:spPr>
          <a:xfrm flipV="1">
            <a:off x="5194024" y="5695865"/>
            <a:ext cx="143774" cy="107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a:extLst>
              <a:ext uri="{FF2B5EF4-FFF2-40B4-BE49-F238E27FC236}">
                <a16:creationId xmlns:a16="http://schemas.microsoft.com/office/drawing/2014/main" id="{9BCF2169-9E6E-F4D0-8EB0-921AEF42FEE0}"/>
              </a:ext>
            </a:extLst>
          </p:cNvPr>
          <p:cNvCxnSpPr>
            <a:cxnSpLocks/>
          </p:cNvCxnSpPr>
          <p:nvPr/>
        </p:nvCxnSpPr>
        <p:spPr>
          <a:xfrm flipV="1">
            <a:off x="5480460" y="5400271"/>
            <a:ext cx="130862" cy="1714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208F47E6-3F90-A250-C183-DA9BA562F89B}"/>
              </a:ext>
            </a:extLst>
          </p:cNvPr>
          <p:cNvCxnSpPr>
            <a:cxnSpLocks/>
          </p:cNvCxnSpPr>
          <p:nvPr/>
        </p:nvCxnSpPr>
        <p:spPr>
          <a:xfrm flipV="1">
            <a:off x="5332732" y="5565797"/>
            <a:ext cx="151432" cy="1355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7A607531-22EF-0CCF-33B3-E8A9DF5C4C18}"/>
              </a:ext>
            </a:extLst>
          </p:cNvPr>
          <p:cNvCxnSpPr>
            <a:cxnSpLocks/>
          </p:cNvCxnSpPr>
          <p:nvPr/>
        </p:nvCxnSpPr>
        <p:spPr>
          <a:xfrm flipV="1">
            <a:off x="5605104" y="5220473"/>
            <a:ext cx="207535" cy="183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21DCDF4C-661A-498C-26F2-8EC95A47F364}"/>
              </a:ext>
            </a:extLst>
          </p:cNvPr>
          <p:cNvCxnSpPr>
            <a:cxnSpLocks/>
          </p:cNvCxnSpPr>
          <p:nvPr/>
        </p:nvCxnSpPr>
        <p:spPr>
          <a:xfrm flipV="1">
            <a:off x="6130337" y="4985403"/>
            <a:ext cx="508546" cy="948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8E159FB2-CB8D-6280-A1A6-4E6EE050AD9F}"/>
              </a:ext>
            </a:extLst>
          </p:cNvPr>
          <p:cNvCxnSpPr>
            <a:cxnSpLocks/>
          </p:cNvCxnSpPr>
          <p:nvPr/>
        </p:nvCxnSpPr>
        <p:spPr>
          <a:xfrm flipV="1">
            <a:off x="5806167" y="5074875"/>
            <a:ext cx="337519" cy="1479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7335019A-8FBD-55CC-A346-F46CB308FA51}"/>
              </a:ext>
            </a:extLst>
          </p:cNvPr>
          <p:cNvCxnSpPr>
            <a:cxnSpLocks/>
          </p:cNvCxnSpPr>
          <p:nvPr/>
        </p:nvCxnSpPr>
        <p:spPr>
          <a:xfrm>
            <a:off x="1019107" y="6082281"/>
            <a:ext cx="9987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a:extLst>
              <a:ext uri="{FF2B5EF4-FFF2-40B4-BE49-F238E27FC236}">
                <a16:creationId xmlns:a16="http://schemas.microsoft.com/office/drawing/2014/main" id="{EE6707A8-83D3-5D5C-2E24-469B1BDE56DE}"/>
              </a:ext>
            </a:extLst>
          </p:cNvPr>
          <p:cNvCxnSpPr>
            <a:cxnSpLocks/>
          </p:cNvCxnSpPr>
          <p:nvPr/>
        </p:nvCxnSpPr>
        <p:spPr>
          <a:xfrm flipV="1">
            <a:off x="2017861" y="5836635"/>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a:extLst>
              <a:ext uri="{FF2B5EF4-FFF2-40B4-BE49-F238E27FC236}">
                <a16:creationId xmlns:a16="http://schemas.microsoft.com/office/drawing/2014/main" id="{BD1A8C5A-55F5-331E-BFCA-B98FD57310F6}"/>
              </a:ext>
            </a:extLst>
          </p:cNvPr>
          <p:cNvCxnSpPr>
            <a:cxnSpLocks/>
          </p:cNvCxnSpPr>
          <p:nvPr/>
        </p:nvCxnSpPr>
        <p:spPr>
          <a:xfrm flipV="1">
            <a:off x="2421858" y="5816995"/>
            <a:ext cx="2587904" cy="19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コネクタ 245">
            <a:extLst>
              <a:ext uri="{FF2B5EF4-FFF2-40B4-BE49-F238E27FC236}">
                <a16:creationId xmlns:a16="http://schemas.microsoft.com/office/drawing/2014/main" id="{CF8924C8-D2F5-6306-6BD8-603963FEC545}"/>
              </a:ext>
            </a:extLst>
          </p:cNvPr>
          <p:cNvCxnSpPr>
            <a:cxnSpLocks/>
          </p:cNvCxnSpPr>
          <p:nvPr/>
        </p:nvCxnSpPr>
        <p:spPr>
          <a:xfrm flipV="1">
            <a:off x="4991184" y="5784915"/>
            <a:ext cx="213668" cy="3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a:extLst>
              <a:ext uri="{FF2B5EF4-FFF2-40B4-BE49-F238E27FC236}">
                <a16:creationId xmlns:a16="http://schemas.microsoft.com/office/drawing/2014/main" id="{FBBDB865-4725-ED7A-DBD5-F89877F55CDB}"/>
              </a:ext>
            </a:extLst>
          </p:cNvPr>
          <p:cNvCxnSpPr>
            <a:cxnSpLocks/>
          </p:cNvCxnSpPr>
          <p:nvPr/>
        </p:nvCxnSpPr>
        <p:spPr>
          <a:xfrm flipV="1">
            <a:off x="5195539" y="5683812"/>
            <a:ext cx="143774" cy="107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矢印コネクタ 258">
            <a:extLst>
              <a:ext uri="{FF2B5EF4-FFF2-40B4-BE49-F238E27FC236}">
                <a16:creationId xmlns:a16="http://schemas.microsoft.com/office/drawing/2014/main" id="{4D3E7C22-09FA-FFA6-04F9-C321D11FA9B0}"/>
              </a:ext>
            </a:extLst>
          </p:cNvPr>
          <p:cNvCxnSpPr>
            <a:cxnSpLocks/>
          </p:cNvCxnSpPr>
          <p:nvPr/>
        </p:nvCxnSpPr>
        <p:spPr>
          <a:xfrm>
            <a:off x="1407665" y="4252361"/>
            <a:ext cx="0" cy="52035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1" name="テキスト ボックス 260">
            <a:extLst>
              <a:ext uri="{FF2B5EF4-FFF2-40B4-BE49-F238E27FC236}">
                <a16:creationId xmlns:a16="http://schemas.microsoft.com/office/drawing/2014/main" id="{473948B1-AB5E-1FE4-BFC7-AC5C885B0367}"/>
              </a:ext>
            </a:extLst>
          </p:cNvPr>
          <p:cNvSpPr txBox="1"/>
          <p:nvPr/>
        </p:nvSpPr>
        <p:spPr>
          <a:xfrm>
            <a:off x="2334855" y="4693670"/>
            <a:ext cx="2565953"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r>
              <a:rPr lang="en-US" altLang="ja-JP" sz="3200" b="1" dirty="0">
                <a:solidFill>
                  <a:schemeClr val="accent1">
                    <a:lumMod val="75000"/>
                  </a:schemeClr>
                </a:solidFill>
              </a:rPr>
              <a:t>1.1 eV</a:t>
            </a:r>
            <a:endParaRPr lang="en-US" altLang="ja-JP" b="1" dirty="0">
              <a:solidFill>
                <a:schemeClr val="accent1">
                  <a:lumMod val="75000"/>
                </a:schemeClr>
              </a:solidFill>
            </a:endParaRPr>
          </a:p>
        </p:txBody>
      </p:sp>
      <p:sp>
        <p:nvSpPr>
          <p:cNvPr id="265" name="正方形/長方形 264">
            <a:extLst>
              <a:ext uri="{FF2B5EF4-FFF2-40B4-BE49-F238E27FC236}">
                <a16:creationId xmlns:a16="http://schemas.microsoft.com/office/drawing/2014/main" id="{DCAA6174-C691-032B-D44C-19396F2752E5}"/>
              </a:ext>
            </a:extLst>
          </p:cNvPr>
          <p:cNvSpPr/>
          <p:nvPr/>
        </p:nvSpPr>
        <p:spPr>
          <a:xfrm>
            <a:off x="1955596" y="4394193"/>
            <a:ext cx="559146" cy="225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テキスト ボックス 273">
            <a:extLst>
              <a:ext uri="{FF2B5EF4-FFF2-40B4-BE49-F238E27FC236}">
                <a16:creationId xmlns:a16="http://schemas.microsoft.com/office/drawing/2014/main" id="{E26FF3BD-3E1C-7A68-3532-99FD44B1B332}"/>
              </a:ext>
            </a:extLst>
          </p:cNvPr>
          <p:cNvSpPr txBox="1"/>
          <p:nvPr/>
        </p:nvSpPr>
        <p:spPr>
          <a:xfrm>
            <a:off x="1855077" y="4648875"/>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E</a:t>
            </a:r>
            <a:r>
              <a:rPr lang="en-US" altLang="ja-JP" b="1" dirty="0">
                <a:solidFill>
                  <a:schemeClr val="accent1">
                    <a:lumMod val="75000"/>
                  </a:schemeClr>
                </a:solidFill>
              </a:rPr>
              <a:t>G</a:t>
            </a:r>
          </a:p>
        </p:txBody>
      </p:sp>
      <p:sp>
        <p:nvSpPr>
          <p:cNvPr id="282" name="テキスト ボックス 281">
            <a:extLst>
              <a:ext uri="{FF2B5EF4-FFF2-40B4-BE49-F238E27FC236}">
                <a16:creationId xmlns:a16="http://schemas.microsoft.com/office/drawing/2014/main" id="{B1313F04-BB2D-A809-1E2C-84E3E0C1ECB0}"/>
              </a:ext>
            </a:extLst>
          </p:cNvPr>
          <p:cNvSpPr txBox="1"/>
          <p:nvPr/>
        </p:nvSpPr>
        <p:spPr>
          <a:xfrm>
            <a:off x="1508407" y="4083629"/>
            <a:ext cx="1007846" cy="61555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err="1">
                <a:solidFill>
                  <a:schemeClr val="accent1">
                    <a:lumMod val="75000"/>
                  </a:schemeClr>
                </a:solidFill>
              </a:rPr>
              <a:t>Vout</a:t>
            </a:r>
            <a:r>
              <a:rPr lang="en-US" altLang="ja-JP" sz="1600" b="1" dirty="0">
                <a:solidFill>
                  <a:schemeClr val="accent1">
                    <a:lumMod val="75000"/>
                  </a:schemeClr>
                </a:solidFill>
              </a:rPr>
              <a:t> &lt;0</a:t>
            </a:r>
          </a:p>
        </p:txBody>
      </p:sp>
      <p:cxnSp>
        <p:nvCxnSpPr>
          <p:cNvPr id="283" name="直線コネクタ 282">
            <a:extLst>
              <a:ext uri="{FF2B5EF4-FFF2-40B4-BE49-F238E27FC236}">
                <a16:creationId xmlns:a16="http://schemas.microsoft.com/office/drawing/2014/main" id="{EA3C3695-C2CE-9B5A-0D7C-C06232E089C7}"/>
              </a:ext>
            </a:extLst>
          </p:cNvPr>
          <p:cNvCxnSpPr>
            <a:cxnSpLocks/>
          </p:cNvCxnSpPr>
          <p:nvPr/>
        </p:nvCxnSpPr>
        <p:spPr>
          <a:xfrm flipV="1">
            <a:off x="1578039" y="918207"/>
            <a:ext cx="363113" cy="7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a:extLst>
              <a:ext uri="{FF2B5EF4-FFF2-40B4-BE49-F238E27FC236}">
                <a16:creationId xmlns:a16="http://schemas.microsoft.com/office/drawing/2014/main" id="{2F6F0BA2-293C-D5F0-EECB-4B5FF84623C4}"/>
              </a:ext>
            </a:extLst>
          </p:cNvPr>
          <p:cNvCxnSpPr>
            <a:cxnSpLocks/>
          </p:cNvCxnSpPr>
          <p:nvPr/>
        </p:nvCxnSpPr>
        <p:spPr>
          <a:xfrm>
            <a:off x="1569381" y="918207"/>
            <a:ext cx="0" cy="4530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a:extLst>
              <a:ext uri="{FF2B5EF4-FFF2-40B4-BE49-F238E27FC236}">
                <a16:creationId xmlns:a16="http://schemas.microsoft.com/office/drawing/2014/main" id="{B7EE595C-4A61-8925-C0DA-4A072DA17990}"/>
              </a:ext>
            </a:extLst>
          </p:cNvPr>
          <p:cNvCxnSpPr>
            <a:cxnSpLocks/>
          </p:cNvCxnSpPr>
          <p:nvPr/>
        </p:nvCxnSpPr>
        <p:spPr>
          <a:xfrm flipV="1">
            <a:off x="1938967" y="743866"/>
            <a:ext cx="369487" cy="162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直線コネクタ 285">
            <a:extLst>
              <a:ext uri="{FF2B5EF4-FFF2-40B4-BE49-F238E27FC236}">
                <a16:creationId xmlns:a16="http://schemas.microsoft.com/office/drawing/2014/main" id="{81524639-F705-C1A8-4267-291EFFE73D25}"/>
              </a:ext>
            </a:extLst>
          </p:cNvPr>
          <p:cNvCxnSpPr>
            <a:cxnSpLocks/>
          </p:cNvCxnSpPr>
          <p:nvPr/>
        </p:nvCxnSpPr>
        <p:spPr>
          <a:xfrm>
            <a:off x="2296143" y="877502"/>
            <a:ext cx="6338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D171E71F-B1DE-118B-6B5F-189AB4748003}"/>
              </a:ext>
            </a:extLst>
          </p:cNvPr>
          <p:cNvSpPr/>
          <p:nvPr/>
        </p:nvSpPr>
        <p:spPr>
          <a:xfrm>
            <a:off x="2923897" y="751186"/>
            <a:ext cx="946570" cy="2867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1" name="直線コネクタ 290">
            <a:extLst>
              <a:ext uri="{FF2B5EF4-FFF2-40B4-BE49-F238E27FC236}">
                <a16:creationId xmlns:a16="http://schemas.microsoft.com/office/drawing/2014/main" id="{B766D6C9-786C-4733-CC23-FADA87226937}"/>
              </a:ext>
            </a:extLst>
          </p:cNvPr>
          <p:cNvCxnSpPr>
            <a:cxnSpLocks/>
          </p:cNvCxnSpPr>
          <p:nvPr/>
        </p:nvCxnSpPr>
        <p:spPr>
          <a:xfrm>
            <a:off x="3870467" y="857697"/>
            <a:ext cx="6338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a:extLst>
              <a:ext uri="{FF2B5EF4-FFF2-40B4-BE49-F238E27FC236}">
                <a16:creationId xmlns:a16="http://schemas.microsoft.com/office/drawing/2014/main" id="{8A561460-2856-62F7-AD2E-4AF88B589E7B}"/>
              </a:ext>
            </a:extLst>
          </p:cNvPr>
          <p:cNvCxnSpPr>
            <a:cxnSpLocks/>
          </p:cNvCxnSpPr>
          <p:nvPr/>
        </p:nvCxnSpPr>
        <p:spPr>
          <a:xfrm>
            <a:off x="4482721" y="854341"/>
            <a:ext cx="0"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直線コネクタ 295">
            <a:extLst>
              <a:ext uri="{FF2B5EF4-FFF2-40B4-BE49-F238E27FC236}">
                <a16:creationId xmlns:a16="http://schemas.microsoft.com/office/drawing/2014/main" id="{AEDB4829-2BD6-4A12-2627-D891330D663F}"/>
              </a:ext>
            </a:extLst>
          </p:cNvPr>
          <p:cNvCxnSpPr>
            <a:cxnSpLocks/>
          </p:cNvCxnSpPr>
          <p:nvPr/>
        </p:nvCxnSpPr>
        <p:spPr>
          <a:xfrm>
            <a:off x="4342935" y="1182160"/>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直線コネクタ 296">
            <a:extLst>
              <a:ext uri="{FF2B5EF4-FFF2-40B4-BE49-F238E27FC236}">
                <a16:creationId xmlns:a16="http://schemas.microsoft.com/office/drawing/2014/main" id="{2D64E59D-60EF-C6D8-04A4-480919AAF56B}"/>
              </a:ext>
            </a:extLst>
          </p:cNvPr>
          <p:cNvCxnSpPr>
            <a:cxnSpLocks/>
          </p:cNvCxnSpPr>
          <p:nvPr/>
        </p:nvCxnSpPr>
        <p:spPr>
          <a:xfrm>
            <a:off x="4423897" y="1245660"/>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8" name="テキスト ボックス 297">
            <a:extLst>
              <a:ext uri="{FF2B5EF4-FFF2-40B4-BE49-F238E27FC236}">
                <a16:creationId xmlns:a16="http://schemas.microsoft.com/office/drawing/2014/main" id="{A4B5A36F-00D2-FE92-E592-6F780B011A74}"/>
              </a:ext>
            </a:extLst>
          </p:cNvPr>
          <p:cNvSpPr txBox="1"/>
          <p:nvPr/>
        </p:nvSpPr>
        <p:spPr>
          <a:xfrm>
            <a:off x="2987457" y="43647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t>Load</a:t>
            </a:r>
          </a:p>
        </p:txBody>
      </p:sp>
    </p:spTree>
    <p:extLst>
      <p:ext uri="{BB962C8B-B14F-4D97-AF65-F5344CB8AC3E}">
        <p14:creationId xmlns:p14="http://schemas.microsoft.com/office/powerpoint/2010/main" val="3420665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34DE3A3-3F4E-5C6F-EDF8-8661B4522E71}"/>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C3E1610-07E7-6C89-58A0-2ED5268231B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cxnSp>
        <p:nvCxnSpPr>
          <p:cNvPr id="213" name="直線矢印コネクタ 212">
            <a:extLst>
              <a:ext uri="{FF2B5EF4-FFF2-40B4-BE49-F238E27FC236}">
                <a16:creationId xmlns:a16="http://schemas.microsoft.com/office/drawing/2014/main" id="{A39B79A3-915E-470B-2906-94AA5AF912E3}"/>
              </a:ext>
            </a:extLst>
          </p:cNvPr>
          <p:cNvCxnSpPr>
            <a:cxnSpLocks/>
          </p:cNvCxnSpPr>
          <p:nvPr/>
        </p:nvCxnSpPr>
        <p:spPr>
          <a:xfrm flipV="1">
            <a:off x="8174435" y="2561922"/>
            <a:ext cx="3594722" cy="79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直線矢印コネクタ 216">
            <a:extLst>
              <a:ext uri="{FF2B5EF4-FFF2-40B4-BE49-F238E27FC236}">
                <a16:creationId xmlns:a16="http://schemas.microsoft.com/office/drawing/2014/main" id="{57488113-F893-BD23-A4B5-0ACAC9CE0CCE}"/>
              </a:ext>
            </a:extLst>
          </p:cNvPr>
          <p:cNvCxnSpPr>
            <a:cxnSpLocks/>
          </p:cNvCxnSpPr>
          <p:nvPr/>
        </p:nvCxnSpPr>
        <p:spPr>
          <a:xfrm flipH="1" flipV="1">
            <a:off x="8550065" y="728562"/>
            <a:ext cx="12390" cy="22181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C37A4DD2-02EF-8D59-1986-3B03B9AFD5D4}"/>
              </a:ext>
            </a:extLst>
          </p:cNvPr>
          <p:cNvCxnSpPr/>
          <p:nvPr/>
        </p:nvCxnSpPr>
        <p:spPr>
          <a:xfrm flipV="1">
            <a:off x="9263952" y="828710"/>
            <a:ext cx="1810884" cy="174111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1" name="テキスト ボックス 220">
            <a:extLst>
              <a:ext uri="{FF2B5EF4-FFF2-40B4-BE49-F238E27FC236}">
                <a16:creationId xmlns:a16="http://schemas.microsoft.com/office/drawing/2014/main" id="{78078351-D837-78C1-503E-C625D8370112}"/>
              </a:ext>
            </a:extLst>
          </p:cNvPr>
          <p:cNvSpPr txBox="1"/>
          <p:nvPr/>
        </p:nvSpPr>
        <p:spPr>
          <a:xfrm>
            <a:off x="11117497" y="2644827"/>
            <a:ext cx="492443" cy="461665"/>
          </a:xfrm>
          <a:prstGeom prst="rect">
            <a:avLst/>
          </a:prstGeom>
          <a:noFill/>
        </p:spPr>
        <p:txBody>
          <a:bodyPr wrap="none" rtlCol="0">
            <a:spAutoFit/>
          </a:bodyPr>
          <a:lstStyle/>
          <a:p>
            <a:r>
              <a:rPr lang="ja-JP" altLang="en-US" sz="2400" b="1" i="1" dirty="0"/>
              <a:t>ｈ</a:t>
            </a:r>
            <a:endParaRPr kumimoji="1" lang="ja-JP" altLang="en-US" sz="2400" b="1" i="1" dirty="0"/>
          </a:p>
        </p:txBody>
      </p:sp>
      <p:sp>
        <p:nvSpPr>
          <p:cNvPr id="222" name="テキスト ボックス 221">
            <a:extLst>
              <a:ext uri="{FF2B5EF4-FFF2-40B4-BE49-F238E27FC236}">
                <a16:creationId xmlns:a16="http://schemas.microsoft.com/office/drawing/2014/main" id="{C5D3D63B-2BBE-C729-B987-4BE65DD33923}"/>
              </a:ext>
            </a:extLst>
          </p:cNvPr>
          <p:cNvSpPr txBox="1"/>
          <p:nvPr/>
        </p:nvSpPr>
        <p:spPr>
          <a:xfrm>
            <a:off x="11365342" y="2639584"/>
            <a:ext cx="492443" cy="461665"/>
          </a:xfrm>
          <a:prstGeom prst="rect">
            <a:avLst/>
          </a:prstGeom>
          <a:noFill/>
        </p:spPr>
        <p:txBody>
          <a:bodyPr wrap="none" rtlCol="0">
            <a:spAutoFit/>
          </a:bodyPr>
          <a:lstStyle/>
          <a:p>
            <a:r>
              <a:rPr lang="en-US" altLang="ja-JP" sz="2400" b="1" dirty="0"/>
              <a:t>ω</a:t>
            </a:r>
            <a:endParaRPr kumimoji="1" lang="ja-JP" altLang="en-US" sz="2400" b="1" dirty="0"/>
          </a:p>
        </p:txBody>
      </p:sp>
      <p:cxnSp>
        <p:nvCxnSpPr>
          <p:cNvPr id="224" name="直線コネクタ 223">
            <a:extLst>
              <a:ext uri="{FF2B5EF4-FFF2-40B4-BE49-F238E27FC236}">
                <a16:creationId xmlns:a16="http://schemas.microsoft.com/office/drawing/2014/main" id="{808AE6D8-18D1-79AA-EFCD-A4983BB005DF}"/>
              </a:ext>
            </a:extLst>
          </p:cNvPr>
          <p:cNvCxnSpPr>
            <a:cxnSpLocks/>
          </p:cNvCxnSpPr>
          <p:nvPr/>
        </p:nvCxnSpPr>
        <p:spPr>
          <a:xfrm flipV="1">
            <a:off x="11276028" y="2758986"/>
            <a:ext cx="211138" cy="492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テキスト ボックス 228">
            <a:extLst>
              <a:ext uri="{FF2B5EF4-FFF2-40B4-BE49-F238E27FC236}">
                <a16:creationId xmlns:a16="http://schemas.microsoft.com/office/drawing/2014/main" id="{71D7BFB6-B537-6BD0-218E-FB0309DC196C}"/>
              </a:ext>
            </a:extLst>
          </p:cNvPr>
          <p:cNvSpPr txBox="1"/>
          <p:nvPr/>
        </p:nvSpPr>
        <p:spPr>
          <a:xfrm>
            <a:off x="9030555" y="2583591"/>
            <a:ext cx="466794" cy="461665"/>
          </a:xfrm>
          <a:prstGeom prst="rect">
            <a:avLst/>
          </a:prstGeom>
          <a:noFill/>
        </p:spPr>
        <p:txBody>
          <a:bodyPr wrap="none" rtlCol="0">
            <a:spAutoFit/>
          </a:bodyPr>
          <a:lstStyle/>
          <a:p>
            <a:r>
              <a:rPr lang="en-US" altLang="ja-JP" sz="2400" b="1" dirty="0"/>
              <a:t>W</a:t>
            </a:r>
            <a:endParaRPr kumimoji="1" lang="ja-JP" altLang="en-US" sz="2400" b="1" dirty="0"/>
          </a:p>
        </p:txBody>
      </p:sp>
      <p:sp>
        <p:nvSpPr>
          <p:cNvPr id="230" name="テキスト ボックス 229">
            <a:extLst>
              <a:ext uri="{FF2B5EF4-FFF2-40B4-BE49-F238E27FC236}">
                <a16:creationId xmlns:a16="http://schemas.microsoft.com/office/drawing/2014/main" id="{E07ECFF1-90E4-1A26-6616-CF72071CDB93}"/>
              </a:ext>
            </a:extLst>
          </p:cNvPr>
          <p:cNvSpPr txBox="1"/>
          <p:nvPr/>
        </p:nvSpPr>
        <p:spPr>
          <a:xfrm>
            <a:off x="8134629" y="2586728"/>
            <a:ext cx="492443" cy="461665"/>
          </a:xfrm>
          <a:prstGeom prst="rect">
            <a:avLst/>
          </a:prstGeom>
          <a:noFill/>
        </p:spPr>
        <p:txBody>
          <a:bodyPr wrap="none" rtlCol="0">
            <a:spAutoFit/>
          </a:bodyPr>
          <a:lstStyle/>
          <a:p>
            <a:r>
              <a:rPr lang="ja-JP" altLang="en-US" sz="2400" b="1" dirty="0"/>
              <a:t>０</a:t>
            </a:r>
            <a:endParaRPr kumimoji="1" lang="ja-JP" altLang="en-US" sz="2400" b="1" dirty="0"/>
          </a:p>
        </p:txBody>
      </p:sp>
      <p:sp>
        <p:nvSpPr>
          <p:cNvPr id="231" name="テキスト ボックス 230">
            <a:extLst>
              <a:ext uri="{FF2B5EF4-FFF2-40B4-BE49-F238E27FC236}">
                <a16:creationId xmlns:a16="http://schemas.microsoft.com/office/drawing/2014/main" id="{3352A033-E64F-C104-00D9-23FDA766C9FE}"/>
              </a:ext>
            </a:extLst>
          </p:cNvPr>
          <p:cNvSpPr txBox="1"/>
          <p:nvPr/>
        </p:nvSpPr>
        <p:spPr>
          <a:xfrm>
            <a:off x="8663129" y="715833"/>
            <a:ext cx="1239442" cy="830997"/>
          </a:xfrm>
          <a:prstGeom prst="rect">
            <a:avLst/>
          </a:prstGeom>
          <a:noFill/>
        </p:spPr>
        <p:txBody>
          <a:bodyPr wrap="none" rtlCol="0">
            <a:spAutoFit/>
          </a:bodyPr>
          <a:lstStyle/>
          <a:p>
            <a:r>
              <a:rPr lang="en-US" altLang="ja-JP" sz="2400" b="1" dirty="0"/>
              <a:t>Kinetic</a:t>
            </a:r>
          </a:p>
          <a:p>
            <a:r>
              <a:rPr kumimoji="1" lang="en-US" altLang="ja-JP" sz="2400" b="1" dirty="0"/>
              <a:t>Energy</a:t>
            </a:r>
            <a:endParaRPr kumimoji="1" lang="ja-JP" altLang="en-US" sz="2400" b="1" dirty="0"/>
          </a:p>
        </p:txBody>
      </p:sp>
      <p:sp>
        <p:nvSpPr>
          <p:cNvPr id="232" name="テキスト ボックス 231">
            <a:extLst>
              <a:ext uri="{FF2B5EF4-FFF2-40B4-BE49-F238E27FC236}">
                <a16:creationId xmlns:a16="http://schemas.microsoft.com/office/drawing/2014/main" id="{3CB1FE9B-1927-CB3D-8A1B-0759EB145275}"/>
              </a:ext>
            </a:extLst>
          </p:cNvPr>
          <p:cNvSpPr txBox="1"/>
          <p:nvPr/>
        </p:nvSpPr>
        <p:spPr>
          <a:xfrm>
            <a:off x="10761496" y="1102702"/>
            <a:ext cx="676788" cy="461665"/>
          </a:xfrm>
          <a:prstGeom prst="rect">
            <a:avLst/>
          </a:prstGeom>
          <a:noFill/>
        </p:spPr>
        <p:txBody>
          <a:bodyPr wrap="none" rtlCol="0">
            <a:spAutoFit/>
          </a:bodyPr>
          <a:lstStyle/>
          <a:p>
            <a:r>
              <a:rPr lang="en-US" altLang="ja-JP" sz="2400" b="1" dirty="0"/>
              <a:t>mV</a:t>
            </a:r>
            <a:endParaRPr kumimoji="1" lang="ja-JP" altLang="en-US" sz="2400" b="1" dirty="0"/>
          </a:p>
        </p:txBody>
      </p:sp>
      <p:sp>
        <p:nvSpPr>
          <p:cNvPr id="233" name="テキスト ボックス 232">
            <a:extLst>
              <a:ext uri="{FF2B5EF4-FFF2-40B4-BE49-F238E27FC236}">
                <a16:creationId xmlns:a16="http://schemas.microsoft.com/office/drawing/2014/main" id="{7C81CC02-E4E0-AF3F-E858-8A59763AFE02}"/>
              </a:ext>
            </a:extLst>
          </p:cNvPr>
          <p:cNvSpPr txBox="1"/>
          <p:nvPr/>
        </p:nvSpPr>
        <p:spPr>
          <a:xfrm>
            <a:off x="11279426" y="1032835"/>
            <a:ext cx="317716" cy="369332"/>
          </a:xfrm>
          <a:prstGeom prst="rect">
            <a:avLst/>
          </a:prstGeom>
          <a:noFill/>
        </p:spPr>
        <p:txBody>
          <a:bodyPr wrap="none" rtlCol="0">
            <a:spAutoFit/>
          </a:bodyPr>
          <a:lstStyle/>
          <a:p>
            <a:r>
              <a:rPr kumimoji="1" lang="en-US" altLang="ja-JP" b="1" dirty="0"/>
              <a:t>2</a:t>
            </a:r>
            <a:endParaRPr kumimoji="1" lang="ja-JP" altLang="en-US" b="1" dirty="0"/>
          </a:p>
        </p:txBody>
      </p:sp>
      <p:cxnSp>
        <p:nvCxnSpPr>
          <p:cNvPr id="235" name="直線コネクタ 234">
            <a:extLst>
              <a:ext uri="{FF2B5EF4-FFF2-40B4-BE49-F238E27FC236}">
                <a16:creationId xmlns:a16="http://schemas.microsoft.com/office/drawing/2014/main" id="{B7C62A3B-52F0-9B30-D1DB-DD9FACA95F22}"/>
              </a:ext>
            </a:extLst>
          </p:cNvPr>
          <p:cNvCxnSpPr>
            <a:cxnSpLocks/>
          </p:cNvCxnSpPr>
          <p:nvPr/>
        </p:nvCxnSpPr>
        <p:spPr>
          <a:xfrm>
            <a:off x="10840790" y="1474209"/>
            <a:ext cx="5623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テキスト ボックス 237">
            <a:extLst>
              <a:ext uri="{FF2B5EF4-FFF2-40B4-BE49-F238E27FC236}">
                <a16:creationId xmlns:a16="http://schemas.microsoft.com/office/drawing/2014/main" id="{3B097367-9860-C5BB-5401-C37C9D9075D8}"/>
              </a:ext>
            </a:extLst>
          </p:cNvPr>
          <p:cNvSpPr txBox="1"/>
          <p:nvPr/>
        </p:nvSpPr>
        <p:spPr>
          <a:xfrm>
            <a:off x="10944135" y="1441262"/>
            <a:ext cx="332142" cy="400110"/>
          </a:xfrm>
          <a:prstGeom prst="rect">
            <a:avLst/>
          </a:prstGeom>
          <a:noFill/>
        </p:spPr>
        <p:txBody>
          <a:bodyPr wrap="none" rtlCol="0">
            <a:spAutoFit/>
          </a:bodyPr>
          <a:lstStyle/>
          <a:p>
            <a:r>
              <a:rPr kumimoji="1" lang="en-US" altLang="ja-JP" sz="2000" b="1" dirty="0"/>
              <a:t>2</a:t>
            </a:r>
            <a:endParaRPr kumimoji="1" lang="ja-JP" altLang="en-US" sz="2000" b="1" dirty="0"/>
          </a:p>
        </p:txBody>
      </p:sp>
      <p:pic>
        <p:nvPicPr>
          <p:cNvPr id="195" name="図 194">
            <a:extLst>
              <a:ext uri="{FF2B5EF4-FFF2-40B4-BE49-F238E27FC236}">
                <a16:creationId xmlns:a16="http://schemas.microsoft.com/office/drawing/2014/main" id="{695733DA-BCFA-E3D2-1954-6249ED88407B}"/>
              </a:ext>
            </a:extLst>
          </p:cNvPr>
          <p:cNvPicPr>
            <a:picLocks noChangeAspect="1"/>
          </p:cNvPicPr>
          <p:nvPr/>
        </p:nvPicPr>
        <p:blipFill rotWithShape="1">
          <a:blip r:embed="rId2"/>
          <a:srcRect l="27020" t="26499" r="50999" b="14886"/>
          <a:stretch/>
        </p:blipFill>
        <p:spPr>
          <a:xfrm>
            <a:off x="148390" y="1245693"/>
            <a:ext cx="4832361" cy="5564475"/>
          </a:xfrm>
          <a:prstGeom prst="rect">
            <a:avLst/>
          </a:prstGeom>
        </p:spPr>
      </p:pic>
      <p:sp>
        <p:nvSpPr>
          <p:cNvPr id="14" name="正方形/長方形 13">
            <a:extLst>
              <a:ext uri="{FF2B5EF4-FFF2-40B4-BE49-F238E27FC236}">
                <a16:creationId xmlns:a16="http://schemas.microsoft.com/office/drawing/2014/main" id="{9693B0F1-80D9-BC7C-0843-8EF74D390BFE}"/>
              </a:ext>
            </a:extLst>
          </p:cNvPr>
          <p:cNvSpPr/>
          <p:nvPr/>
        </p:nvSpPr>
        <p:spPr>
          <a:xfrm>
            <a:off x="5995700" y="5530948"/>
            <a:ext cx="1138094" cy="693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5" name="直線コネクタ 214">
            <a:extLst>
              <a:ext uri="{FF2B5EF4-FFF2-40B4-BE49-F238E27FC236}">
                <a16:creationId xmlns:a16="http://schemas.microsoft.com/office/drawing/2014/main" id="{4C3AD932-5709-CC0F-D979-45FE86D51974}"/>
              </a:ext>
            </a:extLst>
          </p:cNvPr>
          <p:cNvCxnSpPr>
            <a:cxnSpLocks/>
          </p:cNvCxnSpPr>
          <p:nvPr/>
        </p:nvCxnSpPr>
        <p:spPr>
          <a:xfrm>
            <a:off x="5330697" y="4825125"/>
            <a:ext cx="6372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D7B4A61F-0B38-6219-B4F6-151883C0201E}"/>
              </a:ext>
            </a:extLst>
          </p:cNvPr>
          <p:cNvCxnSpPr>
            <a:cxnSpLocks/>
          </p:cNvCxnSpPr>
          <p:nvPr/>
        </p:nvCxnSpPr>
        <p:spPr>
          <a:xfrm>
            <a:off x="5995700" y="4810303"/>
            <a:ext cx="0" cy="14139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917FEB9F-FD35-81CC-C521-FD39BE81C05E}"/>
              </a:ext>
            </a:extLst>
          </p:cNvPr>
          <p:cNvCxnSpPr>
            <a:cxnSpLocks/>
          </p:cNvCxnSpPr>
          <p:nvPr/>
        </p:nvCxnSpPr>
        <p:spPr>
          <a:xfrm flipV="1">
            <a:off x="7135882" y="4810303"/>
            <a:ext cx="0" cy="14393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9D0462FC-4E37-0332-091F-28C04AD7DB4A}"/>
              </a:ext>
            </a:extLst>
          </p:cNvPr>
          <p:cNvCxnSpPr>
            <a:cxnSpLocks/>
          </p:cNvCxnSpPr>
          <p:nvPr/>
        </p:nvCxnSpPr>
        <p:spPr>
          <a:xfrm>
            <a:off x="7114110" y="4825125"/>
            <a:ext cx="6372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F6915D83-AB7C-D1F8-2FF2-4F8346FD5A69}"/>
              </a:ext>
            </a:extLst>
          </p:cNvPr>
          <p:cNvCxnSpPr>
            <a:cxnSpLocks/>
          </p:cNvCxnSpPr>
          <p:nvPr/>
        </p:nvCxnSpPr>
        <p:spPr>
          <a:xfrm flipH="1">
            <a:off x="5986268" y="6204955"/>
            <a:ext cx="114752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a:extLst>
              <a:ext uri="{FF2B5EF4-FFF2-40B4-BE49-F238E27FC236}">
                <a16:creationId xmlns:a16="http://schemas.microsoft.com/office/drawing/2014/main" id="{DFA9F7AC-A0CC-49AE-7038-088F7DC28096}"/>
              </a:ext>
            </a:extLst>
          </p:cNvPr>
          <p:cNvCxnSpPr>
            <a:cxnSpLocks/>
          </p:cNvCxnSpPr>
          <p:nvPr/>
        </p:nvCxnSpPr>
        <p:spPr>
          <a:xfrm>
            <a:off x="7128852" y="5530948"/>
            <a:ext cx="637292"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B5B9D383-517A-AFE4-7CAE-2297E8B9996A}"/>
              </a:ext>
            </a:extLst>
          </p:cNvPr>
          <p:cNvCxnSpPr/>
          <p:nvPr/>
        </p:nvCxnSpPr>
        <p:spPr>
          <a:xfrm>
            <a:off x="7432756" y="4293361"/>
            <a:ext cx="0" cy="5048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6" name="直線矢印コネクタ 225">
            <a:extLst>
              <a:ext uri="{FF2B5EF4-FFF2-40B4-BE49-F238E27FC236}">
                <a16:creationId xmlns:a16="http://schemas.microsoft.com/office/drawing/2014/main" id="{A6B9D754-EE10-4519-79F0-FC555932E6EF}"/>
              </a:ext>
            </a:extLst>
          </p:cNvPr>
          <p:cNvCxnSpPr>
            <a:cxnSpLocks/>
          </p:cNvCxnSpPr>
          <p:nvPr/>
        </p:nvCxnSpPr>
        <p:spPr>
          <a:xfrm flipV="1">
            <a:off x="7487716" y="5530948"/>
            <a:ext cx="0" cy="5280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7" name="テキスト ボックス 226">
            <a:extLst>
              <a:ext uri="{FF2B5EF4-FFF2-40B4-BE49-F238E27FC236}">
                <a16:creationId xmlns:a16="http://schemas.microsoft.com/office/drawing/2014/main" id="{B4320B72-9BAA-7DFB-6BC5-C87A8E1CC874}"/>
              </a:ext>
            </a:extLst>
          </p:cNvPr>
          <p:cNvSpPr txBox="1"/>
          <p:nvPr/>
        </p:nvSpPr>
        <p:spPr>
          <a:xfrm>
            <a:off x="7284608" y="6018794"/>
            <a:ext cx="1580882" cy="461665"/>
          </a:xfrm>
          <a:prstGeom prst="rect">
            <a:avLst/>
          </a:prstGeom>
          <a:noFill/>
        </p:spPr>
        <p:txBody>
          <a:bodyPr wrap="none" rtlCol="0">
            <a:spAutoFit/>
          </a:bodyPr>
          <a:lstStyle/>
          <a:p>
            <a:r>
              <a:rPr lang="en-US" altLang="ja-JP" sz="2400" b="1" dirty="0"/>
              <a:t>W=Large</a:t>
            </a:r>
            <a:endParaRPr kumimoji="1" lang="ja-JP" altLang="en-US" sz="2400" b="1" dirty="0"/>
          </a:p>
        </p:txBody>
      </p:sp>
      <p:sp>
        <p:nvSpPr>
          <p:cNvPr id="228" name="テキスト ボックス 227">
            <a:extLst>
              <a:ext uri="{FF2B5EF4-FFF2-40B4-BE49-F238E27FC236}">
                <a16:creationId xmlns:a16="http://schemas.microsoft.com/office/drawing/2014/main" id="{7E9FB7CC-5B37-7473-BACA-8D98467BF3F9}"/>
              </a:ext>
            </a:extLst>
          </p:cNvPr>
          <p:cNvSpPr txBox="1"/>
          <p:nvPr/>
        </p:nvSpPr>
        <p:spPr>
          <a:xfrm>
            <a:off x="6334866" y="5720954"/>
            <a:ext cx="476412" cy="461665"/>
          </a:xfrm>
          <a:prstGeom prst="rect">
            <a:avLst/>
          </a:prstGeom>
          <a:noFill/>
        </p:spPr>
        <p:txBody>
          <a:bodyPr wrap="none" rtlCol="0">
            <a:spAutoFit/>
          </a:bodyPr>
          <a:lstStyle/>
          <a:p>
            <a:r>
              <a:rPr lang="en-US" altLang="ja-JP" sz="2400" b="1" dirty="0">
                <a:solidFill>
                  <a:schemeClr val="bg1"/>
                </a:solidFill>
              </a:rPr>
              <a:t>Si</a:t>
            </a:r>
            <a:endParaRPr kumimoji="1" lang="ja-JP" altLang="en-US" sz="2400" b="1" dirty="0">
              <a:solidFill>
                <a:schemeClr val="bg1"/>
              </a:solidFill>
            </a:endParaRPr>
          </a:p>
        </p:txBody>
      </p:sp>
      <p:sp>
        <p:nvSpPr>
          <p:cNvPr id="234" name="テキスト ボックス 233">
            <a:extLst>
              <a:ext uri="{FF2B5EF4-FFF2-40B4-BE49-F238E27FC236}">
                <a16:creationId xmlns:a16="http://schemas.microsoft.com/office/drawing/2014/main" id="{AFCF27D0-1981-DACC-B4FD-DA2BC22AE15A}"/>
              </a:ext>
            </a:extLst>
          </p:cNvPr>
          <p:cNvSpPr txBox="1"/>
          <p:nvPr/>
        </p:nvSpPr>
        <p:spPr>
          <a:xfrm>
            <a:off x="6245789" y="477685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236" name="正方形/長方形 235">
            <a:extLst>
              <a:ext uri="{FF2B5EF4-FFF2-40B4-BE49-F238E27FC236}">
                <a16:creationId xmlns:a16="http://schemas.microsoft.com/office/drawing/2014/main" id="{D6F22F39-1004-42BB-631F-7C27C25B44BD}"/>
              </a:ext>
            </a:extLst>
          </p:cNvPr>
          <p:cNvSpPr/>
          <p:nvPr/>
        </p:nvSpPr>
        <p:spPr>
          <a:xfrm>
            <a:off x="5964837" y="2486210"/>
            <a:ext cx="1138094" cy="629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7" name="直線コネクタ 236">
            <a:extLst>
              <a:ext uri="{FF2B5EF4-FFF2-40B4-BE49-F238E27FC236}">
                <a16:creationId xmlns:a16="http://schemas.microsoft.com/office/drawing/2014/main" id="{83654034-ECAC-B8CA-F367-8B3F2E52C59D}"/>
              </a:ext>
            </a:extLst>
          </p:cNvPr>
          <p:cNvCxnSpPr>
            <a:cxnSpLocks/>
          </p:cNvCxnSpPr>
          <p:nvPr/>
        </p:nvCxnSpPr>
        <p:spPr>
          <a:xfrm>
            <a:off x="5327545" y="2171448"/>
            <a:ext cx="6372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a:extLst>
              <a:ext uri="{FF2B5EF4-FFF2-40B4-BE49-F238E27FC236}">
                <a16:creationId xmlns:a16="http://schemas.microsoft.com/office/drawing/2014/main" id="{1C3FE30E-F00E-CE62-BAC3-F6A1F7D9C7B4}"/>
              </a:ext>
            </a:extLst>
          </p:cNvPr>
          <p:cNvCxnSpPr>
            <a:cxnSpLocks/>
          </p:cNvCxnSpPr>
          <p:nvPr/>
        </p:nvCxnSpPr>
        <p:spPr>
          <a:xfrm>
            <a:off x="5964837" y="2171448"/>
            <a:ext cx="0" cy="985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59242E90-C4C4-833B-C585-4E929B71DDAB}"/>
              </a:ext>
            </a:extLst>
          </p:cNvPr>
          <p:cNvCxnSpPr>
            <a:cxnSpLocks/>
          </p:cNvCxnSpPr>
          <p:nvPr/>
        </p:nvCxnSpPr>
        <p:spPr>
          <a:xfrm flipV="1">
            <a:off x="7105019" y="2138129"/>
            <a:ext cx="0" cy="10444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a:extLst>
              <a:ext uri="{FF2B5EF4-FFF2-40B4-BE49-F238E27FC236}">
                <a16:creationId xmlns:a16="http://schemas.microsoft.com/office/drawing/2014/main" id="{E61A7E10-8781-320F-3AE7-2B6543EB442C}"/>
              </a:ext>
            </a:extLst>
          </p:cNvPr>
          <p:cNvCxnSpPr>
            <a:cxnSpLocks/>
          </p:cNvCxnSpPr>
          <p:nvPr/>
        </p:nvCxnSpPr>
        <p:spPr>
          <a:xfrm>
            <a:off x="7097989" y="2171448"/>
            <a:ext cx="6372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8E8A5364-4D77-9062-38D5-B2F30E86261D}"/>
              </a:ext>
            </a:extLst>
          </p:cNvPr>
          <p:cNvCxnSpPr>
            <a:cxnSpLocks/>
          </p:cNvCxnSpPr>
          <p:nvPr/>
        </p:nvCxnSpPr>
        <p:spPr>
          <a:xfrm flipH="1">
            <a:off x="5955405" y="3137881"/>
            <a:ext cx="114752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a:extLst>
              <a:ext uri="{FF2B5EF4-FFF2-40B4-BE49-F238E27FC236}">
                <a16:creationId xmlns:a16="http://schemas.microsoft.com/office/drawing/2014/main" id="{45B9A977-C19F-7854-4B5E-04A6C3018882}"/>
              </a:ext>
            </a:extLst>
          </p:cNvPr>
          <p:cNvCxnSpPr>
            <a:cxnSpLocks/>
          </p:cNvCxnSpPr>
          <p:nvPr/>
        </p:nvCxnSpPr>
        <p:spPr>
          <a:xfrm>
            <a:off x="7097989" y="2463874"/>
            <a:ext cx="637292"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直線矢印コネクタ 260">
            <a:extLst>
              <a:ext uri="{FF2B5EF4-FFF2-40B4-BE49-F238E27FC236}">
                <a16:creationId xmlns:a16="http://schemas.microsoft.com/office/drawing/2014/main" id="{18C8269F-3122-ED35-F768-4E6CF88A94A8}"/>
              </a:ext>
            </a:extLst>
          </p:cNvPr>
          <p:cNvCxnSpPr/>
          <p:nvPr/>
        </p:nvCxnSpPr>
        <p:spPr>
          <a:xfrm>
            <a:off x="7414864" y="1633305"/>
            <a:ext cx="0" cy="5048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2" name="直線矢印コネクタ 261">
            <a:extLst>
              <a:ext uri="{FF2B5EF4-FFF2-40B4-BE49-F238E27FC236}">
                <a16:creationId xmlns:a16="http://schemas.microsoft.com/office/drawing/2014/main" id="{4A5BC721-BD94-F3BC-0405-3E90F298CC2E}"/>
              </a:ext>
            </a:extLst>
          </p:cNvPr>
          <p:cNvCxnSpPr>
            <a:cxnSpLocks/>
          </p:cNvCxnSpPr>
          <p:nvPr/>
        </p:nvCxnSpPr>
        <p:spPr>
          <a:xfrm flipV="1">
            <a:off x="7456853" y="2463874"/>
            <a:ext cx="0" cy="5280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0" name="テキスト ボックス 269">
            <a:extLst>
              <a:ext uri="{FF2B5EF4-FFF2-40B4-BE49-F238E27FC236}">
                <a16:creationId xmlns:a16="http://schemas.microsoft.com/office/drawing/2014/main" id="{8298423C-B31C-B0B4-8C20-C07D6996DCEF}"/>
              </a:ext>
            </a:extLst>
          </p:cNvPr>
          <p:cNvSpPr txBox="1"/>
          <p:nvPr/>
        </p:nvSpPr>
        <p:spPr>
          <a:xfrm>
            <a:off x="7253745" y="2951720"/>
            <a:ext cx="466794" cy="461665"/>
          </a:xfrm>
          <a:prstGeom prst="rect">
            <a:avLst/>
          </a:prstGeom>
          <a:noFill/>
        </p:spPr>
        <p:txBody>
          <a:bodyPr wrap="none" rtlCol="0">
            <a:spAutoFit/>
          </a:bodyPr>
          <a:lstStyle/>
          <a:p>
            <a:r>
              <a:rPr lang="en-US" altLang="ja-JP" sz="2400" b="1" dirty="0"/>
              <a:t>W</a:t>
            </a:r>
            <a:endParaRPr kumimoji="1" lang="ja-JP" altLang="en-US" sz="2400" b="1" dirty="0"/>
          </a:p>
        </p:txBody>
      </p:sp>
      <p:sp>
        <p:nvSpPr>
          <p:cNvPr id="273" name="テキスト ボックス 272">
            <a:extLst>
              <a:ext uri="{FF2B5EF4-FFF2-40B4-BE49-F238E27FC236}">
                <a16:creationId xmlns:a16="http://schemas.microsoft.com/office/drawing/2014/main" id="{E46F3003-5CB8-96AA-BA77-A6F1BABFFFBC}"/>
              </a:ext>
            </a:extLst>
          </p:cNvPr>
          <p:cNvSpPr txBox="1"/>
          <p:nvPr/>
        </p:nvSpPr>
        <p:spPr>
          <a:xfrm>
            <a:off x="6304003" y="2653880"/>
            <a:ext cx="588623" cy="461665"/>
          </a:xfrm>
          <a:prstGeom prst="rect">
            <a:avLst/>
          </a:prstGeom>
          <a:noFill/>
        </p:spPr>
        <p:txBody>
          <a:bodyPr wrap="none" rtlCol="0">
            <a:spAutoFit/>
          </a:bodyPr>
          <a:lstStyle/>
          <a:p>
            <a:r>
              <a:rPr lang="en-US" altLang="ja-JP" sz="2400" b="1" dirty="0">
                <a:solidFill>
                  <a:schemeClr val="bg1"/>
                </a:solidFill>
              </a:rPr>
              <a:t>AL</a:t>
            </a:r>
            <a:endParaRPr kumimoji="1" lang="ja-JP" altLang="en-US" sz="2400" b="1" dirty="0">
              <a:solidFill>
                <a:schemeClr val="bg1"/>
              </a:solidFill>
            </a:endParaRPr>
          </a:p>
        </p:txBody>
      </p:sp>
      <p:sp>
        <p:nvSpPr>
          <p:cNvPr id="275" name="テキスト ボックス 274">
            <a:extLst>
              <a:ext uri="{FF2B5EF4-FFF2-40B4-BE49-F238E27FC236}">
                <a16:creationId xmlns:a16="http://schemas.microsoft.com/office/drawing/2014/main" id="{FDA5B072-F75B-33AA-1625-911017D51864}"/>
              </a:ext>
            </a:extLst>
          </p:cNvPr>
          <p:cNvSpPr txBox="1"/>
          <p:nvPr/>
        </p:nvSpPr>
        <p:spPr>
          <a:xfrm>
            <a:off x="5944024" y="1960423"/>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276" name="テキスト ボックス 275">
            <a:extLst>
              <a:ext uri="{FF2B5EF4-FFF2-40B4-BE49-F238E27FC236}">
                <a16:creationId xmlns:a16="http://schemas.microsoft.com/office/drawing/2014/main" id="{33108067-03B8-4238-5D9F-F375C6EE7949}"/>
              </a:ext>
            </a:extLst>
          </p:cNvPr>
          <p:cNvSpPr txBox="1"/>
          <p:nvPr/>
        </p:nvSpPr>
        <p:spPr>
          <a:xfrm>
            <a:off x="6283272" y="192695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278" name="テキスト ボックス 277">
            <a:extLst>
              <a:ext uri="{FF2B5EF4-FFF2-40B4-BE49-F238E27FC236}">
                <a16:creationId xmlns:a16="http://schemas.microsoft.com/office/drawing/2014/main" id="{C063C02B-DEFD-432C-DAFE-B8D18D6FEF05}"/>
              </a:ext>
            </a:extLst>
          </p:cNvPr>
          <p:cNvSpPr txBox="1"/>
          <p:nvPr/>
        </p:nvSpPr>
        <p:spPr>
          <a:xfrm>
            <a:off x="6615957" y="1941832"/>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279" name="テキスト ボックス 278">
            <a:extLst>
              <a:ext uri="{FF2B5EF4-FFF2-40B4-BE49-F238E27FC236}">
                <a16:creationId xmlns:a16="http://schemas.microsoft.com/office/drawing/2014/main" id="{96CCDE39-EEA2-EB8F-A395-2A8F1EC53C5A}"/>
              </a:ext>
            </a:extLst>
          </p:cNvPr>
          <p:cNvSpPr txBox="1"/>
          <p:nvPr/>
        </p:nvSpPr>
        <p:spPr>
          <a:xfrm>
            <a:off x="5693790" y="768842"/>
            <a:ext cx="1936359" cy="830997"/>
          </a:xfrm>
          <a:prstGeom prst="rect">
            <a:avLst/>
          </a:prstGeom>
          <a:noFill/>
          <a:ln>
            <a:solidFill>
              <a:schemeClr val="bg1"/>
            </a:solidFill>
          </a:ln>
        </p:spPr>
        <p:txBody>
          <a:bodyPr wrap="square" rtlCol="0">
            <a:spAutoFit/>
          </a:bodyPr>
          <a:lstStyle/>
          <a:p>
            <a:r>
              <a:rPr lang="ja-JP" altLang="en-US" sz="1600" b="1" dirty="0"/>
              <a:t>アルミ金属内では</a:t>
            </a:r>
            <a:endParaRPr lang="en-US" altLang="ja-JP" sz="1600" b="1" dirty="0"/>
          </a:p>
          <a:p>
            <a:r>
              <a:rPr lang="ja-JP" altLang="en-US" sz="1600" b="1" dirty="0"/>
              <a:t> 自由電子が多くて　</a:t>
            </a:r>
            <a:r>
              <a:rPr kumimoji="1" lang="ja-JP" altLang="en-US" sz="1600" b="1" dirty="0"/>
              <a:t>抵抗値</a:t>
            </a:r>
            <a:r>
              <a:rPr kumimoji="1" lang="en-US" altLang="ja-JP" sz="1600" b="1" dirty="0"/>
              <a:t>R</a:t>
            </a:r>
            <a:r>
              <a:rPr kumimoji="1" lang="ja-JP" altLang="en-US" sz="1600" b="1" dirty="0"/>
              <a:t>が小さい。</a:t>
            </a:r>
          </a:p>
        </p:txBody>
      </p:sp>
      <p:sp>
        <p:nvSpPr>
          <p:cNvPr id="280" name="テキスト ボックス 279">
            <a:extLst>
              <a:ext uri="{FF2B5EF4-FFF2-40B4-BE49-F238E27FC236}">
                <a16:creationId xmlns:a16="http://schemas.microsoft.com/office/drawing/2014/main" id="{20FE07F4-4077-0D42-D845-8CDBBD5204E3}"/>
              </a:ext>
            </a:extLst>
          </p:cNvPr>
          <p:cNvSpPr txBox="1"/>
          <p:nvPr/>
        </p:nvSpPr>
        <p:spPr>
          <a:xfrm>
            <a:off x="5052821" y="3454953"/>
            <a:ext cx="2599866" cy="830997"/>
          </a:xfrm>
          <a:prstGeom prst="rect">
            <a:avLst/>
          </a:prstGeom>
          <a:noFill/>
        </p:spPr>
        <p:txBody>
          <a:bodyPr wrap="square" rtlCol="0">
            <a:spAutoFit/>
          </a:bodyPr>
          <a:lstStyle/>
          <a:p>
            <a:r>
              <a:rPr lang="ja-JP" altLang="en-US" sz="1600" b="1" dirty="0"/>
              <a:t>シリコン結晶体の中では</a:t>
            </a:r>
            <a:endParaRPr lang="en-US" altLang="ja-JP" sz="1600" b="1" dirty="0"/>
          </a:p>
          <a:p>
            <a:r>
              <a:rPr lang="ja-JP" altLang="en-US" sz="1600" b="1" dirty="0"/>
              <a:t> 自由電子が大変少ない。</a:t>
            </a:r>
            <a:endParaRPr lang="en-US" altLang="ja-JP" sz="1600" b="1" dirty="0"/>
          </a:p>
          <a:p>
            <a:r>
              <a:rPr kumimoji="1" lang="ja-JP" altLang="en-US" sz="1600" b="1" dirty="0"/>
              <a:t>　抵抗値</a:t>
            </a:r>
            <a:r>
              <a:rPr kumimoji="1" lang="en-US" altLang="ja-JP" sz="1600" b="1" dirty="0"/>
              <a:t>R</a:t>
            </a:r>
            <a:r>
              <a:rPr kumimoji="1" lang="ja-JP" altLang="en-US" sz="1600" b="1" dirty="0"/>
              <a:t>が大きい。</a:t>
            </a:r>
          </a:p>
        </p:txBody>
      </p:sp>
      <p:sp>
        <p:nvSpPr>
          <p:cNvPr id="282" name="テキスト ボックス 281">
            <a:extLst>
              <a:ext uri="{FF2B5EF4-FFF2-40B4-BE49-F238E27FC236}">
                <a16:creationId xmlns:a16="http://schemas.microsoft.com/office/drawing/2014/main" id="{DD25AE78-50F9-0DA5-25D4-5EC04669C5DB}"/>
              </a:ext>
            </a:extLst>
          </p:cNvPr>
          <p:cNvSpPr txBox="1"/>
          <p:nvPr/>
        </p:nvSpPr>
        <p:spPr>
          <a:xfrm>
            <a:off x="7728433" y="3085546"/>
            <a:ext cx="5150210" cy="830997"/>
          </a:xfrm>
          <a:prstGeom prst="rect">
            <a:avLst/>
          </a:prstGeom>
          <a:noFill/>
        </p:spPr>
        <p:txBody>
          <a:bodyPr wrap="square" rtlCol="0">
            <a:spAutoFit/>
          </a:bodyPr>
          <a:lstStyle/>
          <a:p>
            <a:r>
              <a:rPr lang="ja-JP" altLang="en-US" sz="1600" b="1" dirty="0"/>
              <a:t> 絶縁体</a:t>
            </a:r>
            <a:r>
              <a:rPr lang="en-US" altLang="ja-JP" sz="1600" b="1" dirty="0"/>
              <a:t>(SiO2)</a:t>
            </a:r>
            <a:r>
              <a:rPr lang="ja-JP" altLang="en-US" sz="1600" b="1" dirty="0"/>
              <a:t>となると</a:t>
            </a:r>
            <a:r>
              <a:rPr kumimoji="1" lang="ja-JP" altLang="en-US" sz="1600" b="1" dirty="0"/>
              <a:t>自由電子はゼロとなる。</a:t>
            </a:r>
            <a:endParaRPr kumimoji="1" lang="en-US" altLang="ja-JP" sz="1600" b="1" dirty="0"/>
          </a:p>
          <a:p>
            <a:r>
              <a:rPr lang="ja-JP" altLang="en-US" sz="1600" b="1" dirty="0"/>
              <a:t>  </a:t>
            </a:r>
            <a:r>
              <a:rPr kumimoji="1" lang="ja-JP" altLang="en-US" sz="1600" b="1" dirty="0"/>
              <a:t>抵抗値</a:t>
            </a:r>
            <a:r>
              <a:rPr kumimoji="1" lang="en-US" altLang="ja-JP" sz="1600" b="1" dirty="0"/>
              <a:t>R</a:t>
            </a:r>
            <a:r>
              <a:rPr kumimoji="1" lang="ja-JP" altLang="en-US" sz="1600" b="1" dirty="0"/>
              <a:t>は無限大となる。</a:t>
            </a:r>
            <a:r>
              <a:rPr kumimoji="1" lang="en-US" altLang="ja-JP" sz="1600" b="1" dirty="0"/>
              <a:t>Silicon </a:t>
            </a:r>
            <a:r>
              <a:rPr kumimoji="1" lang="ja-JP" altLang="en-US" sz="1600" b="1" dirty="0"/>
              <a:t>原子の４つ</a:t>
            </a:r>
            <a:endParaRPr kumimoji="1" lang="en-US" altLang="ja-JP" sz="1600" b="1" dirty="0"/>
          </a:p>
          <a:p>
            <a:r>
              <a:rPr kumimoji="1" lang="ja-JP" altLang="en-US" sz="1600" b="1" dirty="0"/>
              <a:t>の軌道電子は２つの酸素原子に共有結合される。</a:t>
            </a:r>
          </a:p>
        </p:txBody>
      </p:sp>
      <p:sp>
        <p:nvSpPr>
          <p:cNvPr id="23" name="楕円 22">
            <a:extLst>
              <a:ext uri="{FF2B5EF4-FFF2-40B4-BE49-F238E27FC236}">
                <a16:creationId xmlns:a16="http://schemas.microsoft.com/office/drawing/2014/main" id="{5F12E6FE-B02E-2C89-2F6C-3B548C0CDB91}"/>
              </a:ext>
            </a:extLst>
          </p:cNvPr>
          <p:cNvSpPr/>
          <p:nvPr/>
        </p:nvSpPr>
        <p:spPr>
          <a:xfrm>
            <a:off x="8297755" y="4398269"/>
            <a:ext cx="1594708" cy="1164724"/>
          </a:xfrm>
          <a:prstGeom prst="ellipse">
            <a:avLst/>
          </a:prstGeom>
          <a:solidFill>
            <a:schemeClr val="bg1"/>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楕円 289">
            <a:extLst>
              <a:ext uri="{FF2B5EF4-FFF2-40B4-BE49-F238E27FC236}">
                <a16:creationId xmlns:a16="http://schemas.microsoft.com/office/drawing/2014/main" id="{1B1270DA-7CCE-EDF6-328D-682EC9C2A17A}"/>
              </a:ext>
            </a:extLst>
          </p:cNvPr>
          <p:cNvSpPr/>
          <p:nvPr/>
        </p:nvSpPr>
        <p:spPr>
          <a:xfrm>
            <a:off x="9397418" y="5159893"/>
            <a:ext cx="1471980" cy="1294717"/>
          </a:xfrm>
          <a:prstGeom prst="ellipse">
            <a:avLst/>
          </a:prstGeom>
          <a:solidFill>
            <a:schemeClr val="bg1"/>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楕円 290">
            <a:extLst>
              <a:ext uri="{FF2B5EF4-FFF2-40B4-BE49-F238E27FC236}">
                <a16:creationId xmlns:a16="http://schemas.microsoft.com/office/drawing/2014/main" id="{7730A0D9-19F4-AED9-9D9C-55452DF7537B}"/>
              </a:ext>
            </a:extLst>
          </p:cNvPr>
          <p:cNvSpPr/>
          <p:nvPr/>
        </p:nvSpPr>
        <p:spPr>
          <a:xfrm>
            <a:off x="9797981" y="5616604"/>
            <a:ext cx="600817" cy="5279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テキスト ボックス 291">
            <a:extLst>
              <a:ext uri="{FF2B5EF4-FFF2-40B4-BE49-F238E27FC236}">
                <a16:creationId xmlns:a16="http://schemas.microsoft.com/office/drawing/2014/main" id="{9F02F7E0-E557-55A4-B8C6-563AA7AFE7B5}"/>
              </a:ext>
            </a:extLst>
          </p:cNvPr>
          <p:cNvSpPr txBox="1"/>
          <p:nvPr/>
        </p:nvSpPr>
        <p:spPr>
          <a:xfrm>
            <a:off x="9840601" y="5682935"/>
            <a:ext cx="476412" cy="461665"/>
          </a:xfrm>
          <a:prstGeom prst="rect">
            <a:avLst/>
          </a:prstGeom>
          <a:noFill/>
        </p:spPr>
        <p:txBody>
          <a:bodyPr wrap="none" rtlCol="0">
            <a:spAutoFit/>
          </a:bodyPr>
          <a:lstStyle/>
          <a:p>
            <a:r>
              <a:rPr lang="en-US" altLang="ja-JP" sz="2400" b="1" dirty="0">
                <a:solidFill>
                  <a:schemeClr val="bg1"/>
                </a:solidFill>
              </a:rPr>
              <a:t>Si</a:t>
            </a:r>
            <a:endParaRPr kumimoji="1" lang="ja-JP" altLang="en-US" sz="2400" b="1" dirty="0">
              <a:solidFill>
                <a:schemeClr val="bg1"/>
              </a:solidFill>
            </a:endParaRPr>
          </a:p>
        </p:txBody>
      </p:sp>
      <p:sp>
        <p:nvSpPr>
          <p:cNvPr id="295" name="楕円 294">
            <a:extLst>
              <a:ext uri="{FF2B5EF4-FFF2-40B4-BE49-F238E27FC236}">
                <a16:creationId xmlns:a16="http://schemas.microsoft.com/office/drawing/2014/main" id="{5BEAA276-9165-E32F-D227-5110D1545D6F}"/>
              </a:ext>
            </a:extLst>
          </p:cNvPr>
          <p:cNvSpPr/>
          <p:nvPr/>
        </p:nvSpPr>
        <p:spPr>
          <a:xfrm>
            <a:off x="8764133" y="4635768"/>
            <a:ext cx="600817" cy="5279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テキスト ボックス 295">
            <a:extLst>
              <a:ext uri="{FF2B5EF4-FFF2-40B4-BE49-F238E27FC236}">
                <a16:creationId xmlns:a16="http://schemas.microsoft.com/office/drawing/2014/main" id="{15C77C85-9138-4B96-F904-E00F59915357}"/>
              </a:ext>
            </a:extLst>
          </p:cNvPr>
          <p:cNvSpPr txBox="1"/>
          <p:nvPr/>
        </p:nvSpPr>
        <p:spPr>
          <a:xfrm>
            <a:off x="8826521" y="4701238"/>
            <a:ext cx="420308" cy="461665"/>
          </a:xfrm>
          <a:prstGeom prst="rect">
            <a:avLst/>
          </a:prstGeom>
          <a:noFill/>
        </p:spPr>
        <p:txBody>
          <a:bodyPr wrap="none" rtlCol="0">
            <a:spAutoFit/>
          </a:bodyPr>
          <a:lstStyle/>
          <a:p>
            <a:r>
              <a:rPr lang="en-US" altLang="ja-JP" sz="2400" b="1" dirty="0">
                <a:solidFill>
                  <a:schemeClr val="bg1"/>
                </a:solidFill>
              </a:rPr>
              <a:t>O</a:t>
            </a:r>
            <a:endParaRPr kumimoji="1" lang="ja-JP" altLang="en-US" sz="2400" b="1" dirty="0">
              <a:solidFill>
                <a:schemeClr val="bg1"/>
              </a:solidFill>
            </a:endParaRPr>
          </a:p>
        </p:txBody>
      </p:sp>
      <p:sp>
        <p:nvSpPr>
          <p:cNvPr id="24" name="楕円 23">
            <a:extLst>
              <a:ext uri="{FF2B5EF4-FFF2-40B4-BE49-F238E27FC236}">
                <a16:creationId xmlns:a16="http://schemas.microsoft.com/office/drawing/2014/main" id="{F603DF95-AD5E-A21B-AA04-3CBBC642FF9C}"/>
              </a:ext>
            </a:extLst>
          </p:cNvPr>
          <p:cNvSpPr/>
          <p:nvPr/>
        </p:nvSpPr>
        <p:spPr>
          <a:xfrm>
            <a:off x="9385806" y="5401263"/>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楕円 296">
            <a:extLst>
              <a:ext uri="{FF2B5EF4-FFF2-40B4-BE49-F238E27FC236}">
                <a16:creationId xmlns:a16="http://schemas.microsoft.com/office/drawing/2014/main" id="{3C3FDE11-9CCB-0802-6787-703EB739F7C9}"/>
              </a:ext>
            </a:extLst>
          </p:cNvPr>
          <p:cNvSpPr/>
          <p:nvPr/>
        </p:nvSpPr>
        <p:spPr>
          <a:xfrm>
            <a:off x="9769785" y="5065250"/>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0" name="テキスト ボックス 299">
            <a:extLst>
              <a:ext uri="{FF2B5EF4-FFF2-40B4-BE49-F238E27FC236}">
                <a16:creationId xmlns:a16="http://schemas.microsoft.com/office/drawing/2014/main" id="{D59D2825-36D9-3B61-E0DF-38A8374DA8A7}"/>
              </a:ext>
            </a:extLst>
          </p:cNvPr>
          <p:cNvSpPr txBox="1"/>
          <p:nvPr/>
        </p:nvSpPr>
        <p:spPr>
          <a:xfrm>
            <a:off x="9302256" y="5242919"/>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01" name="テキスト ボックス 300">
            <a:extLst>
              <a:ext uri="{FF2B5EF4-FFF2-40B4-BE49-F238E27FC236}">
                <a16:creationId xmlns:a16="http://schemas.microsoft.com/office/drawing/2014/main" id="{FA981339-F912-41B4-E541-FBE0E39476E0}"/>
              </a:ext>
            </a:extLst>
          </p:cNvPr>
          <p:cNvSpPr txBox="1"/>
          <p:nvPr/>
        </p:nvSpPr>
        <p:spPr>
          <a:xfrm>
            <a:off x="9680477" y="491997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04" name="楕円 303">
            <a:extLst>
              <a:ext uri="{FF2B5EF4-FFF2-40B4-BE49-F238E27FC236}">
                <a16:creationId xmlns:a16="http://schemas.microsoft.com/office/drawing/2014/main" id="{9E5605DC-C04C-4DF0-EFBB-8DC7FA3CF5EB}"/>
              </a:ext>
            </a:extLst>
          </p:cNvPr>
          <p:cNvSpPr/>
          <p:nvPr/>
        </p:nvSpPr>
        <p:spPr>
          <a:xfrm>
            <a:off x="8941342" y="4275737"/>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5" name="テキスト ボックス 304">
            <a:extLst>
              <a:ext uri="{FF2B5EF4-FFF2-40B4-BE49-F238E27FC236}">
                <a16:creationId xmlns:a16="http://schemas.microsoft.com/office/drawing/2014/main" id="{6D4CE7AA-2054-87C2-4607-1D8B3546AC0A}"/>
              </a:ext>
            </a:extLst>
          </p:cNvPr>
          <p:cNvSpPr txBox="1"/>
          <p:nvPr/>
        </p:nvSpPr>
        <p:spPr>
          <a:xfrm>
            <a:off x="8877769" y="4118099"/>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06" name="楕円 305">
            <a:extLst>
              <a:ext uri="{FF2B5EF4-FFF2-40B4-BE49-F238E27FC236}">
                <a16:creationId xmlns:a16="http://schemas.microsoft.com/office/drawing/2014/main" id="{1B87A889-B6DA-4D02-0067-BF77D83786B1}"/>
              </a:ext>
            </a:extLst>
          </p:cNvPr>
          <p:cNvSpPr/>
          <p:nvPr/>
        </p:nvSpPr>
        <p:spPr>
          <a:xfrm>
            <a:off x="8132498" y="4815471"/>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テキスト ボックス 306">
            <a:extLst>
              <a:ext uri="{FF2B5EF4-FFF2-40B4-BE49-F238E27FC236}">
                <a16:creationId xmlns:a16="http://schemas.microsoft.com/office/drawing/2014/main" id="{A5A0F414-9B25-D9CD-E0B0-C0522D70DCDC}"/>
              </a:ext>
            </a:extLst>
          </p:cNvPr>
          <p:cNvSpPr txBox="1"/>
          <p:nvPr/>
        </p:nvSpPr>
        <p:spPr>
          <a:xfrm>
            <a:off x="8048948" y="465712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08" name="楕円 307">
            <a:extLst>
              <a:ext uri="{FF2B5EF4-FFF2-40B4-BE49-F238E27FC236}">
                <a16:creationId xmlns:a16="http://schemas.microsoft.com/office/drawing/2014/main" id="{56C95EA6-495D-0498-1605-FF0568816E1B}"/>
              </a:ext>
            </a:extLst>
          </p:cNvPr>
          <p:cNvSpPr/>
          <p:nvPr/>
        </p:nvSpPr>
        <p:spPr>
          <a:xfrm>
            <a:off x="8906384" y="5491257"/>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テキスト ボックス 308">
            <a:extLst>
              <a:ext uri="{FF2B5EF4-FFF2-40B4-BE49-F238E27FC236}">
                <a16:creationId xmlns:a16="http://schemas.microsoft.com/office/drawing/2014/main" id="{CDB32EBF-8946-B633-9E85-5FB8A78FAA2E}"/>
              </a:ext>
            </a:extLst>
          </p:cNvPr>
          <p:cNvSpPr txBox="1"/>
          <p:nvPr/>
        </p:nvSpPr>
        <p:spPr>
          <a:xfrm>
            <a:off x="8822834" y="5332913"/>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10" name="楕円 309">
            <a:extLst>
              <a:ext uri="{FF2B5EF4-FFF2-40B4-BE49-F238E27FC236}">
                <a16:creationId xmlns:a16="http://schemas.microsoft.com/office/drawing/2014/main" id="{34A614B0-4663-0890-87FB-AEBE1165EEFE}"/>
              </a:ext>
            </a:extLst>
          </p:cNvPr>
          <p:cNvSpPr/>
          <p:nvPr/>
        </p:nvSpPr>
        <p:spPr>
          <a:xfrm>
            <a:off x="8446123" y="5342606"/>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テキスト ボックス 310">
            <a:extLst>
              <a:ext uri="{FF2B5EF4-FFF2-40B4-BE49-F238E27FC236}">
                <a16:creationId xmlns:a16="http://schemas.microsoft.com/office/drawing/2014/main" id="{8CA083BE-7C79-9122-C714-4C42EE3F9C24}"/>
              </a:ext>
            </a:extLst>
          </p:cNvPr>
          <p:cNvSpPr txBox="1"/>
          <p:nvPr/>
        </p:nvSpPr>
        <p:spPr>
          <a:xfrm>
            <a:off x="8438630" y="5184262"/>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14" name="楕円 313">
            <a:extLst>
              <a:ext uri="{FF2B5EF4-FFF2-40B4-BE49-F238E27FC236}">
                <a16:creationId xmlns:a16="http://schemas.microsoft.com/office/drawing/2014/main" id="{EE143652-8DAD-9B2E-376D-795AF0E13AB4}"/>
              </a:ext>
            </a:extLst>
          </p:cNvPr>
          <p:cNvSpPr/>
          <p:nvPr/>
        </p:nvSpPr>
        <p:spPr>
          <a:xfrm>
            <a:off x="8400846" y="4445490"/>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5" name="テキスト ボックス 314">
            <a:extLst>
              <a:ext uri="{FF2B5EF4-FFF2-40B4-BE49-F238E27FC236}">
                <a16:creationId xmlns:a16="http://schemas.microsoft.com/office/drawing/2014/main" id="{5C9B4700-C02B-56B1-936F-1C8DAD17416B}"/>
              </a:ext>
            </a:extLst>
          </p:cNvPr>
          <p:cNvSpPr txBox="1"/>
          <p:nvPr/>
        </p:nvSpPr>
        <p:spPr>
          <a:xfrm>
            <a:off x="8317296" y="4287146"/>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16" name="楕円 315">
            <a:extLst>
              <a:ext uri="{FF2B5EF4-FFF2-40B4-BE49-F238E27FC236}">
                <a16:creationId xmlns:a16="http://schemas.microsoft.com/office/drawing/2014/main" id="{3F818D18-0808-A328-8E90-FED24580F627}"/>
              </a:ext>
            </a:extLst>
          </p:cNvPr>
          <p:cNvSpPr/>
          <p:nvPr/>
        </p:nvSpPr>
        <p:spPr>
          <a:xfrm>
            <a:off x="9457830" y="4384366"/>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テキスト ボックス 316">
            <a:extLst>
              <a:ext uri="{FF2B5EF4-FFF2-40B4-BE49-F238E27FC236}">
                <a16:creationId xmlns:a16="http://schemas.microsoft.com/office/drawing/2014/main" id="{F60E9FD4-6429-4FB3-CCCB-5EB1CF20B7F2}"/>
              </a:ext>
            </a:extLst>
          </p:cNvPr>
          <p:cNvSpPr txBox="1"/>
          <p:nvPr/>
        </p:nvSpPr>
        <p:spPr>
          <a:xfrm>
            <a:off x="9374280" y="4226022"/>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18" name="楕円 317">
            <a:extLst>
              <a:ext uri="{FF2B5EF4-FFF2-40B4-BE49-F238E27FC236}">
                <a16:creationId xmlns:a16="http://schemas.microsoft.com/office/drawing/2014/main" id="{CBC70FA3-B1EA-8F13-4B6E-DEBDBD6BF942}"/>
              </a:ext>
            </a:extLst>
          </p:cNvPr>
          <p:cNvSpPr/>
          <p:nvPr/>
        </p:nvSpPr>
        <p:spPr>
          <a:xfrm>
            <a:off x="9759544" y="4648856"/>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テキスト ボックス 318">
            <a:extLst>
              <a:ext uri="{FF2B5EF4-FFF2-40B4-BE49-F238E27FC236}">
                <a16:creationId xmlns:a16="http://schemas.microsoft.com/office/drawing/2014/main" id="{DBC6EB7A-40D3-1F9E-AAB8-417009DA08E9}"/>
              </a:ext>
            </a:extLst>
          </p:cNvPr>
          <p:cNvSpPr txBox="1"/>
          <p:nvPr/>
        </p:nvSpPr>
        <p:spPr>
          <a:xfrm>
            <a:off x="9675994" y="4490512"/>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21" name="楕円 320">
            <a:extLst>
              <a:ext uri="{FF2B5EF4-FFF2-40B4-BE49-F238E27FC236}">
                <a16:creationId xmlns:a16="http://schemas.microsoft.com/office/drawing/2014/main" id="{DE4CA6C7-F5FC-B546-4515-8AC258D6A55C}"/>
              </a:ext>
            </a:extLst>
          </p:cNvPr>
          <p:cNvSpPr/>
          <p:nvPr/>
        </p:nvSpPr>
        <p:spPr>
          <a:xfrm>
            <a:off x="8257476" y="5169582"/>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 name="テキスト ボックス 321">
            <a:extLst>
              <a:ext uri="{FF2B5EF4-FFF2-40B4-BE49-F238E27FC236}">
                <a16:creationId xmlns:a16="http://schemas.microsoft.com/office/drawing/2014/main" id="{3F977C95-2818-3798-9BA8-6767503FEB23}"/>
              </a:ext>
            </a:extLst>
          </p:cNvPr>
          <p:cNvSpPr txBox="1"/>
          <p:nvPr/>
        </p:nvSpPr>
        <p:spPr>
          <a:xfrm>
            <a:off x="8173926" y="5011238"/>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23" name="楕円 322">
            <a:extLst>
              <a:ext uri="{FF2B5EF4-FFF2-40B4-BE49-F238E27FC236}">
                <a16:creationId xmlns:a16="http://schemas.microsoft.com/office/drawing/2014/main" id="{0DB1ED10-7829-3770-A01B-4EBE9E6653E8}"/>
              </a:ext>
            </a:extLst>
          </p:cNvPr>
          <p:cNvSpPr/>
          <p:nvPr/>
        </p:nvSpPr>
        <p:spPr>
          <a:xfrm>
            <a:off x="10378663" y="4475913"/>
            <a:ext cx="1594708" cy="1164724"/>
          </a:xfrm>
          <a:prstGeom prst="ellipse">
            <a:avLst/>
          </a:prstGeom>
          <a:solidFill>
            <a:schemeClr val="bg1"/>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楕円 323">
            <a:extLst>
              <a:ext uri="{FF2B5EF4-FFF2-40B4-BE49-F238E27FC236}">
                <a16:creationId xmlns:a16="http://schemas.microsoft.com/office/drawing/2014/main" id="{D646BBEA-6C21-41AF-8D2C-FCE2D46DF0C4}"/>
              </a:ext>
            </a:extLst>
          </p:cNvPr>
          <p:cNvSpPr/>
          <p:nvPr/>
        </p:nvSpPr>
        <p:spPr>
          <a:xfrm>
            <a:off x="10845041" y="4713412"/>
            <a:ext cx="600817" cy="5279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テキスト ボックス 324">
            <a:extLst>
              <a:ext uri="{FF2B5EF4-FFF2-40B4-BE49-F238E27FC236}">
                <a16:creationId xmlns:a16="http://schemas.microsoft.com/office/drawing/2014/main" id="{FB95328B-AD4E-B938-ABBF-DCAD4A177371}"/>
              </a:ext>
            </a:extLst>
          </p:cNvPr>
          <p:cNvSpPr txBox="1"/>
          <p:nvPr/>
        </p:nvSpPr>
        <p:spPr>
          <a:xfrm>
            <a:off x="10907429" y="4778882"/>
            <a:ext cx="420308" cy="461665"/>
          </a:xfrm>
          <a:prstGeom prst="rect">
            <a:avLst/>
          </a:prstGeom>
          <a:noFill/>
        </p:spPr>
        <p:txBody>
          <a:bodyPr wrap="none" rtlCol="0">
            <a:spAutoFit/>
          </a:bodyPr>
          <a:lstStyle/>
          <a:p>
            <a:r>
              <a:rPr lang="en-US" altLang="ja-JP" sz="2400" b="1" dirty="0">
                <a:solidFill>
                  <a:schemeClr val="bg1"/>
                </a:solidFill>
              </a:rPr>
              <a:t>O</a:t>
            </a:r>
            <a:endParaRPr kumimoji="1" lang="ja-JP" altLang="en-US" sz="2400" b="1" dirty="0">
              <a:solidFill>
                <a:schemeClr val="bg1"/>
              </a:solidFill>
            </a:endParaRPr>
          </a:p>
        </p:txBody>
      </p:sp>
      <p:sp>
        <p:nvSpPr>
          <p:cNvPr id="326" name="楕円 325">
            <a:extLst>
              <a:ext uri="{FF2B5EF4-FFF2-40B4-BE49-F238E27FC236}">
                <a16:creationId xmlns:a16="http://schemas.microsoft.com/office/drawing/2014/main" id="{FE587810-E09F-8969-887F-14171F01FD7A}"/>
              </a:ext>
            </a:extLst>
          </p:cNvPr>
          <p:cNvSpPr/>
          <p:nvPr/>
        </p:nvSpPr>
        <p:spPr>
          <a:xfrm>
            <a:off x="11466714" y="5478907"/>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7" name="楕円 326">
            <a:extLst>
              <a:ext uri="{FF2B5EF4-FFF2-40B4-BE49-F238E27FC236}">
                <a16:creationId xmlns:a16="http://schemas.microsoft.com/office/drawing/2014/main" id="{4B1D0AD6-6EFF-3A05-94B5-B15084A1E960}"/>
              </a:ext>
            </a:extLst>
          </p:cNvPr>
          <p:cNvSpPr/>
          <p:nvPr/>
        </p:nvSpPr>
        <p:spPr>
          <a:xfrm>
            <a:off x="11850693" y="5142894"/>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8" name="テキスト ボックス 327">
            <a:extLst>
              <a:ext uri="{FF2B5EF4-FFF2-40B4-BE49-F238E27FC236}">
                <a16:creationId xmlns:a16="http://schemas.microsoft.com/office/drawing/2014/main" id="{808FCB2A-32CC-A39C-5218-7B2C166C4981}"/>
              </a:ext>
            </a:extLst>
          </p:cNvPr>
          <p:cNvSpPr txBox="1"/>
          <p:nvPr/>
        </p:nvSpPr>
        <p:spPr>
          <a:xfrm>
            <a:off x="11383164" y="5320563"/>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29" name="テキスト ボックス 328">
            <a:extLst>
              <a:ext uri="{FF2B5EF4-FFF2-40B4-BE49-F238E27FC236}">
                <a16:creationId xmlns:a16="http://schemas.microsoft.com/office/drawing/2014/main" id="{E999ABA4-5217-E27A-264A-55A59D84EA5E}"/>
              </a:ext>
            </a:extLst>
          </p:cNvPr>
          <p:cNvSpPr txBox="1"/>
          <p:nvPr/>
        </p:nvSpPr>
        <p:spPr>
          <a:xfrm>
            <a:off x="11761385" y="4997621"/>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30" name="楕円 329">
            <a:extLst>
              <a:ext uri="{FF2B5EF4-FFF2-40B4-BE49-F238E27FC236}">
                <a16:creationId xmlns:a16="http://schemas.microsoft.com/office/drawing/2014/main" id="{A46E6279-46C6-4993-A975-787CBCDC1BEF}"/>
              </a:ext>
            </a:extLst>
          </p:cNvPr>
          <p:cNvSpPr/>
          <p:nvPr/>
        </p:nvSpPr>
        <p:spPr>
          <a:xfrm>
            <a:off x="11022250" y="4353381"/>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テキスト ボックス 330">
            <a:extLst>
              <a:ext uri="{FF2B5EF4-FFF2-40B4-BE49-F238E27FC236}">
                <a16:creationId xmlns:a16="http://schemas.microsoft.com/office/drawing/2014/main" id="{FFCB85C7-6F84-5D96-AAD7-4194CDD493C2}"/>
              </a:ext>
            </a:extLst>
          </p:cNvPr>
          <p:cNvSpPr txBox="1"/>
          <p:nvPr/>
        </p:nvSpPr>
        <p:spPr>
          <a:xfrm>
            <a:off x="10938700" y="419503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32" name="楕円 331">
            <a:extLst>
              <a:ext uri="{FF2B5EF4-FFF2-40B4-BE49-F238E27FC236}">
                <a16:creationId xmlns:a16="http://schemas.microsoft.com/office/drawing/2014/main" id="{DC7C3D60-E569-B4E8-6875-FC2CD16263B4}"/>
              </a:ext>
            </a:extLst>
          </p:cNvPr>
          <p:cNvSpPr/>
          <p:nvPr/>
        </p:nvSpPr>
        <p:spPr>
          <a:xfrm>
            <a:off x="10213406" y="4893115"/>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テキスト ボックス 332">
            <a:extLst>
              <a:ext uri="{FF2B5EF4-FFF2-40B4-BE49-F238E27FC236}">
                <a16:creationId xmlns:a16="http://schemas.microsoft.com/office/drawing/2014/main" id="{D619F2BA-CAEC-CF64-6224-B1C3088801BE}"/>
              </a:ext>
            </a:extLst>
          </p:cNvPr>
          <p:cNvSpPr txBox="1"/>
          <p:nvPr/>
        </p:nvSpPr>
        <p:spPr>
          <a:xfrm>
            <a:off x="10129856" y="4734771"/>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34" name="楕円 333">
            <a:extLst>
              <a:ext uri="{FF2B5EF4-FFF2-40B4-BE49-F238E27FC236}">
                <a16:creationId xmlns:a16="http://schemas.microsoft.com/office/drawing/2014/main" id="{48C4E840-8035-AE07-B2D4-464E126ECAFD}"/>
              </a:ext>
            </a:extLst>
          </p:cNvPr>
          <p:cNvSpPr/>
          <p:nvPr/>
        </p:nvSpPr>
        <p:spPr>
          <a:xfrm>
            <a:off x="10987292" y="5568901"/>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テキスト ボックス 334">
            <a:extLst>
              <a:ext uri="{FF2B5EF4-FFF2-40B4-BE49-F238E27FC236}">
                <a16:creationId xmlns:a16="http://schemas.microsoft.com/office/drawing/2014/main" id="{7FFA0167-9B68-09B0-75B0-2AE4648F0D81}"/>
              </a:ext>
            </a:extLst>
          </p:cNvPr>
          <p:cNvSpPr txBox="1"/>
          <p:nvPr/>
        </p:nvSpPr>
        <p:spPr>
          <a:xfrm>
            <a:off x="10903742" y="541055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36" name="楕円 335">
            <a:extLst>
              <a:ext uri="{FF2B5EF4-FFF2-40B4-BE49-F238E27FC236}">
                <a16:creationId xmlns:a16="http://schemas.microsoft.com/office/drawing/2014/main" id="{2A7D6BA9-E879-D48C-9BF4-144A7563C5E7}"/>
              </a:ext>
            </a:extLst>
          </p:cNvPr>
          <p:cNvSpPr/>
          <p:nvPr/>
        </p:nvSpPr>
        <p:spPr>
          <a:xfrm>
            <a:off x="10527031" y="5420250"/>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テキスト ボックス 336">
            <a:extLst>
              <a:ext uri="{FF2B5EF4-FFF2-40B4-BE49-F238E27FC236}">
                <a16:creationId xmlns:a16="http://schemas.microsoft.com/office/drawing/2014/main" id="{672FF82A-499B-101F-9FE1-2819DD2A737F}"/>
              </a:ext>
            </a:extLst>
          </p:cNvPr>
          <p:cNvSpPr txBox="1"/>
          <p:nvPr/>
        </p:nvSpPr>
        <p:spPr>
          <a:xfrm>
            <a:off x="10519538" y="5261906"/>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38" name="楕円 337">
            <a:extLst>
              <a:ext uri="{FF2B5EF4-FFF2-40B4-BE49-F238E27FC236}">
                <a16:creationId xmlns:a16="http://schemas.microsoft.com/office/drawing/2014/main" id="{95FA5D70-029E-F0E7-401A-97CF80D4535E}"/>
              </a:ext>
            </a:extLst>
          </p:cNvPr>
          <p:cNvSpPr/>
          <p:nvPr/>
        </p:nvSpPr>
        <p:spPr>
          <a:xfrm>
            <a:off x="10481754" y="4523134"/>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9" name="テキスト ボックス 338">
            <a:extLst>
              <a:ext uri="{FF2B5EF4-FFF2-40B4-BE49-F238E27FC236}">
                <a16:creationId xmlns:a16="http://schemas.microsoft.com/office/drawing/2014/main" id="{D4CEDA0C-C509-784B-A850-4B0D4CF25121}"/>
              </a:ext>
            </a:extLst>
          </p:cNvPr>
          <p:cNvSpPr txBox="1"/>
          <p:nvPr/>
        </p:nvSpPr>
        <p:spPr>
          <a:xfrm>
            <a:off x="10398204" y="4364790"/>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40" name="楕円 339">
            <a:extLst>
              <a:ext uri="{FF2B5EF4-FFF2-40B4-BE49-F238E27FC236}">
                <a16:creationId xmlns:a16="http://schemas.microsoft.com/office/drawing/2014/main" id="{42D6403A-8CAA-A189-2916-5D8AF9535849}"/>
              </a:ext>
            </a:extLst>
          </p:cNvPr>
          <p:cNvSpPr/>
          <p:nvPr/>
        </p:nvSpPr>
        <p:spPr>
          <a:xfrm>
            <a:off x="11538738" y="4462010"/>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テキスト ボックス 340">
            <a:extLst>
              <a:ext uri="{FF2B5EF4-FFF2-40B4-BE49-F238E27FC236}">
                <a16:creationId xmlns:a16="http://schemas.microsoft.com/office/drawing/2014/main" id="{90A35CD6-9442-3068-69DF-173F52ED4C5B}"/>
              </a:ext>
            </a:extLst>
          </p:cNvPr>
          <p:cNvSpPr txBox="1"/>
          <p:nvPr/>
        </p:nvSpPr>
        <p:spPr>
          <a:xfrm>
            <a:off x="11455188" y="4303666"/>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42" name="楕円 341">
            <a:extLst>
              <a:ext uri="{FF2B5EF4-FFF2-40B4-BE49-F238E27FC236}">
                <a16:creationId xmlns:a16="http://schemas.microsoft.com/office/drawing/2014/main" id="{2F1820F5-BE87-33C8-59DD-681269A5F25B}"/>
              </a:ext>
            </a:extLst>
          </p:cNvPr>
          <p:cNvSpPr/>
          <p:nvPr/>
        </p:nvSpPr>
        <p:spPr>
          <a:xfrm>
            <a:off x="11840452" y="4726500"/>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3" name="テキスト ボックス 342">
            <a:extLst>
              <a:ext uri="{FF2B5EF4-FFF2-40B4-BE49-F238E27FC236}">
                <a16:creationId xmlns:a16="http://schemas.microsoft.com/office/drawing/2014/main" id="{D911F5EB-E451-0EF0-3215-C2337A9B9BE9}"/>
              </a:ext>
            </a:extLst>
          </p:cNvPr>
          <p:cNvSpPr txBox="1"/>
          <p:nvPr/>
        </p:nvSpPr>
        <p:spPr>
          <a:xfrm>
            <a:off x="11756902" y="4568156"/>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44" name="楕円 343">
            <a:extLst>
              <a:ext uri="{FF2B5EF4-FFF2-40B4-BE49-F238E27FC236}">
                <a16:creationId xmlns:a16="http://schemas.microsoft.com/office/drawing/2014/main" id="{41A21B6D-990F-56C9-4F9F-17059FE5AE3A}"/>
              </a:ext>
            </a:extLst>
          </p:cNvPr>
          <p:cNvSpPr/>
          <p:nvPr/>
        </p:nvSpPr>
        <p:spPr>
          <a:xfrm>
            <a:off x="10338384" y="5247226"/>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テキスト ボックス 344">
            <a:extLst>
              <a:ext uri="{FF2B5EF4-FFF2-40B4-BE49-F238E27FC236}">
                <a16:creationId xmlns:a16="http://schemas.microsoft.com/office/drawing/2014/main" id="{9D1E6FEA-1F57-8717-A14F-F0BA372887D9}"/>
              </a:ext>
            </a:extLst>
          </p:cNvPr>
          <p:cNvSpPr txBox="1"/>
          <p:nvPr/>
        </p:nvSpPr>
        <p:spPr>
          <a:xfrm>
            <a:off x="10254834" y="5088882"/>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48" name="テキスト ボックス 347">
            <a:extLst>
              <a:ext uri="{FF2B5EF4-FFF2-40B4-BE49-F238E27FC236}">
                <a16:creationId xmlns:a16="http://schemas.microsoft.com/office/drawing/2014/main" id="{453A5F4F-2208-2DD9-477C-2F9FDC219AD4}"/>
              </a:ext>
            </a:extLst>
          </p:cNvPr>
          <p:cNvSpPr txBox="1"/>
          <p:nvPr/>
        </p:nvSpPr>
        <p:spPr>
          <a:xfrm>
            <a:off x="1808465" y="4186502"/>
            <a:ext cx="3216281" cy="369332"/>
          </a:xfrm>
          <a:prstGeom prst="rect">
            <a:avLst/>
          </a:prstGeom>
          <a:noFill/>
        </p:spPr>
        <p:txBody>
          <a:bodyPr wrap="square">
            <a:spAutoFit/>
          </a:bodyPr>
          <a:lstStyle/>
          <a:p>
            <a:r>
              <a:rPr kumimoji="1" lang="ja-JP" altLang="en-US" sz="1800" b="1" dirty="0">
                <a:solidFill>
                  <a:srgbClr val="FF0000"/>
                </a:solidFill>
              </a:rPr>
              <a:t>２個、８個、８個の軌道電子</a:t>
            </a:r>
            <a:endParaRPr lang="ja-JP" altLang="en-US" dirty="0">
              <a:solidFill>
                <a:srgbClr val="FF0000"/>
              </a:solidFill>
            </a:endParaRPr>
          </a:p>
        </p:txBody>
      </p:sp>
      <p:sp>
        <p:nvSpPr>
          <p:cNvPr id="349" name="テキスト ボックス 348">
            <a:extLst>
              <a:ext uri="{FF2B5EF4-FFF2-40B4-BE49-F238E27FC236}">
                <a16:creationId xmlns:a16="http://schemas.microsoft.com/office/drawing/2014/main" id="{49DF804D-121C-C704-8009-F190F1858736}"/>
              </a:ext>
            </a:extLst>
          </p:cNvPr>
          <p:cNvSpPr txBox="1"/>
          <p:nvPr/>
        </p:nvSpPr>
        <p:spPr>
          <a:xfrm>
            <a:off x="9095109" y="6519446"/>
            <a:ext cx="3216281" cy="338554"/>
          </a:xfrm>
          <a:prstGeom prst="rect">
            <a:avLst/>
          </a:prstGeom>
          <a:noFill/>
        </p:spPr>
        <p:txBody>
          <a:bodyPr wrap="square">
            <a:spAutoFit/>
          </a:bodyPr>
          <a:lstStyle/>
          <a:p>
            <a:r>
              <a:rPr kumimoji="1" lang="ja-JP" altLang="en-US" sz="1600" b="1" dirty="0"/>
              <a:t>４個の軌道電子</a:t>
            </a:r>
            <a:r>
              <a:rPr kumimoji="1" lang="en-US" altLang="ja-JP" sz="1600" b="1" dirty="0"/>
              <a:t>(Si)</a:t>
            </a:r>
            <a:endParaRPr lang="ja-JP" altLang="en-US" sz="1600" dirty="0"/>
          </a:p>
        </p:txBody>
      </p:sp>
      <p:sp>
        <p:nvSpPr>
          <p:cNvPr id="350" name="テキスト ボックス 349">
            <a:extLst>
              <a:ext uri="{FF2B5EF4-FFF2-40B4-BE49-F238E27FC236}">
                <a16:creationId xmlns:a16="http://schemas.microsoft.com/office/drawing/2014/main" id="{CC5C9097-0117-6506-4C03-13841E864449}"/>
              </a:ext>
            </a:extLst>
          </p:cNvPr>
          <p:cNvSpPr txBox="1"/>
          <p:nvPr/>
        </p:nvSpPr>
        <p:spPr>
          <a:xfrm>
            <a:off x="7851602" y="3943641"/>
            <a:ext cx="2126186" cy="338554"/>
          </a:xfrm>
          <a:prstGeom prst="rect">
            <a:avLst/>
          </a:prstGeom>
          <a:noFill/>
        </p:spPr>
        <p:txBody>
          <a:bodyPr wrap="square">
            <a:spAutoFit/>
          </a:bodyPr>
          <a:lstStyle/>
          <a:p>
            <a:r>
              <a:rPr kumimoji="1" lang="ja-JP" altLang="en-US" sz="1600" b="1" dirty="0"/>
              <a:t>８個の軌道電子</a:t>
            </a:r>
            <a:r>
              <a:rPr kumimoji="1" lang="en-US" altLang="ja-JP" sz="1600" b="1" dirty="0"/>
              <a:t>(</a:t>
            </a:r>
            <a:r>
              <a:rPr lang="en-US" altLang="ja-JP" sz="1600" b="1" dirty="0"/>
              <a:t>O)</a:t>
            </a:r>
            <a:endParaRPr lang="ja-JP" altLang="en-US" sz="1600" dirty="0"/>
          </a:p>
        </p:txBody>
      </p:sp>
      <p:sp>
        <p:nvSpPr>
          <p:cNvPr id="351" name="テキスト ボックス 350">
            <a:extLst>
              <a:ext uri="{FF2B5EF4-FFF2-40B4-BE49-F238E27FC236}">
                <a16:creationId xmlns:a16="http://schemas.microsoft.com/office/drawing/2014/main" id="{C5BBCE62-DA93-8D0B-ACDF-A2ECECA969F3}"/>
              </a:ext>
            </a:extLst>
          </p:cNvPr>
          <p:cNvSpPr txBox="1"/>
          <p:nvPr/>
        </p:nvSpPr>
        <p:spPr>
          <a:xfrm>
            <a:off x="10121984" y="3920932"/>
            <a:ext cx="2126186" cy="338554"/>
          </a:xfrm>
          <a:prstGeom prst="rect">
            <a:avLst/>
          </a:prstGeom>
          <a:noFill/>
        </p:spPr>
        <p:txBody>
          <a:bodyPr wrap="square">
            <a:spAutoFit/>
          </a:bodyPr>
          <a:lstStyle/>
          <a:p>
            <a:r>
              <a:rPr kumimoji="1" lang="ja-JP" altLang="en-US" sz="1600" b="1" dirty="0"/>
              <a:t>８個の軌道電子</a:t>
            </a:r>
            <a:r>
              <a:rPr kumimoji="1" lang="en-US" altLang="ja-JP" sz="1600" b="1" dirty="0"/>
              <a:t>(</a:t>
            </a:r>
            <a:r>
              <a:rPr lang="en-US" altLang="ja-JP" sz="1600" b="1" dirty="0"/>
              <a:t>O)</a:t>
            </a:r>
            <a:endParaRPr lang="ja-JP" altLang="en-US" sz="1600" dirty="0"/>
          </a:p>
        </p:txBody>
      </p:sp>
      <p:sp>
        <p:nvSpPr>
          <p:cNvPr id="352" name="テキスト ボックス 351">
            <a:extLst>
              <a:ext uri="{FF2B5EF4-FFF2-40B4-BE49-F238E27FC236}">
                <a16:creationId xmlns:a16="http://schemas.microsoft.com/office/drawing/2014/main" id="{E2AC876F-D6CF-993D-A53B-3070C697566B}"/>
              </a:ext>
            </a:extLst>
          </p:cNvPr>
          <p:cNvSpPr txBox="1"/>
          <p:nvPr/>
        </p:nvSpPr>
        <p:spPr>
          <a:xfrm>
            <a:off x="5181657" y="2506502"/>
            <a:ext cx="6438378" cy="369332"/>
          </a:xfrm>
          <a:prstGeom prst="rect">
            <a:avLst/>
          </a:prstGeom>
          <a:noFill/>
        </p:spPr>
        <p:txBody>
          <a:bodyPr wrap="square">
            <a:spAutoFit/>
          </a:bodyPr>
          <a:lstStyle/>
          <a:p>
            <a:r>
              <a:rPr lang="en-US" altLang="ja-JP" sz="1800" b="1" dirty="0"/>
              <a:t>SiO2</a:t>
            </a:r>
            <a:endParaRPr lang="ja-JP" altLang="en-US" dirty="0"/>
          </a:p>
        </p:txBody>
      </p:sp>
      <p:sp>
        <p:nvSpPr>
          <p:cNvPr id="353" name="テキスト ボックス 352">
            <a:extLst>
              <a:ext uri="{FF2B5EF4-FFF2-40B4-BE49-F238E27FC236}">
                <a16:creationId xmlns:a16="http://schemas.microsoft.com/office/drawing/2014/main" id="{CF3DF434-96DE-0122-C0D2-7C7B5D2BB48C}"/>
              </a:ext>
            </a:extLst>
          </p:cNvPr>
          <p:cNvSpPr txBox="1"/>
          <p:nvPr/>
        </p:nvSpPr>
        <p:spPr>
          <a:xfrm>
            <a:off x="5181657" y="5203556"/>
            <a:ext cx="6438378" cy="369332"/>
          </a:xfrm>
          <a:prstGeom prst="rect">
            <a:avLst/>
          </a:prstGeom>
          <a:noFill/>
        </p:spPr>
        <p:txBody>
          <a:bodyPr wrap="square">
            <a:spAutoFit/>
          </a:bodyPr>
          <a:lstStyle/>
          <a:p>
            <a:r>
              <a:rPr lang="en-US" altLang="ja-JP" sz="1800" b="1" dirty="0"/>
              <a:t>SiO2</a:t>
            </a:r>
            <a:endParaRPr lang="ja-JP" altLang="en-US" dirty="0"/>
          </a:p>
        </p:txBody>
      </p:sp>
      <p:sp>
        <p:nvSpPr>
          <p:cNvPr id="104" name="テキスト ボックス 103">
            <a:extLst>
              <a:ext uri="{FF2B5EF4-FFF2-40B4-BE49-F238E27FC236}">
                <a16:creationId xmlns:a16="http://schemas.microsoft.com/office/drawing/2014/main" id="{88C92E19-9473-0D91-FB06-EC3CCE138330}"/>
              </a:ext>
            </a:extLst>
          </p:cNvPr>
          <p:cNvSpPr txBox="1"/>
          <p:nvPr/>
        </p:nvSpPr>
        <p:spPr>
          <a:xfrm>
            <a:off x="326209" y="438534"/>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05" name="直線コネクタ 104">
            <a:extLst>
              <a:ext uri="{FF2B5EF4-FFF2-40B4-BE49-F238E27FC236}">
                <a16:creationId xmlns:a16="http://schemas.microsoft.com/office/drawing/2014/main" id="{D82D5092-5AAE-8001-C34A-E9696F39BCE9}"/>
              </a:ext>
            </a:extLst>
          </p:cNvPr>
          <p:cNvCxnSpPr>
            <a:cxnSpLocks/>
          </p:cNvCxnSpPr>
          <p:nvPr/>
        </p:nvCxnSpPr>
        <p:spPr>
          <a:xfrm>
            <a:off x="475993" y="1082512"/>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107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8BB3736-E5E3-EC1B-83A1-1637F15D35EA}"/>
              </a:ext>
            </a:extLst>
          </p:cNvPr>
          <p:cNvPicPr>
            <a:picLocks noChangeAspect="1"/>
          </p:cNvPicPr>
          <p:nvPr/>
        </p:nvPicPr>
        <p:blipFill rotWithShape="1">
          <a:blip r:embed="rId2"/>
          <a:srcRect t="56254" r="65145" b="2134"/>
          <a:stretch/>
        </p:blipFill>
        <p:spPr>
          <a:xfrm>
            <a:off x="351623" y="524656"/>
            <a:ext cx="11490607" cy="6115986"/>
          </a:xfrm>
          <a:prstGeom prst="rect">
            <a:avLst/>
          </a:prstGeom>
        </p:spPr>
      </p:pic>
      <p:sp>
        <p:nvSpPr>
          <p:cNvPr id="3" name="テキスト ボックス 2">
            <a:extLst>
              <a:ext uri="{FF2B5EF4-FFF2-40B4-BE49-F238E27FC236}">
                <a16:creationId xmlns:a16="http://schemas.microsoft.com/office/drawing/2014/main" id="{18819BD9-E0FD-7747-0B14-1E777C31D8A6}"/>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4" name="直線コネクタ 3">
            <a:extLst>
              <a:ext uri="{FF2B5EF4-FFF2-40B4-BE49-F238E27FC236}">
                <a16:creationId xmlns:a16="http://schemas.microsoft.com/office/drawing/2014/main" id="{6C348BB1-FD30-E092-841C-5D065A6B4932}"/>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E76AEB4C-200A-9776-7871-FB413E6AE99E}"/>
              </a:ext>
            </a:extLst>
          </p:cNvPr>
          <p:cNvSpPr/>
          <p:nvPr/>
        </p:nvSpPr>
        <p:spPr>
          <a:xfrm>
            <a:off x="2929166" y="4707220"/>
            <a:ext cx="1120678" cy="923330"/>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FDC37A9-B7A7-D689-773A-6BA8C8CFA14E}"/>
              </a:ext>
            </a:extLst>
          </p:cNvPr>
          <p:cNvSpPr/>
          <p:nvPr/>
        </p:nvSpPr>
        <p:spPr>
          <a:xfrm>
            <a:off x="2970096" y="2804984"/>
            <a:ext cx="563936" cy="285057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A54E5D7-2C75-FEB7-371F-9BFBED0059C5}"/>
              </a:ext>
            </a:extLst>
          </p:cNvPr>
          <p:cNvSpPr/>
          <p:nvPr/>
        </p:nvSpPr>
        <p:spPr>
          <a:xfrm>
            <a:off x="2970096" y="2622550"/>
            <a:ext cx="390642" cy="28945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C45FA97-65AB-11FE-6A98-094E6B7B38F9}"/>
              </a:ext>
            </a:extLst>
          </p:cNvPr>
          <p:cNvSpPr/>
          <p:nvPr/>
        </p:nvSpPr>
        <p:spPr>
          <a:xfrm>
            <a:off x="2989146" y="2410155"/>
            <a:ext cx="58854" cy="21239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05E9FD9-9214-7D3F-B7E4-ABC021667EDF}"/>
              </a:ext>
            </a:extLst>
          </p:cNvPr>
          <p:cNvSpPr/>
          <p:nvPr/>
        </p:nvSpPr>
        <p:spPr>
          <a:xfrm>
            <a:off x="2970097" y="2582489"/>
            <a:ext cx="287454" cy="22249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36D2227-3367-EFD4-0A5A-07975E6BEEFA}"/>
              </a:ext>
            </a:extLst>
          </p:cNvPr>
          <p:cNvSpPr/>
          <p:nvPr/>
        </p:nvSpPr>
        <p:spPr>
          <a:xfrm>
            <a:off x="3046366" y="2501373"/>
            <a:ext cx="58854" cy="21239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F0456BD-77D1-09DA-8C7A-56C3F02ED4C4}"/>
              </a:ext>
            </a:extLst>
          </p:cNvPr>
          <p:cNvSpPr/>
          <p:nvPr/>
        </p:nvSpPr>
        <p:spPr>
          <a:xfrm rot="19767469">
            <a:off x="3041667" y="2425300"/>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24E4247-F39B-786E-752E-77F455922FBB}"/>
              </a:ext>
            </a:extLst>
          </p:cNvPr>
          <p:cNvSpPr/>
          <p:nvPr/>
        </p:nvSpPr>
        <p:spPr>
          <a:xfrm rot="20904654">
            <a:off x="3328989" y="2625361"/>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58FB22C-5044-8F0E-4388-936A84FF7365}"/>
              </a:ext>
            </a:extLst>
          </p:cNvPr>
          <p:cNvSpPr/>
          <p:nvPr/>
        </p:nvSpPr>
        <p:spPr>
          <a:xfrm rot="16611188">
            <a:off x="3339106" y="2690430"/>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E259C631-DDDC-B0DC-1A0E-4878B61F9628}"/>
              </a:ext>
            </a:extLst>
          </p:cNvPr>
          <p:cNvCxnSpPr>
            <a:cxnSpLocks/>
          </p:cNvCxnSpPr>
          <p:nvPr/>
        </p:nvCxnSpPr>
        <p:spPr>
          <a:xfrm>
            <a:off x="2989146" y="2298357"/>
            <a:ext cx="0" cy="33938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2D8F5CD-51B4-48CF-DB67-EB0E6C278D4F}"/>
              </a:ext>
            </a:extLst>
          </p:cNvPr>
          <p:cNvCxnSpPr>
            <a:cxnSpLocks/>
          </p:cNvCxnSpPr>
          <p:nvPr/>
        </p:nvCxnSpPr>
        <p:spPr>
          <a:xfrm>
            <a:off x="3534032" y="2713767"/>
            <a:ext cx="0" cy="3047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37C9F862-4D1C-7CD9-5180-2460766C3840}"/>
              </a:ext>
            </a:extLst>
          </p:cNvPr>
          <p:cNvCxnSpPr>
            <a:cxnSpLocks/>
          </p:cNvCxnSpPr>
          <p:nvPr/>
        </p:nvCxnSpPr>
        <p:spPr>
          <a:xfrm>
            <a:off x="2989146" y="5761757"/>
            <a:ext cx="0" cy="44472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E5DD25D-19C4-3CC9-1AA8-78B28A7F4848}"/>
              </a:ext>
            </a:extLst>
          </p:cNvPr>
          <p:cNvCxnSpPr>
            <a:cxnSpLocks/>
          </p:cNvCxnSpPr>
          <p:nvPr/>
        </p:nvCxnSpPr>
        <p:spPr>
          <a:xfrm>
            <a:off x="3534032" y="5761757"/>
            <a:ext cx="0" cy="44472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0599A74A-8C5E-A4B5-1AE1-CB9FD291E4C8}"/>
              </a:ext>
            </a:extLst>
          </p:cNvPr>
          <p:cNvSpPr txBox="1"/>
          <p:nvPr/>
        </p:nvSpPr>
        <p:spPr>
          <a:xfrm>
            <a:off x="2833484" y="5872765"/>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Y1</a:t>
            </a:r>
          </a:p>
          <a:p>
            <a:endParaRPr lang="en-US" altLang="ja-JP" b="1" dirty="0">
              <a:solidFill>
                <a:schemeClr val="accent1">
                  <a:lumMod val="75000"/>
                </a:schemeClr>
              </a:solidFill>
            </a:endParaRPr>
          </a:p>
        </p:txBody>
      </p:sp>
      <p:sp>
        <p:nvSpPr>
          <p:cNvPr id="25" name="テキスト ボックス 24">
            <a:extLst>
              <a:ext uri="{FF2B5EF4-FFF2-40B4-BE49-F238E27FC236}">
                <a16:creationId xmlns:a16="http://schemas.microsoft.com/office/drawing/2014/main" id="{0C21F073-7A55-7543-F4E4-722309F47F6A}"/>
              </a:ext>
            </a:extLst>
          </p:cNvPr>
          <p:cNvSpPr txBox="1"/>
          <p:nvPr/>
        </p:nvSpPr>
        <p:spPr>
          <a:xfrm>
            <a:off x="3309089" y="5881414"/>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Y2</a:t>
            </a:r>
          </a:p>
          <a:p>
            <a:endParaRPr lang="en-US" altLang="ja-JP" b="1" dirty="0">
              <a:solidFill>
                <a:schemeClr val="accent1">
                  <a:lumMod val="75000"/>
                </a:schemeClr>
              </a:solidFill>
            </a:endParaRPr>
          </a:p>
        </p:txBody>
      </p:sp>
      <p:cxnSp>
        <p:nvCxnSpPr>
          <p:cNvPr id="26" name="直線コネクタ 25">
            <a:extLst>
              <a:ext uri="{FF2B5EF4-FFF2-40B4-BE49-F238E27FC236}">
                <a16:creationId xmlns:a16="http://schemas.microsoft.com/office/drawing/2014/main" id="{A88196CB-1CB3-25E9-C04C-1D1BDC7D96D4}"/>
              </a:ext>
            </a:extLst>
          </p:cNvPr>
          <p:cNvCxnSpPr>
            <a:cxnSpLocks/>
          </p:cNvCxnSpPr>
          <p:nvPr/>
        </p:nvCxnSpPr>
        <p:spPr>
          <a:xfrm flipH="1">
            <a:off x="6349964" y="2658645"/>
            <a:ext cx="1995661"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B1383E2-42ED-8693-7033-849517B780EB}"/>
              </a:ext>
            </a:extLst>
          </p:cNvPr>
          <p:cNvCxnSpPr>
            <a:cxnSpLocks/>
            <a:stCxn id="51" idx="6"/>
          </p:cNvCxnSpPr>
          <p:nvPr/>
        </p:nvCxnSpPr>
        <p:spPr>
          <a:xfrm flipH="1" flipV="1">
            <a:off x="6326092" y="2489156"/>
            <a:ext cx="2633067" cy="2992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73D749BC-50DE-7678-96D6-769FD1E8FFA4}"/>
              </a:ext>
            </a:extLst>
          </p:cNvPr>
          <p:cNvSpPr txBox="1"/>
          <p:nvPr/>
        </p:nvSpPr>
        <p:spPr>
          <a:xfrm>
            <a:off x="5830980" y="2031059"/>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X2</a:t>
            </a:r>
          </a:p>
          <a:p>
            <a:endParaRPr lang="en-US" altLang="ja-JP" b="1" dirty="0">
              <a:solidFill>
                <a:schemeClr val="accent1">
                  <a:lumMod val="75000"/>
                </a:schemeClr>
              </a:solidFill>
            </a:endParaRPr>
          </a:p>
        </p:txBody>
      </p:sp>
      <p:sp>
        <p:nvSpPr>
          <p:cNvPr id="34" name="テキスト ボックス 33">
            <a:extLst>
              <a:ext uri="{FF2B5EF4-FFF2-40B4-BE49-F238E27FC236}">
                <a16:creationId xmlns:a16="http://schemas.microsoft.com/office/drawing/2014/main" id="{62F31AA7-1DCC-21FF-B49B-57B59FEDB4FF}"/>
              </a:ext>
            </a:extLst>
          </p:cNvPr>
          <p:cNvSpPr txBox="1"/>
          <p:nvPr/>
        </p:nvSpPr>
        <p:spPr>
          <a:xfrm>
            <a:off x="5853422" y="2252102"/>
            <a:ext cx="1217106"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X1</a:t>
            </a:r>
          </a:p>
          <a:p>
            <a:endParaRPr lang="en-US" altLang="ja-JP" b="1" dirty="0">
              <a:solidFill>
                <a:schemeClr val="accent1">
                  <a:lumMod val="75000"/>
                </a:schemeClr>
              </a:solidFill>
            </a:endParaRPr>
          </a:p>
        </p:txBody>
      </p:sp>
      <p:cxnSp>
        <p:nvCxnSpPr>
          <p:cNvPr id="39" name="直線コネクタ 38">
            <a:extLst>
              <a:ext uri="{FF2B5EF4-FFF2-40B4-BE49-F238E27FC236}">
                <a16:creationId xmlns:a16="http://schemas.microsoft.com/office/drawing/2014/main" id="{E0983076-FC32-603F-185F-560314BA553D}"/>
              </a:ext>
            </a:extLst>
          </p:cNvPr>
          <p:cNvCxnSpPr>
            <a:cxnSpLocks/>
          </p:cNvCxnSpPr>
          <p:nvPr/>
        </p:nvCxnSpPr>
        <p:spPr>
          <a:xfrm flipV="1">
            <a:off x="8335358" y="2700395"/>
            <a:ext cx="0" cy="21160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191F2273-2052-3D6A-D96D-B6DD192A6660}"/>
              </a:ext>
            </a:extLst>
          </p:cNvPr>
          <p:cNvCxnSpPr>
            <a:cxnSpLocks/>
          </p:cNvCxnSpPr>
          <p:nvPr/>
        </p:nvCxnSpPr>
        <p:spPr>
          <a:xfrm flipH="1" flipV="1">
            <a:off x="8339653" y="3708458"/>
            <a:ext cx="5972" cy="14072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97A19DD-14F9-76B8-EFD4-DD42DA205897}"/>
              </a:ext>
            </a:extLst>
          </p:cNvPr>
          <p:cNvCxnSpPr>
            <a:cxnSpLocks/>
          </p:cNvCxnSpPr>
          <p:nvPr/>
        </p:nvCxnSpPr>
        <p:spPr>
          <a:xfrm flipV="1">
            <a:off x="8841683" y="3708458"/>
            <a:ext cx="0" cy="14072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C09A8F48-0DB8-419F-659D-905D8A5762BD}"/>
              </a:ext>
            </a:extLst>
          </p:cNvPr>
          <p:cNvCxnSpPr>
            <a:cxnSpLocks/>
          </p:cNvCxnSpPr>
          <p:nvPr/>
        </p:nvCxnSpPr>
        <p:spPr>
          <a:xfrm flipV="1">
            <a:off x="8841683" y="2462091"/>
            <a:ext cx="0" cy="4317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FEA40646-CA02-E5DD-61D1-7E58C48CB55A}"/>
              </a:ext>
            </a:extLst>
          </p:cNvPr>
          <p:cNvSpPr txBox="1"/>
          <p:nvPr/>
        </p:nvSpPr>
        <p:spPr>
          <a:xfrm>
            <a:off x="8181030" y="4791998"/>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Y1</a:t>
            </a:r>
          </a:p>
          <a:p>
            <a:endParaRPr lang="en-US" altLang="ja-JP" b="1" dirty="0">
              <a:solidFill>
                <a:schemeClr val="accent1">
                  <a:lumMod val="75000"/>
                </a:schemeClr>
              </a:solidFill>
            </a:endParaRPr>
          </a:p>
        </p:txBody>
      </p:sp>
      <p:sp>
        <p:nvSpPr>
          <p:cNvPr id="48" name="テキスト ボックス 47">
            <a:extLst>
              <a:ext uri="{FF2B5EF4-FFF2-40B4-BE49-F238E27FC236}">
                <a16:creationId xmlns:a16="http://schemas.microsoft.com/office/drawing/2014/main" id="{D41FEBCB-A672-9919-74D4-4E4B77944366}"/>
              </a:ext>
            </a:extLst>
          </p:cNvPr>
          <p:cNvSpPr txBox="1"/>
          <p:nvPr/>
        </p:nvSpPr>
        <p:spPr>
          <a:xfrm>
            <a:off x="8656635" y="4800647"/>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Y2</a:t>
            </a:r>
          </a:p>
          <a:p>
            <a:endParaRPr lang="en-US" altLang="ja-JP" b="1" dirty="0">
              <a:solidFill>
                <a:schemeClr val="accent1">
                  <a:lumMod val="75000"/>
                </a:schemeClr>
              </a:solidFill>
            </a:endParaRPr>
          </a:p>
        </p:txBody>
      </p:sp>
      <p:sp>
        <p:nvSpPr>
          <p:cNvPr id="51" name="楕円 50">
            <a:extLst>
              <a:ext uri="{FF2B5EF4-FFF2-40B4-BE49-F238E27FC236}">
                <a16:creationId xmlns:a16="http://schemas.microsoft.com/office/drawing/2014/main" id="{DDA58E06-7395-63C9-2E73-237CBF3FFA3F}"/>
              </a:ext>
            </a:extLst>
          </p:cNvPr>
          <p:cNvSpPr/>
          <p:nvPr/>
        </p:nvSpPr>
        <p:spPr>
          <a:xfrm>
            <a:off x="8749608" y="2432909"/>
            <a:ext cx="209551" cy="1723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77F9A6D1-CA9D-8277-8307-5E0CBBF0C80C}"/>
              </a:ext>
            </a:extLst>
          </p:cNvPr>
          <p:cNvSpPr/>
          <p:nvPr/>
        </p:nvSpPr>
        <p:spPr>
          <a:xfrm>
            <a:off x="8258953" y="2593354"/>
            <a:ext cx="209551" cy="1723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64F90853-3131-7646-799A-A935AC71DEF8}"/>
              </a:ext>
            </a:extLst>
          </p:cNvPr>
          <p:cNvSpPr txBox="1"/>
          <p:nvPr/>
        </p:nvSpPr>
        <p:spPr>
          <a:xfrm>
            <a:off x="2938182" y="3910519"/>
            <a:ext cx="1191700" cy="861774"/>
          </a:xfrm>
          <a:prstGeom prst="rect">
            <a:avLst/>
          </a:prstGeom>
          <a:noFill/>
        </p:spPr>
        <p:txBody>
          <a:bodyPr wrap="square" rtlCol="0">
            <a:spAutoFit/>
          </a:bodyPr>
          <a:lstStyle/>
          <a:p>
            <a:r>
              <a:rPr lang="en-US" altLang="ja-JP" sz="1600" b="1" dirty="0">
                <a:solidFill>
                  <a:schemeClr val="accent1">
                    <a:lumMod val="75000"/>
                  </a:schemeClr>
                </a:solidFill>
              </a:rPr>
              <a:t>MAX</a:t>
            </a:r>
          </a:p>
          <a:p>
            <a:r>
              <a:rPr lang="en-US" altLang="ja-JP" sz="1600" b="1" dirty="0">
                <a:solidFill>
                  <a:schemeClr val="accent1">
                    <a:lumMod val="75000"/>
                  </a:schemeClr>
                </a:solidFill>
              </a:rPr>
              <a:t> 28%</a:t>
            </a:r>
          </a:p>
          <a:p>
            <a:endParaRPr lang="en-US" altLang="ja-JP" b="1" dirty="0">
              <a:solidFill>
                <a:schemeClr val="accent1">
                  <a:lumMod val="75000"/>
                </a:schemeClr>
              </a:solidFill>
            </a:endParaRPr>
          </a:p>
        </p:txBody>
      </p:sp>
      <p:cxnSp>
        <p:nvCxnSpPr>
          <p:cNvPr id="56" name="直線矢印コネクタ 55">
            <a:extLst>
              <a:ext uri="{FF2B5EF4-FFF2-40B4-BE49-F238E27FC236}">
                <a16:creationId xmlns:a16="http://schemas.microsoft.com/office/drawing/2014/main" id="{19E990FF-2BA4-8D53-01CF-A166E13626F1}"/>
              </a:ext>
            </a:extLst>
          </p:cNvPr>
          <p:cNvCxnSpPr/>
          <p:nvPr/>
        </p:nvCxnSpPr>
        <p:spPr>
          <a:xfrm>
            <a:off x="7278130" y="2031059"/>
            <a:ext cx="0" cy="431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95D7D575-9D99-67B4-35B1-368066954B2F}"/>
              </a:ext>
            </a:extLst>
          </p:cNvPr>
          <p:cNvCxnSpPr>
            <a:cxnSpLocks/>
          </p:cNvCxnSpPr>
          <p:nvPr/>
        </p:nvCxnSpPr>
        <p:spPr>
          <a:xfrm flipV="1">
            <a:off x="7278130" y="2616844"/>
            <a:ext cx="0" cy="4376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2B1A9BF4-315D-99E7-465D-37347430235B}"/>
              </a:ext>
            </a:extLst>
          </p:cNvPr>
          <p:cNvSpPr txBox="1"/>
          <p:nvPr/>
        </p:nvSpPr>
        <p:spPr>
          <a:xfrm>
            <a:off x="7069961" y="1376735"/>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ΔX</a:t>
            </a:r>
          </a:p>
        </p:txBody>
      </p:sp>
      <p:cxnSp>
        <p:nvCxnSpPr>
          <p:cNvPr id="60" name="直線矢印コネクタ 59">
            <a:extLst>
              <a:ext uri="{FF2B5EF4-FFF2-40B4-BE49-F238E27FC236}">
                <a16:creationId xmlns:a16="http://schemas.microsoft.com/office/drawing/2014/main" id="{544730F7-7CAF-7D36-E497-AF5F24AF5AD6}"/>
              </a:ext>
            </a:extLst>
          </p:cNvPr>
          <p:cNvCxnSpPr>
            <a:cxnSpLocks/>
          </p:cNvCxnSpPr>
          <p:nvPr/>
        </p:nvCxnSpPr>
        <p:spPr>
          <a:xfrm>
            <a:off x="2429924" y="5225899"/>
            <a:ext cx="56352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25B882BC-62E3-1316-82E6-98D8FF52CBB3}"/>
              </a:ext>
            </a:extLst>
          </p:cNvPr>
          <p:cNvCxnSpPr>
            <a:cxnSpLocks/>
          </p:cNvCxnSpPr>
          <p:nvPr/>
        </p:nvCxnSpPr>
        <p:spPr>
          <a:xfrm flipH="1">
            <a:off x="3528306" y="5225899"/>
            <a:ext cx="562468" cy="181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C5CEA49-3C16-4C2B-3A62-A63D44AB2F13}"/>
              </a:ext>
            </a:extLst>
          </p:cNvPr>
          <p:cNvSpPr txBox="1"/>
          <p:nvPr/>
        </p:nvSpPr>
        <p:spPr>
          <a:xfrm>
            <a:off x="2953549" y="4777143"/>
            <a:ext cx="728765"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ΔY</a:t>
            </a:r>
          </a:p>
        </p:txBody>
      </p:sp>
    </p:spTree>
    <p:extLst>
      <p:ext uri="{BB962C8B-B14F-4D97-AF65-F5344CB8AC3E}">
        <p14:creationId xmlns:p14="http://schemas.microsoft.com/office/powerpoint/2010/main" val="2957297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図 136">
            <a:extLst>
              <a:ext uri="{FF2B5EF4-FFF2-40B4-BE49-F238E27FC236}">
                <a16:creationId xmlns:a16="http://schemas.microsoft.com/office/drawing/2014/main" id="{36C74BDB-434A-9888-C2EB-1BFC4CF18581}"/>
              </a:ext>
            </a:extLst>
          </p:cNvPr>
          <p:cNvPicPr>
            <a:picLocks noChangeAspect="1"/>
          </p:cNvPicPr>
          <p:nvPr/>
        </p:nvPicPr>
        <p:blipFill rotWithShape="1">
          <a:blip r:embed="rId3"/>
          <a:srcRect l="1824" t="5586" r="27736" b="51812"/>
          <a:stretch/>
        </p:blipFill>
        <p:spPr>
          <a:xfrm>
            <a:off x="190383" y="131367"/>
            <a:ext cx="8587946" cy="1956925"/>
          </a:xfrm>
          <a:prstGeom prst="rect">
            <a:avLst/>
          </a:prstGeom>
        </p:spPr>
      </p:pic>
      <p:cxnSp>
        <p:nvCxnSpPr>
          <p:cNvPr id="138" name="直線コネクタ 137">
            <a:extLst>
              <a:ext uri="{FF2B5EF4-FFF2-40B4-BE49-F238E27FC236}">
                <a16:creationId xmlns:a16="http://schemas.microsoft.com/office/drawing/2014/main" id="{CAC02F47-4FFF-46A4-5D09-B8CB2049D65E}"/>
              </a:ext>
            </a:extLst>
          </p:cNvPr>
          <p:cNvCxnSpPr>
            <a:cxnSpLocks/>
          </p:cNvCxnSpPr>
          <p:nvPr/>
        </p:nvCxnSpPr>
        <p:spPr>
          <a:xfrm flipV="1">
            <a:off x="455077" y="4518057"/>
            <a:ext cx="5533184" cy="1320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B65638B8-8B25-7C92-6B53-F78B8AA84099}"/>
              </a:ext>
            </a:extLst>
          </p:cNvPr>
          <p:cNvCxnSpPr>
            <a:cxnSpLocks/>
          </p:cNvCxnSpPr>
          <p:nvPr/>
        </p:nvCxnSpPr>
        <p:spPr>
          <a:xfrm>
            <a:off x="6071852" y="4534362"/>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48A5B028-A74C-FAEE-310E-AA3C05F26A0C}"/>
              </a:ext>
            </a:extLst>
          </p:cNvPr>
          <p:cNvCxnSpPr>
            <a:cxnSpLocks/>
          </p:cNvCxnSpPr>
          <p:nvPr/>
        </p:nvCxnSpPr>
        <p:spPr>
          <a:xfrm>
            <a:off x="6768164" y="4525234"/>
            <a:ext cx="0" cy="3254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2683D849-8327-7EAE-DEC7-5F73CF7DE3EB}"/>
              </a:ext>
            </a:extLst>
          </p:cNvPr>
          <p:cNvCxnSpPr>
            <a:cxnSpLocks/>
          </p:cNvCxnSpPr>
          <p:nvPr/>
        </p:nvCxnSpPr>
        <p:spPr>
          <a:xfrm>
            <a:off x="6628378" y="4840353"/>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66BB5BCA-5F9D-70E8-BE9E-2C92BC5619A7}"/>
              </a:ext>
            </a:extLst>
          </p:cNvPr>
          <p:cNvCxnSpPr>
            <a:cxnSpLocks/>
          </p:cNvCxnSpPr>
          <p:nvPr/>
        </p:nvCxnSpPr>
        <p:spPr>
          <a:xfrm>
            <a:off x="6709340" y="4903853"/>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3A9358E8-D5F5-0BF3-E284-9550694DA637}"/>
              </a:ext>
            </a:extLst>
          </p:cNvPr>
          <p:cNvCxnSpPr>
            <a:cxnSpLocks/>
          </p:cNvCxnSpPr>
          <p:nvPr/>
        </p:nvCxnSpPr>
        <p:spPr>
          <a:xfrm flipH="1">
            <a:off x="6052808" y="2165725"/>
            <a:ext cx="38520" cy="2816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4A347BA8-F428-44B3-95E4-A8971EDA0838}"/>
              </a:ext>
            </a:extLst>
          </p:cNvPr>
          <p:cNvCxnSpPr>
            <a:cxnSpLocks/>
          </p:cNvCxnSpPr>
          <p:nvPr/>
        </p:nvCxnSpPr>
        <p:spPr>
          <a:xfrm>
            <a:off x="931929" y="3716155"/>
            <a:ext cx="3946259" cy="188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8224AF78-D55E-0B46-D7CE-5F5E960C976C}"/>
              </a:ext>
            </a:extLst>
          </p:cNvPr>
          <p:cNvCxnSpPr>
            <a:cxnSpLocks/>
          </p:cNvCxnSpPr>
          <p:nvPr/>
        </p:nvCxnSpPr>
        <p:spPr>
          <a:xfrm flipV="1">
            <a:off x="4859610" y="3702921"/>
            <a:ext cx="213668" cy="3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テキスト ボックス 146">
            <a:extLst>
              <a:ext uri="{FF2B5EF4-FFF2-40B4-BE49-F238E27FC236}">
                <a16:creationId xmlns:a16="http://schemas.microsoft.com/office/drawing/2014/main" id="{D3A12CB0-160D-8345-AFF9-C56D08FC8E55}"/>
              </a:ext>
            </a:extLst>
          </p:cNvPr>
          <p:cNvSpPr txBox="1"/>
          <p:nvPr/>
        </p:nvSpPr>
        <p:spPr>
          <a:xfrm>
            <a:off x="6440636" y="388570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48" name="テキスト ボックス 147">
            <a:extLst>
              <a:ext uri="{FF2B5EF4-FFF2-40B4-BE49-F238E27FC236}">
                <a16:creationId xmlns:a16="http://schemas.microsoft.com/office/drawing/2014/main" id="{64C02B08-99CE-0B11-8238-E415C4284BE7}"/>
              </a:ext>
            </a:extLst>
          </p:cNvPr>
          <p:cNvSpPr txBox="1"/>
          <p:nvPr/>
        </p:nvSpPr>
        <p:spPr>
          <a:xfrm>
            <a:off x="6071482" y="3870314"/>
            <a:ext cx="471612"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50" name="テキスト ボックス 149">
            <a:extLst>
              <a:ext uri="{FF2B5EF4-FFF2-40B4-BE49-F238E27FC236}">
                <a16:creationId xmlns:a16="http://schemas.microsoft.com/office/drawing/2014/main" id="{021CFE95-0367-06EA-0C99-2B8EE278E292}"/>
              </a:ext>
            </a:extLst>
          </p:cNvPr>
          <p:cNvSpPr txBox="1"/>
          <p:nvPr/>
        </p:nvSpPr>
        <p:spPr>
          <a:xfrm>
            <a:off x="957872" y="303392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51" name="テキスト ボックス 150">
            <a:extLst>
              <a:ext uri="{FF2B5EF4-FFF2-40B4-BE49-F238E27FC236}">
                <a16:creationId xmlns:a16="http://schemas.microsoft.com/office/drawing/2014/main" id="{49197176-D657-A7DA-9888-5A2D9A89BCB2}"/>
              </a:ext>
            </a:extLst>
          </p:cNvPr>
          <p:cNvSpPr txBox="1"/>
          <p:nvPr/>
        </p:nvSpPr>
        <p:spPr>
          <a:xfrm>
            <a:off x="1281974" y="302892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52" name="テキスト ボックス 151">
            <a:extLst>
              <a:ext uri="{FF2B5EF4-FFF2-40B4-BE49-F238E27FC236}">
                <a16:creationId xmlns:a16="http://schemas.microsoft.com/office/drawing/2014/main" id="{D1A9EE7C-B271-4776-F443-C2D5D8B559F8}"/>
              </a:ext>
            </a:extLst>
          </p:cNvPr>
          <p:cNvSpPr txBox="1"/>
          <p:nvPr/>
        </p:nvSpPr>
        <p:spPr>
          <a:xfrm>
            <a:off x="1654076" y="303686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59" name="テキスト ボックス 158">
            <a:extLst>
              <a:ext uri="{FF2B5EF4-FFF2-40B4-BE49-F238E27FC236}">
                <a16:creationId xmlns:a16="http://schemas.microsoft.com/office/drawing/2014/main" id="{EAE7E5C8-B274-4556-E751-9628F9EBBF51}"/>
              </a:ext>
            </a:extLst>
          </p:cNvPr>
          <p:cNvSpPr txBox="1"/>
          <p:nvPr/>
        </p:nvSpPr>
        <p:spPr>
          <a:xfrm>
            <a:off x="2126743" y="305789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61" name="テキスト ボックス 160">
            <a:extLst>
              <a:ext uri="{FF2B5EF4-FFF2-40B4-BE49-F238E27FC236}">
                <a16:creationId xmlns:a16="http://schemas.microsoft.com/office/drawing/2014/main" id="{AEEF6D37-D4CC-B4F6-8B01-0FDDD56461C5}"/>
              </a:ext>
            </a:extLst>
          </p:cNvPr>
          <p:cNvSpPr txBox="1"/>
          <p:nvPr/>
        </p:nvSpPr>
        <p:spPr>
          <a:xfrm>
            <a:off x="2477431" y="304628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62" name="テキスト ボックス 161">
            <a:extLst>
              <a:ext uri="{FF2B5EF4-FFF2-40B4-BE49-F238E27FC236}">
                <a16:creationId xmlns:a16="http://schemas.microsoft.com/office/drawing/2014/main" id="{8D5825F9-EC58-3115-3A7E-F37906018133}"/>
              </a:ext>
            </a:extLst>
          </p:cNvPr>
          <p:cNvSpPr txBox="1"/>
          <p:nvPr/>
        </p:nvSpPr>
        <p:spPr>
          <a:xfrm>
            <a:off x="2814295" y="3041676"/>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63" name="テキスト ボックス 162">
            <a:extLst>
              <a:ext uri="{FF2B5EF4-FFF2-40B4-BE49-F238E27FC236}">
                <a16:creationId xmlns:a16="http://schemas.microsoft.com/office/drawing/2014/main" id="{947B596E-CBF7-9752-30C4-F5F6C0CB9374}"/>
              </a:ext>
            </a:extLst>
          </p:cNvPr>
          <p:cNvSpPr txBox="1"/>
          <p:nvPr/>
        </p:nvSpPr>
        <p:spPr>
          <a:xfrm>
            <a:off x="3173857" y="306289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64" name="テキスト ボックス 163">
            <a:extLst>
              <a:ext uri="{FF2B5EF4-FFF2-40B4-BE49-F238E27FC236}">
                <a16:creationId xmlns:a16="http://schemas.microsoft.com/office/drawing/2014/main" id="{7193805C-94E3-F53F-021E-A6D61AB2CBDB}"/>
              </a:ext>
            </a:extLst>
          </p:cNvPr>
          <p:cNvSpPr txBox="1"/>
          <p:nvPr/>
        </p:nvSpPr>
        <p:spPr>
          <a:xfrm>
            <a:off x="3531900" y="3043854"/>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65" name="テキスト ボックス 164">
            <a:extLst>
              <a:ext uri="{FF2B5EF4-FFF2-40B4-BE49-F238E27FC236}">
                <a16:creationId xmlns:a16="http://schemas.microsoft.com/office/drawing/2014/main" id="{10F6DE26-90CB-E27B-C632-24CA34DC8029}"/>
              </a:ext>
            </a:extLst>
          </p:cNvPr>
          <p:cNvSpPr txBox="1"/>
          <p:nvPr/>
        </p:nvSpPr>
        <p:spPr>
          <a:xfrm>
            <a:off x="3979124" y="3039859"/>
            <a:ext cx="638722"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cxnSp>
        <p:nvCxnSpPr>
          <p:cNvPr id="166" name="直線矢印コネクタ 165">
            <a:extLst>
              <a:ext uri="{FF2B5EF4-FFF2-40B4-BE49-F238E27FC236}">
                <a16:creationId xmlns:a16="http://schemas.microsoft.com/office/drawing/2014/main" id="{07E0CCB2-CF72-5345-81E6-FD162F597BA8}"/>
              </a:ext>
            </a:extLst>
          </p:cNvPr>
          <p:cNvCxnSpPr>
            <a:cxnSpLocks/>
          </p:cNvCxnSpPr>
          <p:nvPr/>
        </p:nvCxnSpPr>
        <p:spPr>
          <a:xfrm flipH="1">
            <a:off x="4454260" y="3395695"/>
            <a:ext cx="769541" cy="146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7" name="正方形/長方形 166">
            <a:extLst>
              <a:ext uri="{FF2B5EF4-FFF2-40B4-BE49-F238E27FC236}">
                <a16:creationId xmlns:a16="http://schemas.microsoft.com/office/drawing/2014/main" id="{79A6AD7C-CEF0-39E6-8566-29A54838D258}"/>
              </a:ext>
            </a:extLst>
          </p:cNvPr>
          <p:cNvSpPr/>
          <p:nvPr/>
        </p:nvSpPr>
        <p:spPr>
          <a:xfrm>
            <a:off x="5472132" y="3504617"/>
            <a:ext cx="309484" cy="796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8" name="直線矢印コネクタ 167">
            <a:extLst>
              <a:ext uri="{FF2B5EF4-FFF2-40B4-BE49-F238E27FC236}">
                <a16:creationId xmlns:a16="http://schemas.microsoft.com/office/drawing/2014/main" id="{0C421A52-6490-0E53-DC39-001C1DD2507C}"/>
              </a:ext>
            </a:extLst>
          </p:cNvPr>
          <p:cNvCxnSpPr>
            <a:cxnSpLocks/>
          </p:cNvCxnSpPr>
          <p:nvPr/>
        </p:nvCxnSpPr>
        <p:spPr>
          <a:xfrm flipH="1" flipV="1">
            <a:off x="5511474" y="3574186"/>
            <a:ext cx="225935" cy="2260274"/>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9" name="矢印: 右 168">
            <a:extLst>
              <a:ext uri="{FF2B5EF4-FFF2-40B4-BE49-F238E27FC236}">
                <a16:creationId xmlns:a16="http://schemas.microsoft.com/office/drawing/2014/main" id="{C1EA550B-9472-30DB-B95C-B335285A6F86}"/>
              </a:ext>
            </a:extLst>
          </p:cNvPr>
          <p:cNvSpPr/>
          <p:nvPr/>
        </p:nvSpPr>
        <p:spPr>
          <a:xfrm>
            <a:off x="4239770" y="3970553"/>
            <a:ext cx="1329811" cy="289728"/>
          </a:xfrm>
          <a:prstGeom prst="rightArrow">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テキスト ボックス 169">
            <a:extLst>
              <a:ext uri="{FF2B5EF4-FFF2-40B4-BE49-F238E27FC236}">
                <a16:creationId xmlns:a16="http://schemas.microsoft.com/office/drawing/2014/main" id="{5C34597B-67C9-56B2-C4FE-E40710C0DA79}"/>
              </a:ext>
            </a:extLst>
          </p:cNvPr>
          <p:cNvSpPr txBox="1"/>
          <p:nvPr/>
        </p:nvSpPr>
        <p:spPr>
          <a:xfrm>
            <a:off x="3354229" y="3681194"/>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Light</a:t>
            </a:r>
          </a:p>
        </p:txBody>
      </p:sp>
      <p:cxnSp>
        <p:nvCxnSpPr>
          <p:cNvPr id="174" name="直線コネクタ 173">
            <a:extLst>
              <a:ext uri="{FF2B5EF4-FFF2-40B4-BE49-F238E27FC236}">
                <a16:creationId xmlns:a16="http://schemas.microsoft.com/office/drawing/2014/main" id="{080B1C9A-F2B0-A15E-9688-ADA82F96EE6B}"/>
              </a:ext>
            </a:extLst>
          </p:cNvPr>
          <p:cNvCxnSpPr>
            <a:cxnSpLocks/>
          </p:cNvCxnSpPr>
          <p:nvPr/>
        </p:nvCxnSpPr>
        <p:spPr>
          <a:xfrm flipV="1">
            <a:off x="6262038" y="4541347"/>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5C4EB70D-AB75-F2F6-E504-8A0785321468}"/>
              </a:ext>
            </a:extLst>
          </p:cNvPr>
          <p:cNvCxnSpPr>
            <a:cxnSpLocks/>
          </p:cNvCxnSpPr>
          <p:nvPr/>
        </p:nvCxnSpPr>
        <p:spPr>
          <a:xfrm flipV="1">
            <a:off x="6390862" y="4541347"/>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9094A126-3CAC-C3A4-59F1-207628569DE7}"/>
              </a:ext>
            </a:extLst>
          </p:cNvPr>
          <p:cNvCxnSpPr>
            <a:cxnSpLocks/>
          </p:cNvCxnSpPr>
          <p:nvPr/>
        </p:nvCxnSpPr>
        <p:spPr>
          <a:xfrm flipV="1">
            <a:off x="6530852" y="4541629"/>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0B31BB83-BFE4-569D-AC38-82532FD9B61A}"/>
              </a:ext>
            </a:extLst>
          </p:cNvPr>
          <p:cNvCxnSpPr>
            <a:cxnSpLocks/>
          </p:cNvCxnSpPr>
          <p:nvPr/>
        </p:nvCxnSpPr>
        <p:spPr>
          <a:xfrm>
            <a:off x="924385" y="3702921"/>
            <a:ext cx="796" cy="2824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テキスト ボックス 181">
            <a:extLst>
              <a:ext uri="{FF2B5EF4-FFF2-40B4-BE49-F238E27FC236}">
                <a16:creationId xmlns:a16="http://schemas.microsoft.com/office/drawing/2014/main" id="{A492EFA4-2868-71E8-964E-B4DCD8B3BA6D}"/>
              </a:ext>
            </a:extLst>
          </p:cNvPr>
          <p:cNvSpPr txBox="1"/>
          <p:nvPr/>
        </p:nvSpPr>
        <p:spPr>
          <a:xfrm>
            <a:off x="5200550" y="2825645"/>
            <a:ext cx="777979"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cxnSp>
        <p:nvCxnSpPr>
          <p:cNvPr id="183" name="直線矢印コネクタ 182">
            <a:extLst>
              <a:ext uri="{FF2B5EF4-FFF2-40B4-BE49-F238E27FC236}">
                <a16:creationId xmlns:a16="http://schemas.microsoft.com/office/drawing/2014/main" id="{9FF9A892-A3F6-1CAB-A1F2-15846066F429}"/>
              </a:ext>
            </a:extLst>
          </p:cNvPr>
          <p:cNvCxnSpPr>
            <a:cxnSpLocks/>
          </p:cNvCxnSpPr>
          <p:nvPr/>
        </p:nvCxnSpPr>
        <p:spPr>
          <a:xfrm flipH="1">
            <a:off x="2814295" y="3751420"/>
            <a:ext cx="48007" cy="2792384"/>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5" name="正方形/長方形 184">
            <a:extLst>
              <a:ext uri="{FF2B5EF4-FFF2-40B4-BE49-F238E27FC236}">
                <a16:creationId xmlns:a16="http://schemas.microsoft.com/office/drawing/2014/main" id="{0866540E-8765-FAEF-B76D-7DF4992A6B05}"/>
              </a:ext>
            </a:extLst>
          </p:cNvPr>
          <p:cNvSpPr/>
          <p:nvPr/>
        </p:nvSpPr>
        <p:spPr>
          <a:xfrm>
            <a:off x="1814679" y="5243656"/>
            <a:ext cx="1881618" cy="508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6" name="直線コネクタ 185">
            <a:extLst>
              <a:ext uri="{FF2B5EF4-FFF2-40B4-BE49-F238E27FC236}">
                <a16:creationId xmlns:a16="http://schemas.microsoft.com/office/drawing/2014/main" id="{0B2736CE-A4F4-B05C-9620-458BD8F49FB8}"/>
              </a:ext>
            </a:extLst>
          </p:cNvPr>
          <p:cNvCxnSpPr>
            <a:cxnSpLocks/>
          </p:cNvCxnSpPr>
          <p:nvPr/>
        </p:nvCxnSpPr>
        <p:spPr>
          <a:xfrm>
            <a:off x="924385" y="6511725"/>
            <a:ext cx="4017958" cy="212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矢印コネクタ 186">
            <a:extLst>
              <a:ext uri="{FF2B5EF4-FFF2-40B4-BE49-F238E27FC236}">
                <a16:creationId xmlns:a16="http://schemas.microsoft.com/office/drawing/2014/main" id="{0FE76AEF-0EEB-F064-2860-5F97CC72EA2D}"/>
              </a:ext>
            </a:extLst>
          </p:cNvPr>
          <p:cNvCxnSpPr>
            <a:cxnSpLocks/>
          </p:cNvCxnSpPr>
          <p:nvPr/>
        </p:nvCxnSpPr>
        <p:spPr>
          <a:xfrm>
            <a:off x="1270170" y="3745437"/>
            <a:ext cx="0" cy="762249"/>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CB76A2DE-0665-14F9-6BC1-4766FD3F19AD}"/>
              </a:ext>
            </a:extLst>
          </p:cNvPr>
          <p:cNvSpPr/>
          <p:nvPr/>
        </p:nvSpPr>
        <p:spPr>
          <a:xfrm>
            <a:off x="1829905" y="4120654"/>
            <a:ext cx="559146" cy="225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a:extLst>
              <a:ext uri="{FF2B5EF4-FFF2-40B4-BE49-F238E27FC236}">
                <a16:creationId xmlns:a16="http://schemas.microsoft.com/office/drawing/2014/main" id="{D6B08E73-C848-6904-8CCD-3C2A8D0D59EA}"/>
              </a:ext>
            </a:extLst>
          </p:cNvPr>
          <p:cNvSpPr txBox="1"/>
          <p:nvPr/>
        </p:nvSpPr>
        <p:spPr>
          <a:xfrm>
            <a:off x="1741875" y="4958999"/>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E</a:t>
            </a:r>
            <a:r>
              <a:rPr lang="en-US" altLang="ja-JP" b="1" dirty="0">
                <a:solidFill>
                  <a:schemeClr val="accent1">
                    <a:lumMod val="75000"/>
                  </a:schemeClr>
                </a:solidFill>
              </a:rPr>
              <a:t>G</a:t>
            </a:r>
          </a:p>
        </p:txBody>
      </p:sp>
      <p:sp>
        <p:nvSpPr>
          <p:cNvPr id="195" name="テキスト ボックス 194">
            <a:extLst>
              <a:ext uri="{FF2B5EF4-FFF2-40B4-BE49-F238E27FC236}">
                <a16:creationId xmlns:a16="http://schemas.microsoft.com/office/drawing/2014/main" id="{19FA173C-0853-7580-B838-A03C6F000F53}"/>
              </a:ext>
            </a:extLst>
          </p:cNvPr>
          <p:cNvSpPr txBox="1"/>
          <p:nvPr/>
        </p:nvSpPr>
        <p:spPr>
          <a:xfrm>
            <a:off x="1357505" y="3745906"/>
            <a:ext cx="1150463" cy="61555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err="1">
                <a:solidFill>
                  <a:schemeClr val="accent1">
                    <a:lumMod val="75000"/>
                  </a:schemeClr>
                </a:solidFill>
              </a:rPr>
              <a:t>Vout</a:t>
            </a:r>
            <a:r>
              <a:rPr lang="en-US" altLang="ja-JP" sz="1600" b="1" dirty="0">
                <a:solidFill>
                  <a:schemeClr val="accent1">
                    <a:lumMod val="75000"/>
                  </a:schemeClr>
                </a:solidFill>
              </a:rPr>
              <a:t> &lt;0</a:t>
            </a:r>
          </a:p>
        </p:txBody>
      </p:sp>
      <p:sp>
        <p:nvSpPr>
          <p:cNvPr id="196" name="テキスト ボックス 195">
            <a:extLst>
              <a:ext uri="{FF2B5EF4-FFF2-40B4-BE49-F238E27FC236}">
                <a16:creationId xmlns:a16="http://schemas.microsoft.com/office/drawing/2014/main" id="{F152FDD0-2177-B069-744D-56676EDBCC22}"/>
              </a:ext>
            </a:extLst>
          </p:cNvPr>
          <p:cNvSpPr txBox="1"/>
          <p:nvPr/>
        </p:nvSpPr>
        <p:spPr>
          <a:xfrm>
            <a:off x="2262660" y="4972686"/>
            <a:ext cx="2565953"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r>
              <a:rPr lang="en-US" altLang="ja-JP" sz="3200" b="1" dirty="0">
                <a:solidFill>
                  <a:schemeClr val="accent1">
                    <a:lumMod val="75000"/>
                  </a:schemeClr>
                </a:solidFill>
              </a:rPr>
              <a:t>4.7 eV</a:t>
            </a:r>
            <a:endParaRPr lang="en-US" altLang="ja-JP" b="1" dirty="0">
              <a:solidFill>
                <a:schemeClr val="accent1">
                  <a:lumMod val="75000"/>
                </a:schemeClr>
              </a:solidFill>
            </a:endParaRPr>
          </a:p>
        </p:txBody>
      </p:sp>
      <p:cxnSp>
        <p:nvCxnSpPr>
          <p:cNvPr id="197" name="直線コネクタ 196">
            <a:extLst>
              <a:ext uri="{FF2B5EF4-FFF2-40B4-BE49-F238E27FC236}">
                <a16:creationId xmlns:a16="http://schemas.microsoft.com/office/drawing/2014/main" id="{4AA1FC8A-5F60-6590-CA25-436BD6CD3BFC}"/>
              </a:ext>
            </a:extLst>
          </p:cNvPr>
          <p:cNvCxnSpPr>
            <a:cxnSpLocks/>
          </p:cNvCxnSpPr>
          <p:nvPr/>
        </p:nvCxnSpPr>
        <p:spPr>
          <a:xfrm flipV="1">
            <a:off x="6132621" y="4543732"/>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6648CFDE-7BD3-A90E-3316-C8B9DDB562C2}"/>
              </a:ext>
            </a:extLst>
          </p:cNvPr>
          <p:cNvCxnSpPr>
            <a:cxnSpLocks/>
          </p:cNvCxnSpPr>
          <p:nvPr/>
        </p:nvCxnSpPr>
        <p:spPr>
          <a:xfrm flipV="1">
            <a:off x="5060972" y="3590754"/>
            <a:ext cx="233641" cy="114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9D61E209-872D-4F0F-025A-C6EBC473E5F9}"/>
              </a:ext>
            </a:extLst>
          </p:cNvPr>
          <p:cNvCxnSpPr>
            <a:cxnSpLocks/>
          </p:cNvCxnSpPr>
          <p:nvPr/>
        </p:nvCxnSpPr>
        <p:spPr>
          <a:xfrm flipV="1">
            <a:off x="5284626" y="3438540"/>
            <a:ext cx="218112" cy="1579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26739AB5-8A85-8237-455E-5D77A6AF5210}"/>
              </a:ext>
            </a:extLst>
          </p:cNvPr>
          <p:cNvCxnSpPr>
            <a:cxnSpLocks/>
          </p:cNvCxnSpPr>
          <p:nvPr/>
        </p:nvCxnSpPr>
        <p:spPr>
          <a:xfrm flipV="1">
            <a:off x="5489270" y="3212475"/>
            <a:ext cx="240928" cy="248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961CF1C9-1D11-D1DF-4B7A-5FE49FECC8A1}"/>
              </a:ext>
            </a:extLst>
          </p:cNvPr>
          <p:cNvCxnSpPr>
            <a:cxnSpLocks/>
          </p:cNvCxnSpPr>
          <p:nvPr/>
        </p:nvCxnSpPr>
        <p:spPr>
          <a:xfrm flipV="1">
            <a:off x="5724304" y="2937761"/>
            <a:ext cx="175862" cy="2872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a:extLst>
              <a:ext uri="{FF2B5EF4-FFF2-40B4-BE49-F238E27FC236}">
                <a16:creationId xmlns:a16="http://schemas.microsoft.com/office/drawing/2014/main" id="{79F53CA5-FEAF-1C0C-8ADA-B6C98B6384D8}"/>
              </a:ext>
            </a:extLst>
          </p:cNvPr>
          <p:cNvCxnSpPr>
            <a:cxnSpLocks/>
          </p:cNvCxnSpPr>
          <p:nvPr/>
        </p:nvCxnSpPr>
        <p:spPr>
          <a:xfrm flipV="1">
            <a:off x="5891297" y="2136759"/>
            <a:ext cx="204703" cy="8261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a:extLst>
              <a:ext uri="{FF2B5EF4-FFF2-40B4-BE49-F238E27FC236}">
                <a16:creationId xmlns:a16="http://schemas.microsoft.com/office/drawing/2014/main" id="{A9672C7F-6CC6-D26B-EC9C-10069EC9C741}"/>
              </a:ext>
            </a:extLst>
          </p:cNvPr>
          <p:cNvCxnSpPr>
            <a:cxnSpLocks/>
          </p:cNvCxnSpPr>
          <p:nvPr/>
        </p:nvCxnSpPr>
        <p:spPr>
          <a:xfrm flipV="1">
            <a:off x="4877218" y="6511725"/>
            <a:ext cx="213668" cy="3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F45A69D8-547C-0613-1FB9-2AB16936CB9F}"/>
              </a:ext>
            </a:extLst>
          </p:cNvPr>
          <p:cNvCxnSpPr>
            <a:cxnSpLocks/>
          </p:cNvCxnSpPr>
          <p:nvPr/>
        </p:nvCxnSpPr>
        <p:spPr>
          <a:xfrm flipV="1">
            <a:off x="5078580" y="6399558"/>
            <a:ext cx="233641" cy="114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A047101A-AD60-4431-BFC4-A1484D24EC49}"/>
              </a:ext>
            </a:extLst>
          </p:cNvPr>
          <p:cNvCxnSpPr>
            <a:cxnSpLocks/>
          </p:cNvCxnSpPr>
          <p:nvPr/>
        </p:nvCxnSpPr>
        <p:spPr>
          <a:xfrm flipV="1">
            <a:off x="5289818" y="6247740"/>
            <a:ext cx="218112" cy="1579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6F5E03BC-3CAE-80BD-42AB-FD06BDFBF492}"/>
              </a:ext>
            </a:extLst>
          </p:cNvPr>
          <p:cNvCxnSpPr>
            <a:cxnSpLocks/>
          </p:cNvCxnSpPr>
          <p:nvPr/>
        </p:nvCxnSpPr>
        <p:spPr>
          <a:xfrm flipV="1">
            <a:off x="5494462" y="6021675"/>
            <a:ext cx="240928" cy="248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B219066E-52C7-4F4F-D6C7-1B34FCE88373}"/>
              </a:ext>
            </a:extLst>
          </p:cNvPr>
          <p:cNvCxnSpPr>
            <a:cxnSpLocks/>
          </p:cNvCxnSpPr>
          <p:nvPr/>
        </p:nvCxnSpPr>
        <p:spPr>
          <a:xfrm flipV="1">
            <a:off x="5729496" y="5722685"/>
            <a:ext cx="140330" cy="3115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C5A4586B-5E2E-D6E6-0827-28AC284E4795}"/>
              </a:ext>
            </a:extLst>
          </p:cNvPr>
          <p:cNvCxnSpPr>
            <a:cxnSpLocks/>
          </p:cNvCxnSpPr>
          <p:nvPr/>
        </p:nvCxnSpPr>
        <p:spPr>
          <a:xfrm flipV="1">
            <a:off x="5860493" y="4977572"/>
            <a:ext cx="188547" cy="7718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4" name="テキスト ボックス 223">
            <a:extLst>
              <a:ext uri="{FF2B5EF4-FFF2-40B4-BE49-F238E27FC236}">
                <a16:creationId xmlns:a16="http://schemas.microsoft.com/office/drawing/2014/main" id="{F9B015E4-033D-C196-D234-2B2F37E730AC}"/>
              </a:ext>
            </a:extLst>
          </p:cNvPr>
          <p:cNvSpPr txBox="1"/>
          <p:nvPr/>
        </p:nvSpPr>
        <p:spPr>
          <a:xfrm>
            <a:off x="5742964" y="5653620"/>
            <a:ext cx="818470"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cxnSp>
        <p:nvCxnSpPr>
          <p:cNvPr id="225" name="直線矢印コネクタ 224">
            <a:extLst>
              <a:ext uri="{FF2B5EF4-FFF2-40B4-BE49-F238E27FC236}">
                <a16:creationId xmlns:a16="http://schemas.microsoft.com/office/drawing/2014/main" id="{80C01D51-69BE-6466-47A6-732CA97AB095}"/>
              </a:ext>
            </a:extLst>
          </p:cNvPr>
          <p:cNvCxnSpPr>
            <a:cxnSpLocks/>
          </p:cNvCxnSpPr>
          <p:nvPr/>
        </p:nvCxnSpPr>
        <p:spPr>
          <a:xfrm flipV="1">
            <a:off x="5942191" y="5466281"/>
            <a:ext cx="172714" cy="4121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線矢印コネクタ 229">
            <a:extLst>
              <a:ext uri="{FF2B5EF4-FFF2-40B4-BE49-F238E27FC236}">
                <a16:creationId xmlns:a16="http://schemas.microsoft.com/office/drawing/2014/main" id="{96B3C710-16FB-B984-EE2F-F61963EBF3E4}"/>
              </a:ext>
            </a:extLst>
          </p:cNvPr>
          <p:cNvCxnSpPr/>
          <p:nvPr/>
        </p:nvCxnSpPr>
        <p:spPr>
          <a:xfrm>
            <a:off x="8050165" y="4244827"/>
            <a:ext cx="325906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直線矢印コネクタ 230">
            <a:extLst>
              <a:ext uri="{FF2B5EF4-FFF2-40B4-BE49-F238E27FC236}">
                <a16:creationId xmlns:a16="http://schemas.microsoft.com/office/drawing/2014/main" id="{B14B269C-CA43-E133-8627-F21C53CDABC9}"/>
              </a:ext>
            </a:extLst>
          </p:cNvPr>
          <p:cNvCxnSpPr>
            <a:cxnSpLocks/>
          </p:cNvCxnSpPr>
          <p:nvPr/>
        </p:nvCxnSpPr>
        <p:spPr>
          <a:xfrm flipV="1">
            <a:off x="8427657" y="1763695"/>
            <a:ext cx="26237" cy="28258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2" name="テキスト ボックス 231">
            <a:extLst>
              <a:ext uri="{FF2B5EF4-FFF2-40B4-BE49-F238E27FC236}">
                <a16:creationId xmlns:a16="http://schemas.microsoft.com/office/drawing/2014/main" id="{B76879CD-2038-0CBE-384B-60A0BDCC82AD}"/>
              </a:ext>
            </a:extLst>
          </p:cNvPr>
          <p:cNvSpPr txBox="1"/>
          <p:nvPr/>
        </p:nvSpPr>
        <p:spPr>
          <a:xfrm>
            <a:off x="8070407" y="3957673"/>
            <a:ext cx="1150463" cy="73866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400" b="1" dirty="0">
                <a:solidFill>
                  <a:schemeClr val="accent1">
                    <a:lumMod val="75000"/>
                  </a:schemeClr>
                </a:solidFill>
              </a:rPr>
              <a:t>0</a:t>
            </a:r>
          </a:p>
        </p:txBody>
      </p:sp>
      <p:sp>
        <p:nvSpPr>
          <p:cNvPr id="233" name="テキスト ボックス 232">
            <a:extLst>
              <a:ext uri="{FF2B5EF4-FFF2-40B4-BE49-F238E27FC236}">
                <a16:creationId xmlns:a16="http://schemas.microsoft.com/office/drawing/2014/main" id="{6BC95ACE-EEDD-C933-EA7D-A4D1ADF2AC68}"/>
              </a:ext>
            </a:extLst>
          </p:cNvPr>
          <p:cNvSpPr txBox="1"/>
          <p:nvPr/>
        </p:nvSpPr>
        <p:spPr>
          <a:xfrm>
            <a:off x="8753335" y="4094312"/>
            <a:ext cx="3251918"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Photon Energy (eV)</a:t>
            </a:r>
          </a:p>
        </p:txBody>
      </p:sp>
      <p:sp>
        <p:nvSpPr>
          <p:cNvPr id="234" name="テキスト ボックス 233">
            <a:extLst>
              <a:ext uri="{FF2B5EF4-FFF2-40B4-BE49-F238E27FC236}">
                <a16:creationId xmlns:a16="http://schemas.microsoft.com/office/drawing/2014/main" id="{9C3A66E6-21CB-74CC-FCC4-44CEBF1D43A3}"/>
              </a:ext>
            </a:extLst>
          </p:cNvPr>
          <p:cNvSpPr txBox="1"/>
          <p:nvPr/>
        </p:nvSpPr>
        <p:spPr>
          <a:xfrm>
            <a:off x="8108408" y="1136289"/>
            <a:ext cx="3788296"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Light Penetration Depth (</a:t>
            </a:r>
            <a:r>
              <a:rPr lang="en-US" altLang="ja-JP" b="1" dirty="0" err="1">
                <a:solidFill>
                  <a:schemeClr val="accent1">
                    <a:lumMod val="75000"/>
                  </a:schemeClr>
                </a:solidFill>
              </a:rPr>
              <a:t>μm</a:t>
            </a:r>
            <a:r>
              <a:rPr lang="en-US" altLang="ja-JP" b="1" dirty="0">
                <a:solidFill>
                  <a:schemeClr val="accent1">
                    <a:lumMod val="75000"/>
                  </a:schemeClr>
                </a:solidFill>
              </a:rPr>
              <a:t>)</a:t>
            </a:r>
          </a:p>
        </p:txBody>
      </p:sp>
      <p:cxnSp>
        <p:nvCxnSpPr>
          <p:cNvPr id="235" name="直線コネクタ 234">
            <a:extLst>
              <a:ext uri="{FF2B5EF4-FFF2-40B4-BE49-F238E27FC236}">
                <a16:creationId xmlns:a16="http://schemas.microsoft.com/office/drawing/2014/main" id="{583956EE-4F24-3D2E-A513-1BB510904C36}"/>
              </a:ext>
            </a:extLst>
          </p:cNvPr>
          <p:cNvCxnSpPr>
            <a:cxnSpLocks/>
          </p:cNvCxnSpPr>
          <p:nvPr/>
        </p:nvCxnSpPr>
        <p:spPr>
          <a:xfrm>
            <a:off x="8427657" y="3919622"/>
            <a:ext cx="1925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テキスト ボックス 236">
            <a:extLst>
              <a:ext uri="{FF2B5EF4-FFF2-40B4-BE49-F238E27FC236}">
                <a16:creationId xmlns:a16="http://schemas.microsoft.com/office/drawing/2014/main" id="{3E8EA52C-E245-CCF9-5864-D8907A99268F}"/>
              </a:ext>
            </a:extLst>
          </p:cNvPr>
          <p:cNvSpPr txBox="1"/>
          <p:nvPr/>
        </p:nvSpPr>
        <p:spPr>
          <a:xfrm>
            <a:off x="7786404" y="3487185"/>
            <a:ext cx="11504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0.01</a:t>
            </a:r>
          </a:p>
        </p:txBody>
      </p:sp>
      <p:cxnSp>
        <p:nvCxnSpPr>
          <p:cNvPr id="238" name="直線コネクタ 237">
            <a:extLst>
              <a:ext uri="{FF2B5EF4-FFF2-40B4-BE49-F238E27FC236}">
                <a16:creationId xmlns:a16="http://schemas.microsoft.com/office/drawing/2014/main" id="{EBCB6759-6F5E-87FF-8F87-A9E153A114BE}"/>
              </a:ext>
            </a:extLst>
          </p:cNvPr>
          <p:cNvCxnSpPr>
            <a:cxnSpLocks/>
          </p:cNvCxnSpPr>
          <p:nvPr/>
        </p:nvCxnSpPr>
        <p:spPr>
          <a:xfrm>
            <a:off x="8427657" y="3440925"/>
            <a:ext cx="1925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9" name="テキスト ボックス 238">
            <a:extLst>
              <a:ext uri="{FF2B5EF4-FFF2-40B4-BE49-F238E27FC236}">
                <a16:creationId xmlns:a16="http://schemas.microsoft.com/office/drawing/2014/main" id="{F4E6007C-5F7A-84EB-35A9-DD04585D14B3}"/>
              </a:ext>
            </a:extLst>
          </p:cNvPr>
          <p:cNvSpPr txBox="1"/>
          <p:nvPr/>
        </p:nvSpPr>
        <p:spPr>
          <a:xfrm>
            <a:off x="7858727" y="3009168"/>
            <a:ext cx="11504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0. 1</a:t>
            </a:r>
          </a:p>
        </p:txBody>
      </p:sp>
      <p:cxnSp>
        <p:nvCxnSpPr>
          <p:cNvPr id="240" name="直線コネクタ 239">
            <a:extLst>
              <a:ext uri="{FF2B5EF4-FFF2-40B4-BE49-F238E27FC236}">
                <a16:creationId xmlns:a16="http://schemas.microsoft.com/office/drawing/2014/main" id="{29D54DB7-DA3D-A409-FE09-FDB93E5828B4}"/>
              </a:ext>
            </a:extLst>
          </p:cNvPr>
          <p:cNvCxnSpPr>
            <a:cxnSpLocks/>
          </p:cNvCxnSpPr>
          <p:nvPr/>
        </p:nvCxnSpPr>
        <p:spPr>
          <a:xfrm>
            <a:off x="8461049" y="3010138"/>
            <a:ext cx="1925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1" name="テキスト ボックス 240">
            <a:extLst>
              <a:ext uri="{FF2B5EF4-FFF2-40B4-BE49-F238E27FC236}">
                <a16:creationId xmlns:a16="http://schemas.microsoft.com/office/drawing/2014/main" id="{C47E6FFA-FE00-E8B0-0843-2EF61F072DD6}"/>
              </a:ext>
            </a:extLst>
          </p:cNvPr>
          <p:cNvSpPr txBox="1"/>
          <p:nvPr/>
        </p:nvSpPr>
        <p:spPr>
          <a:xfrm>
            <a:off x="7930397" y="2565995"/>
            <a:ext cx="11504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1.0</a:t>
            </a:r>
          </a:p>
        </p:txBody>
      </p:sp>
      <p:cxnSp>
        <p:nvCxnSpPr>
          <p:cNvPr id="243" name="直線コネクタ 242">
            <a:extLst>
              <a:ext uri="{FF2B5EF4-FFF2-40B4-BE49-F238E27FC236}">
                <a16:creationId xmlns:a16="http://schemas.microsoft.com/office/drawing/2014/main" id="{136DA082-92F8-4F81-25EB-B4F5898B0D6B}"/>
              </a:ext>
            </a:extLst>
          </p:cNvPr>
          <p:cNvCxnSpPr>
            <a:cxnSpLocks/>
          </p:cNvCxnSpPr>
          <p:nvPr/>
        </p:nvCxnSpPr>
        <p:spPr>
          <a:xfrm>
            <a:off x="8456270" y="2544806"/>
            <a:ext cx="1925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テキスト ボックス 245">
            <a:extLst>
              <a:ext uri="{FF2B5EF4-FFF2-40B4-BE49-F238E27FC236}">
                <a16:creationId xmlns:a16="http://schemas.microsoft.com/office/drawing/2014/main" id="{B8BCCBAE-C336-F512-98D0-426641C6B12C}"/>
              </a:ext>
            </a:extLst>
          </p:cNvPr>
          <p:cNvSpPr txBox="1"/>
          <p:nvPr/>
        </p:nvSpPr>
        <p:spPr>
          <a:xfrm>
            <a:off x="7948684" y="2115494"/>
            <a:ext cx="11504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10</a:t>
            </a:r>
          </a:p>
        </p:txBody>
      </p:sp>
      <p:cxnSp>
        <p:nvCxnSpPr>
          <p:cNvPr id="247" name="直線コネクタ 246">
            <a:extLst>
              <a:ext uri="{FF2B5EF4-FFF2-40B4-BE49-F238E27FC236}">
                <a16:creationId xmlns:a16="http://schemas.microsoft.com/office/drawing/2014/main" id="{DA0D6C23-2E5E-60CE-5C18-0C48E0658909}"/>
              </a:ext>
            </a:extLst>
          </p:cNvPr>
          <p:cNvCxnSpPr>
            <a:cxnSpLocks/>
          </p:cNvCxnSpPr>
          <p:nvPr/>
        </p:nvCxnSpPr>
        <p:spPr>
          <a:xfrm>
            <a:off x="8448013" y="2093222"/>
            <a:ext cx="1925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8" name="テキスト ボックス 247">
            <a:extLst>
              <a:ext uri="{FF2B5EF4-FFF2-40B4-BE49-F238E27FC236}">
                <a16:creationId xmlns:a16="http://schemas.microsoft.com/office/drawing/2014/main" id="{C3850497-76EF-D3C2-EF27-74AD39C3B2B0}"/>
              </a:ext>
            </a:extLst>
          </p:cNvPr>
          <p:cNvSpPr txBox="1"/>
          <p:nvPr/>
        </p:nvSpPr>
        <p:spPr>
          <a:xfrm>
            <a:off x="7834588" y="1663863"/>
            <a:ext cx="1150463" cy="61555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a:solidFill>
                  <a:schemeClr val="accent1">
                    <a:lumMod val="75000"/>
                  </a:schemeClr>
                </a:solidFill>
              </a:rPr>
              <a:t>100</a:t>
            </a:r>
          </a:p>
        </p:txBody>
      </p:sp>
      <p:cxnSp>
        <p:nvCxnSpPr>
          <p:cNvPr id="249" name="直線コネクタ 248">
            <a:extLst>
              <a:ext uri="{FF2B5EF4-FFF2-40B4-BE49-F238E27FC236}">
                <a16:creationId xmlns:a16="http://schemas.microsoft.com/office/drawing/2014/main" id="{07B28980-8BD9-28F5-E1D3-8D0B0606ECAC}"/>
              </a:ext>
            </a:extLst>
          </p:cNvPr>
          <p:cNvCxnSpPr>
            <a:cxnSpLocks/>
          </p:cNvCxnSpPr>
          <p:nvPr/>
        </p:nvCxnSpPr>
        <p:spPr>
          <a:xfrm>
            <a:off x="8979290" y="4249209"/>
            <a:ext cx="0" cy="1442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a:extLst>
              <a:ext uri="{FF2B5EF4-FFF2-40B4-BE49-F238E27FC236}">
                <a16:creationId xmlns:a16="http://schemas.microsoft.com/office/drawing/2014/main" id="{C6DBDB76-D1E1-D6B1-D614-1643B4988E7C}"/>
              </a:ext>
            </a:extLst>
          </p:cNvPr>
          <p:cNvCxnSpPr>
            <a:cxnSpLocks/>
          </p:cNvCxnSpPr>
          <p:nvPr/>
        </p:nvCxnSpPr>
        <p:spPr>
          <a:xfrm>
            <a:off x="9573154" y="4262410"/>
            <a:ext cx="0" cy="1442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7DA31E5E-35B8-4221-CA14-350A71C6EA84}"/>
              </a:ext>
            </a:extLst>
          </p:cNvPr>
          <p:cNvCxnSpPr>
            <a:cxnSpLocks/>
          </p:cNvCxnSpPr>
          <p:nvPr/>
        </p:nvCxnSpPr>
        <p:spPr>
          <a:xfrm>
            <a:off x="10207467" y="4238838"/>
            <a:ext cx="0" cy="1442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a:extLst>
              <a:ext uri="{FF2B5EF4-FFF2-40B4-BE49-F238E27FC236}">
                <a16:creationId xmlns:a16="http://schemas.microsoft.com/office/drawing/2014/main" id="{211D9069-E410-B894-E996-E33A38E3E429}"/>
              </a:ext>
            </a:extLst>
          </p:cNvPr>
          <p:cNvCxnSpPr>
            <a:cxnSpLocks/>
          </p:cNvCxnSpPr>
          <p:nvPr/>
        </p:nvCxnSpPr>
        <p:spPr>
          <a:xfrm>
            <a:off x="10804711" y="4225409"/>
            <a:ext cx="0" cy="1812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テキスト ボックス 254">
            <a:extLst>
              <a:ext uri="{FF2B5EF4-FFF2-40B4-BE49-F238E27FC236}">
                <a16:creationId xmlns:a16="http://schemas.microsoft.com/office/drawing/2014/main" id="{ADDD7FBD-980B-C796-55B2-8EAF2348F664}"/>
              </a:ext>
            </a:extLst>
          </p:cNvPr>
          <p:cNvSpPr txBox="1"/>
          <p:nvPr/>
        </p:nvSpPr>
        <p:spPr>
          <a:xfrm>
            <a:off x="8786799" y="3597762"/>
            <a:ext cx="11504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p>
        </p:txBody>
      </p:sp>
      <p:sp>
        <p:nvSpPr>
          <p:cNvPr id="261" name="テキスト ボックス 260">
            <a:extLst>
              <a:ext uri="{FF2B5EF4-FFF2-40B4-BE49-F238E27FC236}">
                <a16:creationId xmlns:a16="http://schemas.microsoft.com/office/drawing/2014/main" id="{C3F73423-2D4A-09E9-C396-00847E8AB0A9}"/>
              </a:ext>
            </a:extLst>
          </p:cNvPr>
          <p:cNvSpPr txBox="1"/>
          <p:nvPr/>
        </p:nvSpPr>
        <p:spPr>
          <a:xfrm>
            <a:off x="10069915" y="3597762"/>
            <a:ext cx="508388"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a:t>
            </a:r>
          </a:p>
        </p:txBody>
      </p:sp>
      <p:sp>
        <p:nvSpPr>
          <p:cNvPr id="268" name="テキスト ボックス 267">
            <a:extLst>
              <a:ext uri="{FF2B5EF4-FFF2-40B4-BE49-F238E27FC236}">
                <a16:creationId xmlns:a16="http://schemas.microsoft.com/office/drawing/2014/main" id="{4E5ABB25-A7BC-1BCA-1FF7-2CAB90BB97D0}"/>
              </a:ext>
            </a:extLst>
          </p:cNvPr>
          <p:cNvSpPr txBox="1"/>
          <p:nvPr/>
        </p:nvSpPr>
        <p:spPr>
          <a:xfrm>
            <a:off x="9423361" y="3605103"/>
            <a:ext cx="557698"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2</a:t>
            </a:r>
          </a:p>
        </p:txBody>
      </p:sp>
      <p:sp>
        <p:nvSpPr>
          <p:cNvPr id="271" name="テキスト ボックス 270">
            <a:extLst>
              <a:ext uri="{FF2B5EF4-FFF2-40B4-BE49-F238E27FC236}">
                <a16:creationId xmlns:a16="http://schemas.microsoft.com/office/drawing/2014/main" id="{D18FFD61-3865-92E7-A0C5-65E3A74A0ABF}"/>
              </a:ext>
            </a:extLst>
          </p:cNvPr>
          <p:cNvSpPr txBox="1"/>
          <p:nvPr/>
        </p:nvSpPr>
        <p:spPr>
          <a:xfrm>
            <a:off x="10623550" y="3578911"/>
            <a:ext cx="508388"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4</a:t>
            </a:r>
          </a:p>
        </p:txBody>
      </p:sp>
      <p:cxnSp>
        <p:nvCxnSpPr>
          <p:cNvPr id="276" name="直線コネクタ 275">
            <a:extLst>
              <a:ext uri="{FF2B5EF4-FFF2-40B4-BE49-F238E27FC236}">
                <a16:creationId xmlns:a16="http://schemas.microsoft.com/office/drawing/2014/main" id="{FD34B2BB-9435-569E-A82F-7790BA1B65D9}"/>
              </a:ext>
            </a:extLst>
          </p:cNvPr>
          <p:cNvCxnSpPr>
            <a:cxnSpLocks/>
          </p:cNvCxnSpPr>
          <p:nvPr/>
        </p:nvCxnSpPr>
        <p:spPr>
          <a:xfrm>
            <a:off x="8836114" y="2446210"/>
            <a:ext cx="1953493" cy="11884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テキスト ボックス 276">
            <a:extLst>
              <a:ext uri="{FF2B5EF4-FFF2-40B4-BE49-F238E27FC236}">
                <a16:creationId xmlns:a16="http://schemas.microsoft.com/office/drawing/2014/main" id="{11AE0534-5795-7078-A42E-8135CE6EAF83}"/>
              </a:ext>
            </a:extLst>
          </p:cNvPr>
          <p:cNvSpPr txBox="1"/>
          <p:nvPr/>
        </p:nvSpPr>
        <p:spPr>
          <a:xfrm>
            <a:off x="8629334" y="3239842"/>
            <a:ext cx="2074521"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Si ( E</a:t>
            </a:r>
            <a:r>
              <a:rPr lang="en-US" altLang="ja-JP" sz="1400" b="1" dirty="0">
                <a:solidFill>
                  <a:schemeClr val="accent1">
                    <a:lumMod val="75000"/>
                  </a:schemeClr>
                </a:solidFill>
              </a:rPr>
              <a:t>G</a:t>
            </a:r>
            <a:r>
              <a:rPr lang="en-US" altLang="ja-JP" b="1" dirty="0">
                <a:solidFill>
                  <a:schemeClr val="accent1">
                    <a:lumMod val="75000"/>
                  </a:schemeClr>
                </a:solidFill>
              </a:rPr>
              <a:t>=1.1 eV ) </a:t>
            </a:r>
          </a:p>
        </p:txBody>
      </p:sp>
      <p:cxnSp>
        <p:nvCxnSpPr>
          <p:cNvPr id="278" name="直線コネクタ 277">
            <a:extLst>
              <a:ext uri="{FF2B5EF4-FFF2-40B4-BE49-F238E27FC236}">
                <a16:creationId xmlns:a16="http://schemas.microsoft.com/office/drawing/2014/main" id="{41CCB4C9-43DE-24E5-C764-D65C4BC20DDC}"/>
              </a:ext>
            </a:extLst>
          </p:cNvPr>
          <p:cNvCxnSpPr>
            <a:cxnSpLocks/>
          </p:cNvCxnSpPr>
          <p:nvPr/>
        </p:nvCxnSpPr>
        <p:spPr>
          <a:xfrm>
            <a:off x="9006082" y="2057070"/>
            <a:ext cx="1751036" cy="997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9" name="テキスト ボックス 288">
            <a:extLst>
              <a:ext uri="{FF2B5EF4-FFF2-40B4-BE49-F238E27FC236}">
                <a16:creationId xmlns:a16="http://schemas.microsoft.com/office/drawing/2014/main" id="{5980F76D-C16E-A4C8-2EF1-325BC0BA84A1}"/>
              </a:ext>
            </a:extLst>
          </p:cNvPr>
          <p:cNvSpPr txBox="1"/>
          <p:nvPr/>
        </p:nvSpPr>
        <p:spPr>
          <a:xfrm>
            <a:off x="9653049" y="1747563"/>
            <a:ext cx="2607786"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Ga</a:t>
            </a:r>
            <a:r>
              <a:rPr lang="en-US" altLang="ja-JP" sz="1200" b="1" dirty="0">
                <a:solidFill>
                  <a:schemeClr val="accent1">
                    <a:lumMod val="75000"/>
                  </a:schemeClr>
                </a:solidFill>
              </a:rPr>
              <a:t>2</a:t>
            </a:r>
            <a:r>
              <a:rPr lang="en-US" altLang="ja-JP" b="1" dirty="0">
                <a:solidFill>
                  <a:schemeClr val="accent1">
                    <a:lumMod val="75000"/>
                  </a:schemeClr>
                </a:solidFill>
              </a:rPr>
              <a:t>O</a:t>
            </a:r>
            <a:r>
              <a:rPr lang="en-US" altLang="ja-JP" sz="1200" b="1" dirty="0">
                <a:solidFill>
                  <a:schemeClr val="accent1">
                    <a:lumMod val="75000"/>
                  </a:schemeClr>
                </a:solidFill>
              </a:rPr>
              <a:t>3</a:t>
            </a:r>
            <a:r>
              <a:rPr lang="en-US" altLang="ja-JP" b="1" dirty="0">
                <a:solidFill>
                  <a:schemeClr val="accent1">
                    <a:lumMod val="75000"/>
                  </a:schemeClr>
                </a:solidFill>
              </a:rPr>
              <a:t>( E</a:t>
            </a:r>
            <a:r>
              <a:rPr lang="en-US" altLang="ja-JP" sz="1400" b="1" dirty="0">
                <a:solidFill>
                  <a:schemeClr val="accent1">
                    <a:lumMod val="75000"/>
                  </a:schemeClr>
                </a:solidFill>
              </a:rPr>
              <a:t>G</a:t>
            </a:r>
            <a:r>
              <a:rPr lang="en-US" altLang="ja-JP" b="1" dirty="0">
                <a:solidFill>
                  <a:schemeClr val="accent1">
                    <a:lumMod val="75000"/>
                  </a:schemeClr>
                </a:solidFill>
              </a:rPr>
              <a:t>=4.7 eV ) </a:t>
            </a:r>
          </a:p>
        </p:txBody>
      </p:sp>
      <p:cxnSp>
        <p:nvCxnSpPr>
          <p:cNvPr id="292" name="直線矢印コネクタ 291">
            <a:extLst>
              <a:ext uri="{FF2B5EF4-FFF2-40B4-BE49-F238E27FC236}">
                <a16:creationId xmlns:a16="http://schemas.microsoft.com/office/drawing/2014/main" id="{EA8C95EB-793A-65B4-0107-6737FE65D209}"/>
              </a:ext>
            </a:extLst>
          </p:cNvPr>
          <p:cNvCxnSpPr>
            <a:cxnSpLocks/>
          </p:cNvCxnSpPr>
          <p:nvPr/>
        </p:nvCxnSpPr>
        <p:spPr>
          <a:xfrm flipV="1">
            <a:off x="9712623" y="3203589"/>
            <a:ext cx="289933" cy="3151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5" name="直線矢印コネクタ 294">
            <a:extLst>
              <a:ext uri="{FF2B5EF4-FFF2-40B4-BE49-F238E27FC236}">
                <a16:creationId xmlns:a16="http://schemas.microsoft.com/office/drawing/2014/main" id="{64D10D57-8121-9712-C066-2C0C309B834A}"/>
              </a:ext>
            </a:extLst>
          </p:cNvPr>
          <p:cNvCxnSpPr>
            <a:cxnSpLocks/>
          </p:cNvCxnSpPr>
          <p:nvPr/>
        </p:nvCxnSpPr>
        <p:spPr>
          <a:xfrm flipH="1">
            <a:off x="9917686" y="2320938"/>
            <a:ext cx="217761" cy="2286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1" name="テキスト ボックス 310">
            <a:extLst>
              <a:ext uri="{FF2B5EF4-FFF2-40B4-BE49-F238E27FC236}">
                <a16:creationId xmlns:a16="http://schemas.microsoft.com/office/drawing/2014/main" id="{CFFBA2A5-0590-5DE2-ECA7-C98C3F86A2D7}"/>
              </a:ext>
            </a:extLst>
          </p:cNvPr>
          <p:cNvSpPr txBox="1"/>
          <p:nvPr/>
        </p:nvSpPr>
        <p:spPr>
          <a:xfrm>
            <a:off x="7987080" y="177805"/>
            <a:ext cx="2036611"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a:solidFill>
                  <a:schemeClr val="accent1">
                    <a:lumMod val="75000"/>
                  </a:schemeClr>
                </a:solidFill>
              </a:rPr>
              <a:t>(Photon Energy) </a:t>
            </a:r>
            <a:r>
              <a:rPr lang="en-US" altLang="ja-JP" b="1" dirty="0">
                <a:solidFill>
                  <a:schemeClr val="accent1">
                    <a:lumMod val="75000"/>
                  </a:schemeClr>
                </a:solidFill>
              </a:rPr>
              <a:t>= </a:t>
            </a:r>
          </a:p>
        </p:txBody>
      </p:sp>
      <p:cxnSp>
        <p:nvCxnSpPr>
          <p:cNvPr id="317" name="直線コネクタ 316">
            <a:extLst>
              <a:ext uri="{FF2B5EF4-FFF2-40B4-BE49-F238E27FC236}">
                <a16:creationId xmlns:a16="http://schemas.microsoft.com/office/drawing/2014/main" id="{4E38356C-D96A-9AAD-43F6-BDF24FF27C29}"/>
              </a:ext>
            </a:extLst>
          </p:cNvPr>
          <p:cNvCxnSpPr>
            <a:cxnSpLocks/>
          </p:cNvCxnSpPr>
          <p:nvPr/>
        </p:nvCxnSpPr>
        <p:spPr>
          <a:xfrm>
            <a:off x="10023691" y="645504"/>
            <a:ext cx="166622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9" name="テキスト ボックス 328">
            <a:extLst>
              <a:ext uri="{FF2B5EF4-FFF2-40B4-BE49-F238E27FC236}">
                <a16:creationId xmlns:a16="http://schemas.microsoft.com/office/drawing/2014/main" id="{D05A7DA5-C91D-CC94-B540-4DB15AECA84F}"/>
              </a:ext>
            </a:extLst>
          </p:cNvPr>
          <p:cNvSpPr txBox="1"/>
          <p:nvPr/>
        </p:nvSpPr>
        <p:spPr>
          <a:xfrm>
            <a:off x="10085892" y="721029"/>
            <a:ext cx="2482713" cy="338554"/>
          </a:xfrm>
          <a:prstGeom prst="rect">
            <a:avLst/>
          </a:prstGeom>
          <a:noFill/>
        </p:spPr>
        <p:txBody>
          <a:bodyPr wrap="square" rtlCol="0">
            <a:spAutoFit/>
          </a:bodyPr>
          <a:lstStyle/>
          <a:p>
            <a:r>
              <a:rPr lang="en-US" altLang="ja-JP" sz="1600" b="1" dirty="0">
                <a:solidFill>
                  <a:schemeClr val="accent1">
                    <a:lumMod val="75000"/>
                  </a:schemeClr>
                </a:solidFill>
              </a:rPr>
              <a:t>(Wave Length) </a:t>
            </a:r>
          </a:p>
        </p:txBody>
      </p:sp>
      <p:sp>
        <p:nvSpPr>
          <p:cNvPr id="331" name="テキスト ボックス 330">
            <a:extLst>
              <a:ext uri="{FF2B5EF4-FFF2-40B4-BE49-F238E27FC236}">
                <a16:creationId xmlns:a16="http://schemas.microsoft.com/office/drawing/2014/main" id="{68F274FB-B493-DCEF-A00E-192D7EE5CD26}"/>
              </a:ext>
            </a:extLst>
          </p:cNvPr>
          <p:cNvSpPr txBox="1"/>
          <p:nvPr/>
        </p:nvSpPr>
        <p:spPr>
          <a:xfrm>
            <a:off x="10760065" y="290544"/>
            <a:ext cx="1193966" cy="338554"/>
          </a:xfrm>
          <a:prstGeom prst="rect">
            <a:avLst/>
          </a:prstGeom>
          <a:noFill/>
        </p:spPr>
        <p:txBody>
          <a:bodyPr wrap="square" rtlCol="0">
            <a:spAutoFit/>
          </a:bodyPr>
          <a:lstStyle/>
          <a:p>
            <a:r>
              <a:rPr lang="en-US" altLang="ja-JP" sz="1600" b="1" dirty="0">
                <a:solidFill>
                  <a:schemeClr val="accent1">
                    <a:lumMod val="75000"/>
                  </a:schemeClr>
                </a:solidFill>
              </a:rPr>
              <a:t>(eV/</a:t>
            </a:r>
            <a:r>
              <a:rPr lang="en-US" altLang="ja-JP" sz="1600" b="1" dirty="0" err="1">
                <a:solidFill>
                  <a:schemeClr val="accent1">
                    <a:lumMod val="75000"/>
                  </a:schemeClr>
                </a:solidFill>
              </a:rPr>
              <a:t>μm</a:t>
            </a:r>
            <a:r>
              <a:rPr lang="en-US" altLang="ja-JP" sz="1600" b="1" dirty="0">
                <a:solidFill>
                  <a:schemeClr val="accent1">
                    <a:lumMod val="75000"/>
                  </a:schemeClr>
                </a:solidFill>
              </a:rPr>
              <a:t>) </a:t>
            </a:r>
          </a:p>
        </p:txBody>
      </p:sp>
      <p:sp>
        <p:nvSpPr>
          <p:cNvPr id="332" name="テキスト ボックス 331">
            <a:extLst>
              <a:ext uri="{FF2B5EF4-FFF2-40B4-BE49-F238E27FC236}">
                <a16:creationId xmlns:a16="http://schemas.microsoft.com/office/drawing/2014/main" id="{BC9B370F-24C1-0472-3E11-991456B35B79}"/>
              </a:ext>
            </a:extLst>
          </p:cNvPr>
          <p:cNvSpPr txBox="1"/>
          <p:nvPr/>
        </p:nvSpPr>
        <p:spPr>
          <a:xfrm>
            <a:off x="6289342" y="5401357"/>
            <a:ext cx="5915475" cy="1354217"/>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a:solidFill>
                  <a:schemeClr val="accent1">
                    <a:lumMod val="75000"/>
                  </a:schemeClr>
                </a:solidFill>
              </a:rPr>
              <a:t>Diamond( E</a:t>
            </a:r>
            <a:r>
              <a:rPr lang="en-US" altLang="ja-JP" sz="1100" b="1" dirty="0">
                <a:solidFill>
                  <a:schemeClr val="accent1">
                    <a:lumMod val="75000"/>
                  </a:schemeClr>
                </a:solidFill>
              </a:rPr>
              <a:t>G</a:t>
            </a:r>
            <a:r>
              <a:rPr lang="en-US" altLang="ja-JP" sz="1600" b="1" dirty="0">
                <a:solidFill>
                  <a:schemeClr val="accent1">
                    <a:lumMod val="75000"/>
                  </a:schemeClr>
                </a:solidFill>
              </a:rPr>
              <a:t>~</a:t>
            </a:r>
            <a:r>
              <a:rPr lang="ja-JP" altLang="en-US" sz="1600" b="1" dirty="0">
                <a:solidFill>
                  <a:schemeClr val="accent1">
                    <a:lumMod val="75000"/>
                  </a:schemeClr>
                </a:solidFill>
              </a:rPr>
              <a:t>５</a:t>
            </a:r>
            <a:r>
              <a:rPr lang="en-US" altLang="ja-JP" sz="1600" b="1" dirty="0">
                <a:solidFill>
                  <a:schemeClr val="accent1">
                    <a:lumMod val="75000"/>
                  </a:schemeClr>
                </a:solidFill>
              </a:rPr>
              <a:t>eV)</a:t>
            </a:r>
            <a:r>
              <a:rPr lang="ja-JP" altLang="en-US" sz="1600" b="1" dirty="0">
                <a:solidFill>
                  <a:schemeClr val="accent1">
                    <a:lumMod val="75000"/>
                  </a:schemeClr>
                </a:solidFill>
              </a:rPr>
              <a:t>や</a:t>
            </a:r>
            <a:r>
              <a:rPr lang="en-US" altLang="ja-JP" sz="1600" b="1" dirty="0">
                <a:solidFill>
                  <a:schemeClr val="accent1">
                    <a:lumMod val="75000"/>
                  </a:schemeClr>
                </a:solidFill>
              </a:rPr>
              <a:t>Ga</a:t>
            </a:r>
            <a:r>
              <a:rPr lang="en-US" altLang="ja-JP" sz="1200" b="1" dirty="0">
                <a:solidFill>
                  <a:schemeClr val="accent1">
                    <a:lumMod val="75000"/>
                  </a:schemeClr>
                </a:solidFill>
              </a:rPr>
              <a:t>2</a:t>
            </a:r>
            <a:r>
              <a:rPr lang="en-US" altLang="ja-JP" sz="1600" b="1" dirty="0">
                <a:solidFill>
                  <a:schemeClr val="accent1">
                    <a:lumMod val="75000"/>
                  </a:schemeClr>
                </a:solidFill>
              </a:rPr>
              <a:t>O</a:t>
            </a:r>
            <a:r>
              <a:rPr lang="en-US" altLang="ja-JP" sz="1200" b="1" dirty="0">
                <a:solidFill>
                  <a:schemeClr val="accent1">
                    <a:lumMod val="75000"/>
                  </a:schemeClr>
                </a:solidFill>
              </a:rPr>
              <a:t>3</a:t>
            </a:r>
            <a:r>
              <a:rPr lang="en-US" altLang="ja-JP" sz="1600" b="1" dirty="0">
                <a:solidFill>
                  <a:schemeClr val="accent1">
                    <a:lumMod val="75000"/>
                  </a:schemeClr>
                </a:solidFill>
              </a:rPr>
              <a:t> ( E</a:t>
            </a:r>
            <a:r>
              <a:rPr lang="en-US" altLang="ja-JP" sz="1100" b="1" dirty="0">
                <a:solidFill>
                  <a:schemeClr val="accent1">
                    <a:lumMod val="75000"/>
                  </a:schemeClr>
                </a:solidFill>
              </a:rPr>
              <a:t>G</a:t>
            </a:r>
            <a:r>
              <a:rPr lang="en-US" altLang="ja-JP" sz="1600" b="1" dirty="0">
                <a:solidFill>
                  <a:schemeClr val="accent1">
                    <a:lumMod val="75000"/>
                  </a:schemeClr>
                </a:solidFill>
              </a:rPr>
              <a:t>~</a:t>
            </a:r>
            <a:r>
              <a:rPr lang="ja-JP" altLang="en-US" sz="1600" b="1" dirty="0">
                <a:solidFill>
                  <a:schemeClr val="accent1">
                    <a:lumMod val="75000"/>
                  </a:schemeClr>
                </a:solidFill>
              </a:rPr>
              <a:t>４７</a:t>
            </a:r>
            <a:r>
              <a:rPr lang="en-US" altLang="ja-JP" sz="1600" b="1" dirty="0">
                <a:solidFill>
                  <a:schemeClr val="accent1">
                    <a:lumMod val="75000"/>
                  </a:schemeClr>
                </a:solidFill>
              </a:rPr>
              <a:t>eV)</a:t>
            </a:r>
            <a:r>
              <a:rPr lang="ja-JP" altLang="en-US" sz="1600" b="1" dirty="0">
                <a:solidFill>
                  <a:schemeClr val="accent1">
                    <a:lumMod val="75000"/>
                  </a:schemeClr>
                </a:solidFill>
              </a:rPr>
              <a:t>などは可視光線に対して透明である。結晶内の奥深く迄短波長青色光を透過する事ができる。</a:t>
            </a:r>
            <a:r>
              <a:rPr lang="en-US" altLang="ja-JP" sz="1600" b="1" dirty="0">
                <a:solidFill>
                  <a:schemeClr val="accent1">
                    <a:lumMod val="75000"/>
                  </a:schemeClr>
                </a:solidFill>
              </a:rPr>
              <a:t>PN</a:t>
            </a:r>
            <a:r>
              <a:rPr lang="ja-JP" altLang="en-US" sz="1600" b="1" dirty="0">
                <a:solidFill>
                  <a:schemeClr val="accent1">
                    <a:lumMod val="75000"/>
                  </a:schemeClr>
                </a:solidFill>
              </a:rPr>
              <a:t>接合の空乏層領域 </a:t>
            </a:r>
            <a:r>
              <a:rPr lang="en-US" altLang="ja-JP" sz="1600" b="1" dirty="0">
                <a:solidFill>
                  <a:schemeClr val="accent1">
                    <a:lumMod val="75000"/>
                  </a:schemeClr>
                </a:solidFill>
              </a:rPr>
              <a:t>X1&lt;X&lt;X2</a:t>
            </a:r>
            <a:r>
              <a:rPr lang="ja-JP" altLang="en-US" sz="1600" b="1" dirty="0">
                <a:solidFill>
                  <a:schemeClr val="accent1">
                    <a:lumMod val="75000"/>
                  </a:schemeClr>
                </a:solidFill>
              </a:rPr>
              <a:t> 迄、奥深く迄、短波長青色光を導く事が可能で太陽電池の効率向上に寄与する。</a:t>
            </a:r>
            <a:endParaRPr lang="en-US" altLang="ja-JP" sz="1600" b="1" dirty="0">
              <a:solidFill>
                <a:schemeClr val="accent1">
                  <a:lumMod val="75000"/>
                </a:schemeClr>
              </a:solidFill>
            </a:endParaRPr>
          </a:p>
        </p:txBody>
      </p:sp>
      <p:sp>
        <p:nvSpPr>
          <p:cNvPr id="333" name="テキスト ボックス 332">
            <a:extLst>
              <a:ext uri="{FF2B5EF4-FFF2-40B4-BE49-F238E27FC236}">
                <a16:creationId xmlns:a16="http://schemas.microsoft.com/office/drawing/2014/main" id="{F195B389-C763-93E7-B767-07B0378A6F71}"/>
              </a:ext>
            </a:extLst>
          </p:cNvPr>
          <p:cNvSpPr txBox="1"/>
          <p:nvPr/>
        </p:nvSpPr>
        <p:spPr>
          <a:xfrm>
            <a:off x="10070821" y="239440"/>
            <a:ext cx="1101766" cy="461665"/>
          </a:xfrm>
          <a:prstGeom prst="rect">
            <a:avLst/>
          </a:prstGeom>
          <a:noFill/>
        </p:spPr>
        <p:txBody>
          <a:bodyPr wrap="square" rtlCol="0">
            <a:spAutoFit/>
          </a:bodyPr>
          <a:lstStyle/>
          <a:p>
            <a:r>
              <a:rPr lang="en-US" altLang="ja-JP" sz="2400" b="1" dirty="0">
                <a:solidFill>
                  <a:schemeClr val="accent1">
                    <a:lumMod val="75000"/>
                  </a:schemeClr>
                </a:solidFill>
              </a:rPr>
              <a:t>1.24</a:t>
            </a:r>
          </a:p>
        </p:txBody>
      </p:sp>
      <p:cxnSp>
        <p:nvCxnSpPr>
          <p:cNvPr id="334" name="直線コネクタ 333">
            <a:extLst>
              <a:ext uri="{FF2B5EF4-FFF2-40B4-BE49-F238E27FC236}">
                <a16:creationId xmlns:a16="http://schemas.microsoft.com/office/drawing/2014/main" id="{6FBFCF12-507F-3A19-10F2-42D8A8A9786D}"/>
              </a:ext>
            </a:extLst>
          </p:cNvPr>
          <p:cNvCxnSpPr>
            <a:cxnSpLocks/>
          </p:cNvCxnSpPr>
          <p:nvPr/>
        </p:nvCxnSpPr>
        <p:spPr>
          <a:xfrm flipH="1">
            <a:off x="4933539" y="4287794"/>
            <a:ext cx="17608" cy="221024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4B420C44-A35B-EC4E-D6A0-DC4A4F5EC0CD}"/>
              </a:ext>
            </a:extLst>
          </p:cNvPr>
          <p:cNvCxnSpPr>
            <a:cxnSpLocks/>
          </p:cNvCxnSpPr>
          <p:nvPr/>
        </p:nvCxnSpPr>
        <p:spPr>
          <a:xfrm>
            <a:off x="4928432" y="1735107"/>
            <a:ext cx="0" cy="27618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6" name="直線コネクタ 335">
            <a:extLst>
              <a:ext uri="{FF2B5EF4-FFF2-40B4-BE49-F238E27FC236}">
                <a16:creationId xmlns:a16="http://schemas.microsoft.com/office/drawing/2014/main" id="{F5C2C782-6B71-BEF4-C3D2-D5C13529B784}"/>
              </a:ext>
            </a:extLst>
          </p:cNvPr>
          <p:cNvCxnSpPr>
            <a:cxnSpLocks/>
          </p:cNvCxnSpPr>
          <p:nvPr/>
        </p:nvCxnSpPr>
        <p:spPr>
          <a:xfrm flipH="1">
            <a:off x="4942295" y="3239842"/>
            <a:ext cx="48" cy="68456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7" name="直線コネクタ 336">
            <a:extLst>
              <a:ext uri="{FF2B5EF4-FFF2-40B4-BE49-F238E27FC236}">
                <a16:creationId xmlns:a16="http://schemas.microsoft.com/office/drawing/2014/main" id="{67261B1E-8CC7-89CC-1466-82DEE2A4FAC6}"/>
              </a:ext>
            </a:extLst>
          </p:cNvPr>
          <p:cNvCxnSpPr>
            <a:cxnSpLocks/>
          </p:cNvCxnSpPr>
          <p:nvPr/>
        </p:nvCxnSpPr>
        <p:spPr>
          <a:xfrm>
            <a:off x="4928432" y="1449993"/>
            <a:ext cx="0" cy="10258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6E2C327B-A9EE-14BD-8668-638EA31E24FF}"/>
              </a:ext>
            </a:extLst>
          </p:cNvPr>
          <p:cNvSpPr/>
          <p:nvPr/>
        </p:nvSpPr>
        <p:spPr>
          <a:xfrm>
            <a:off x="6049040" y="1760538"/>
            <a:ext cx="83577" cy="120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9" name="直線コネクタ 338">
            <a:extLst>
              <a:ext uri="{FF2B5EF4-FFF2-40B4-BE49-F238E27FC236}">
                <a16:creationId xmlns:a16="http://schemas.microsoft.com/office/drawing/2014/main" id="{937E53C1-D132-347F-FB4D-1A10862DC29F}"/>
              </a:ext>
            </a:extLst>
          </p:cNvPr>
          <p:cNvCxnSpPr>
            <a:cxnSpLocks/>
          </p:cNvCxnSpPr>
          <p:nvPr/>
        </p:nvCxnSpPr>
        <p:spPr>
          <a:xfrm>
            <a:off x="6096000" y="1797051"/>
            <a:ext cx="0" cy="35672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0" name="テキスト ボックス 339">
            <a:extLst>
              <a:ext uri="{FF2B5EF4-FFF2-40B4-BE49-F238E27FC236}">
                <a16:creationId xmlns:a16="http://schemas.microsoft.com/office/drawing/2014/main" id="{4612D53E-515F-E0DB-C9F9-6C579D56CC75}"/>
              </a:ext>
            </a:extLst>
          </p:cNvPr>
          <p:cNvSpPr txBox="1"/>
          <p:nvPr/>
        </p:nvSpPr>
        <p:spPr>
          <a:xfrm>
            <a:off x="7070754" y="4766344"/>
            <a:ext cx="5915475"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1600" b="1" dirty="0">
                <a:solidFill>
                  <a:srgbClr val="FF0000"/>
                </a:solidFill>
              </a:rPr>
              <a:t>赤外線は結晶奥深く迄透過するが一方の紫外線は</a:t>
            </a:r>
            <a:endParaRPr lang="en-US" altLang="ja-JP" sz="1600" b="1" dirty="0">
              <a:solidFill>
                <a:srgbClr val="FF0000"/>
              </a:solidFill>
            </a:endParaRPr>
          </a:p>
          <a:p>
            <a:r>
              <a:rPr lang="ja-JP" altLang="en-US" sz="1600" b="1" dirty="0">
                <a:solidFill>
                  <a:srgbClr val="FF0000"/>
                </a:solidFill>
              </a:rPr>
              <a:t>シリコンの結晶表面近傍で吸収されて熱になる。</a:t>
            </a:r>
            <a:endParaRPr lang="en-US" altLang="ja-JP" sz="1600" b="1" dirty="0">
              <a:solidFill>
                <a:srgbClr val="FF0000"/>
              </a:solidFill>
            </a:endParaRPr>
          </a:p>
        </p:txBody>
      </p:sp>
      <p:sp>
        <p:nvSpPr>
          <p:cNvPr id="341" name="テキスト ボックス 340">
            <a:extLst>
              <a:ext uri="{FF2B5EF4-FFF2-40B4-BE49-F238E27FC236}">
                <a16:creationId xmlns:a16="http://schemas.microsoft.com/office/drawing/2014/main" id="{BB287E2D-FA00-621C-0835-598803D12838}"/>
              </a:ext>
            </a:extLst>
          </p:cNvPr>
          <p:cNvSpPr txBox="1"/>
          <p:nvPr/>
        </p:nvSpPr>
        <p:spPr>
          <a:xfrm>
            <a:off x="8023538" y="4463134"/>
            <a:ext cx="3788295" cy="523220"/>
          </a:xfrm>
          <a:prstGeom prst="rect">
            <a:avLst/>
          </a:prstGeom>
          <a:noFill/>
        </p:spPr>
        <p:txBody>
          <a:bodyPr wrap="square" rtlCol="0">
            <a:spAutoFit/>
          </a:bodyPr>
          <a:lstStyle/>
          <a:p>
            <a:endParaRPr lang="en-US" altLang="ja-JP" sz="1400" b="1" dirty="0">
              <a:solidFill>
                <a:schemeClr val="accent1">
                  <a:lumMod val="75000"/>
                </a:schemeClr>
              </a:solidFill>
            </a:endParaRPr>
          </a:p>
          <a:p>
            <a:r>
              <a:rPr lang="ja-JP" altLang="en-US" sz="1400" b="1" dirty="0"/>
              <a:t>概念図（</a:t>
            </a:r>
            <a:r>
              <a:rPr lang="en-US" altLang="ja-JP" sz="1400" b="1" dirty="0"/>
              <a:t>Exact Data Not Available</a:t>
            </a:r>
            <a:r>
              <a:rPr lang="ja-JP" altLang="en-US" sz="1400" b="1" dirty="0"/>
              <a:t>）</a:t>
            </a:r>
            <a:endParaRPr lang="en-US" altLang="ja-JP" sz="1400" b="1" dirty="0"/>
          </a:p>
        </p:txBody>
      </p:sp>
      <p:sp>
        <p:nvSpPr>
          <p:cNvPr id="343" name="テキスト ボックス 342">
            <a:extLst>
              <a:ext uri="{FF2B5EF4-FFF2-40B4-BE49-F238E27FC236}">
                <a16:creationId xmlns:a16="http://schemas.microsoft.com/office/drawing/2014/main" id="{CDF830E3-AA01-0E1C-FAF8-788DA79B79AC}"/>
              </a:ext>
            </a:extLst>
          </p:cNvPr>
          <p:cNvSpPr txBox="1"/>
          <p:nvPr/>
        </p:nvSpPr>
        <p:spPr>
          <a:xfrm>
            <a:off x="66621" y="2065237"/>
            <a:ext cx="5705895" cy="1477328"/>
          </a:xfrm>
          <a:prstGeom prst="rect">
            <a:avLst/>
          </a:prstGeom>
          <a:noFill/>
        </p:spPr>
        <p:txBody>
          <a:bodyPr wrap="square" rtlCol="0">
            <a:spAutoFit/>
          </a:bodyPr>
          <a:lstStyle/>
          <a:p>
            <a:r>
              <a:rPr lang="ja-JP" altLang="en-US" b="1" dirty="0">
                <a:solidFill>
                  <a:schemeClr val="accent1">
                    <a:lumMod val="75000"/>
                  </a:schemeClr>
                </a:solidFill>
              </a:rPr>
              <a:t>シリコン結晶（</a:t>
            </a:r>
            <a:r>
              <a:rPr lang="en-US" altLang="ja-JP" b="1" dirty="0">
                <a:solidFill>
                  <a:schemeClr val="accent1">
                    <a:lumMod val="75000"/>
                  </a:schemeClr>
                </a:solidFill>
              </a:rPr>
              <a:t>1.1 eV)</a:t>
            </a:r>
            <a:r>
              <a:rPr lang="ja-JP" altLang="en-US" b="1" dirty="0">
                <a:solidFill>
                  <a:schemeClr val="accent1">
                    <a:lumMod val="75000"/>
                  </a:schemeClr>
                </a:solidFill>
              </a:rPr>
              <a:t> は黒光りしている。可視光線を吸収する。一方の</a:t>
            </a:r>
            <a:r>
              <a:rPr lang="en-US" altLang="ja-JP" b="1" dirty="0">
                <a:solidFill>
                  <a:schemeClr val="accent1">
                    <a:lumMod val="75000"/>
                  </a:schemeClr>
                </a:solidFill>
              </a:rPr>
              <a:t>Wide Band Gap </a:t>
            </a:r>
            <a:r>
              <a:rPr lang="ja-JP" altLang="en-US" b="1" dirty="0">
                <a:solidFill>
                  <a:schemeClr val="accent1">
                    <a:lumMod val="75000"/>
                  </a:schemeClr>
                </a:solidFill>
              </a:rPr>
              <a:t>の</a:t>
            </a:r>
            <a:r>
              <a:rPr lang="en-US" altLang="ja-JP" b="1" dirty="0">
                <a:solidFill>
                  <a:schemeClr val="accent1">
                    <a:lumMod val="75000"/>
                  </a:schemeClr>
                </a:solidFill>
              </a:rPr>
              <a:t>Ga</a:t>
            </a:r>
            <a:r>
              <a:rPr lang="en-US" altLang="ja-JP" sz="1200" b="1" dirty="0">
                <a:solidFill>
                  <a:schemeClr val="accent1">
                    <a:lumMod val="75000"/>
                  </a:schemeClr>
                </a:solidFill>
              </a:rPr>
              <a:t>2</a:t>
            </a:r>
            <a:r>
              <a:rPr lang="en-US" altLang="ja-JP" b="1" dirty="0">
                <a:solidFill>
                  <a:schemeClr val="accent1">
                    <a:lumMod val="75000"/>
                  </a:schemeClr>
                </a:solidFill>
              </a:rPr>
              <a:t>O</a:t>
            </a:r>
            <a:r>
              <a:rPr lang="en-US" altLang="ja-JP" sz="1400" b="1" dirty="0">
                <a:solidFill>
                  <a:schemeClr val="accent1">
                    <a:lumMod val="75000"/>
                  </a:schemeClr>
                </a:solidFill>
              </a:rPr>
              <a:t>3 </a:t>
            </a:r>
            <a:r>
              <a:rPr lang="ja-JP" altLang="en-US" b="1" dirty="0">
                <a:solidFill>
                  <a:schemeClr val="accent1">
                    <a:lumMod val="75000"/>
                  </a:schemeClr>
                </a:solidFill>
              </a:rPr>
              <a:t>は透明な結晶体である。短波長青色光は光電変換に寄与するが低エネルギの赤外線は光電変換効率には寄与しない。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spTree>
    <p:extLst>
      <p:ext uri="{BB962C8B-B14F-4D97-AF65-F5344CB8AC3E}">
        <p14:creationId xmlns:p14="http://schemas.microsoft.com/office/powerpoint/2010/main" val="1079083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2A32DD-EDB9-B719-4DD6-DC6BE485E596}"/>
              </a:ext>
            </a:extLst>
          </p:cNvPr>
          <p:cNvPicPr>
            <a:picLocks noChangeAspect="1"/>
          </p:cNvPicPr>
          <p:nvPr/>
        </p:nvPicPr>
        <p:blipFill>
          <a:blip r:embed="rId2"/>
          <a:stretch>
            <a:fillRect/>
          </a:stretch>
        </p:blipFill>
        <p:spPr>
          <a:xfrm>
            <a:off x="0" y="0"/>
            <a:ext cx="12192000" cy="6858000"/>
          </a:xfrm>
          <a:prstGeom prst="rect">
            <a:avLst/>
          </a:prstGeom>
        </p:spPr>
      </p:pic>
      <p:sp>
        <p:nvSpPr>
          <p:cNvPr id="4" name="正方形/長方形 3">
            <a:extLst>
              <a:ext uri="{FF2B5EF4-FFF2-40B4-BE49-F238E27FC236}">
                <a16:creationId xmlns:a16="http://schemas.microsoft.com/office/drawing/2014/main" id="{EE1C7B97-8052-1B47-0803-3A697DFC9CFA}"/>
              </a:ext>
            </a:extLst>
          </p:cNvPr>
          <p:cNvSpPr/>
          <p:nvPr/>
        </p:nvSpPr>
        <p:spPr>
          <a:xfrm>
            <a:off x="355600" y="5465763"/>
            <a:ext cx="157163" cy="247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A94E78DC-6D59-6475-F308-AFF82ADE2615}"/>
              </a:ext>
            </a:extLst>
          </p:cNvPr>
          <p:cNvCxnSpPr/>
          <p:nvPr/>
        </p:nvCxnSpPr>
        <p:spPr>
          <a:xfrm flipV="1">
            <a:off x="6858000" y="4275438"/>
            <a:ext cx="0" cy="38305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EC2894CF-B7BB-A5C7-2A62-36225BA8BC6C}"/>
              </a:ext>
            </a:extLst>
          </p:cNvPr>
          <p:cNvCxnSpPr/>
          <p:nvPr/>
        </p:nvCxnSpPr>
        <p:spPr>
          <a:xfrm flipV="1">
            <a:off x="9135762" y="4275438"/>
            <a:ext cx="0" cy="38305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EECD4C21-D0B7-031A-7A10-DCB8F7284144}"/>
              </a:ext>
            </a:extLst>
          </p:cNvPr>
          <p:cNvCxnSpPr/>
          <p:nvPr/>
        </p:nvCxnSpPr>
        <p:spPr>
          <a:xfrm flipV="1">
            <a:off x="11289956" y="4275438"/>
            <a:ext cx="0" cy="38305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B5049104-EAB5-47BF-DF4F-25C23EA93D8C}"/>
              </a:ext>
            </a:extLst>
          </p:cNvPr>
          <p:cNvCxnSpPr>
            <a:cxnSpLocks/>
          </p:cNvCxnSpPr>
          <p:nvPr/>
        </p:nvCxnSpPr>
        <p:spPr>
          <a:xfrm>
            <a:off x="11622260" y="3128405"/>
            <a:ext cx="268115" cy="21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71623ED-BE31-E492-13B9-44973D7D6216}"/>
              </a:ext>
            </a:extLst>
          </p:cNvPr>
          <p:cNvCxnSpPr>
            <a:cxnSpLocks/>
          </p:cNvCxnSpPr>
          <p:nvPr/>
        </p:nvCxnSpPr>
        <p:spPr>
          <a:xfrm>
            <a:off x="11871325" y="3114675"/>
            <a:ext cx="0" cy="215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40D7B108-EBC1-A3CD-8B78-50628BAB6FA5}"/>
              </a:ext>
            </a:extLst>
          </p:cNvPr>
          <p:cNvCxnSpPr>
            <a:cxnSpLocks/>
          </p:cNvCxnSpPr>
          <p:nvPr/>
        </p:nvCxnSpPr>
        <p:spPr>
          <a:xfrm>
            <a:off x="11871325" y="3311525"/>
            <a:ext cx="133350" cy="1174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DEA1B69-B6FF-94E1-FEC4-F4971DB04ED1}"/>
              </a:ext>
            </a:extLst>
          </p:cNvPr>
          <p:cNvCxnSpPr>
            <a:cxnSpLocks/>
          </p:cNvCxnSpPr>
          <p:nvPr/>
        </p:nvCxnSpPr>
        <p:spPr>
          <a:xfrm flipH="1">
            <a:off x="11863386" y="3487737"/>
            <a:ext cx="1" cy="636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A4016701-595D-B0F4-C967-894FFCDBE337}"/>
              </a:ext>
            </a:extLst>
          </p:cNvPr>
          <p:cNvSpPr/>
          <p:nvPr/>
        </p:nvSpPr>
        <p:spPr>
          <a:xfrm>
            <a:off x="11661380" y="3646530"/>
            <a:ext cx="457989" cy="1618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o</a:t>
            </a:r>
            <a:endParaRPr kumimoji="1" lang="ja-JP" altLang="en-US" dirty="0"/>
          </a:p>
        </p:txBody>
      </p:sp>
      <p:cxnSp>
        <p:nvCxnSpPr>
          <p:cNvPr id="25" name="直線コネクタ 24">
            <a:extLst>
              <a:ext uri="{FF2B5EF4-FFF2-40B4-BE49-F238E27FC236}">
                <a16:creationId xmlns:a16="http://schemas.microsoft.com/office/drawing/2014/main" id="{4811B270-5522-695B-BBE1-9CDD9A26D682}"/>
              </a:ext>
            </a:extLst>
          </p:cNvPr>
          <p:cNvCxnSpPr>
            <a:cxnSpLocks/>
          </p:cNvCxnSpPr>
          <p:nvPr/>
        </p:nvCxnSpPr>
        <p:spPr>
          <a:xfrm>
            <a:off x="11739390" y="4124325"/>
            <a:ext cx="2652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10D6775-7919-BDCA-24E7-678EF7B5DAE2}"/>
              </a:ext>
            </a:extLst>
          </p:cNvPr>
          <p:cNvCxnSpPr>
            <a:cxnSpLocks/>
          </p:cNvCxnSpPr>
          <p:nvPr/>
        </p:nvCxnSpPr>
        <p:spPr>
          <a:xfrm>
            <a:off x="11788602" y="4194175"/>
            <a:ext cx="1493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6CF3B548-125A-C1F1-7BE5-B2B3691046EC}"/>
              </a:ext>
            </a:extLst>
          </p:cNvPr>
          <p:cNvSpPr/>
          <p:nvPr/>
        </p:nvSpPr>
        <p:spPr>
          <a:xfrm>
            <a:off x="5144916" y="4275438"/>
            <a:ext cx="444843" cy="234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D6F39622-0387-0B1F-3823-38E4A1793F99}"/>
              </a:ext>
            </a:extLst>
          </p:cNvPr>
          <p:cNvSpPr txBox="1"/>
          <p:nvPr/>
        </p:nvSpPr>
        <p:spPr>
          <a:xfrm>
            <a:off x="11643351" y="3609975"/>
            <a:ext cx="494046" cy="246221"/>
          </a:xfrm>
          <a:prstGeom prst="rect">
            <a:avLst/>
          </a:prstGeom>
          <a:noFill/>
        </p:spPr>
        <p:txBody>
          <a:bodyPr wrap="none" rtlCol="0">
            <a:spAutoFit/>
          </a:bodyPr>
          <a:lstStyle/>
          <a:p>
            <a:r>
              <a:rPr kumimoji="1" lang="en-US" altLang="ja-JP" sz="1000" b="1" dirty="0"/>
              <a:t>Load</a:t>
            </a:r>
            <a:endParaRPr kumimoji="1" lang="ja-JP" altLang="en-US" sz="1000" b="1" dirty="0"/>
          </a:p>
        </p:txBody>
      </p:sp>
      <p:sp>
        <p:nvSpPr>
          <p:cNvPr id="32" name="テキスト ボックス 31">
            <a:extLst>
              <a:ext uri="{FF2B5EF4-FFF2-40B4-BE49-F238E27FC236}">
                <a16:creationId xmlns:a16="http://schemas.microsoft.com/office/drawing/2014/main" id="{66F652F1-895A-12B1-76B4-3417AD269273}"/>
              </a:ext>
            </a:extLst>
          </p:cNvPr>
          <p:cNvSpPr txBox="1"/>
          <p:nvPr/>
        </p:nvSpPr>
        <p:spPr>
          <a:xfrm>
            <a:off x="6619794" y="4009509"/>
            <a:ext cx="476412" cy="369332"/>
          </a:xfrm>
          <a:prstGeom prst="rect">
            <a:avLst/>
          </a:prstGeom>
          <a:noFill/>
        </p:spPr>
        <p:txBody>
          <a:bodyPr wrap="none" rtlCol="0">
            <a:spAutoFit/>
          </a:bodyPr>
          <a:lstStyle/>
          <a:p>
            <a:r>
              <a:rPr kumimoji="1" lang="en-US" altLang="ja-JP" b="1" dirty="0">
                <a:solidFill>
                  <a:schemeClr val="accent1"/>
                </a:solidFill>
              </a:rPr>
              <a:t>V1</a:t>
            </a:r>
            <a:endParaRPr kumimoji="1" lang="ja-JP" altLang="en-US" b="1" dirty="0">
              <a:solidFill>
                <a:schemeClr val="accent1"/>
              </a:solidFill>
            </a:endParaRPr>
          </a:p>
        </p:txBody>
      </p:sp>
      <p:sp>
        <p:nvSpPr>
          <p:cNvPr id="33" name="テキスト ボックス 32">
            <a:extLst>
              <a:ext uri="{FF2B5EF4-FFF2-40B4-BE49-F238E27FC236}">
                <a16:creationId xmlns:a16="http://schemas.microsoft.com/office/drawing/2014/main" id="{9CB08F61-A89B-EF20-0CBC-41BB55A2769A}"/>
              </a:ext>
            </a:extLst>
          </p:cNvPr>
          <p:cNvSpPr txBox="1"/>
          <p:nvPr/>
        </p:nvSpPr>
        <p:spPr>
          <a:xfrm>
            <a:off x="8916780" y="3981964"/>
            <a:ext cx="476412" cy="369332"/>
          </a:xfrm>
          <a:prstGeom prst="rect">
            <a:avLst/>
          </a:prstGeom>
          <a:noFill/>
        </p:spPr>
        <p:txBody>
          <a:bodyPr wrap="none" rtlCol="0">
            <a:spAutoFit/>
          </a:bodyPr>
          <a:lstStyle/>
          <a:p>
            <a:r>
              <a:rPr kumimoji="1" lang="en-US" altLang="ja-JP" b="1" dirty="0">
                <a:solidFill>
                  <a:schemeClr val="accent1"/>
                </a:solidFill>
              </a:rPr>
              <a:t>V2</a:t>
            </a:r>
            <a:endParaRPr kumimoji="1" lang="ja-JP" altLang="en-US" b="1" dirty="0">
              <a:solidFill>
                <a:schemeClr val="accent1"/>
              </a:solidFill>
            </a:endParaRPr>
          </a:p>
        </p:txBody>
      </p:sp>
      <p:sp>
        <p:nvSpPr>
          <p:cNvPr id="34" name="テキスト ボックス 33">
            <a:extLst>
              <a:ext uri="{FF2B5EF4-FFF2-40B4-BE49-F238E27FC236}">
                <a16:creationId xmlns:a16="http://schemas.microsoft.com/office/drawing/2014/main" id="{0E0E776D-401D-4A11-9015-EBD175920D82}"/>
              </a:ext>
            </a:extLst>
          </p:cNvPr>
          <p:cNvSpPr txBox="1"/>
          <p:nvPr/>
        </p:nvSpPr>
        <p:spPr>
          <a:xfrm>
            <a:off x="11056818" y="4003846"/>
            <a:ext cx="476412" cy="369332"/>
          </a:xfrm>
          <a:prstGeom prst="rect">
            <a:avLst/>
          </a:prstGeom>
          <a:noFill/>
        </p:spPr>
        <p:txBody>
          <a:bodyPr wrap="none" rtlCol="0">
            <a:spAutoFit/>
          </a:bodyPr>
          <a:lstStyle/>
          <a:p>
            <a:r>
              <a:rPr kumimoji="1" lang="en-US" altLang="ja-JP" b="1" dirty="0">
                <a:solidFill>
                  <a:schemeClr val="accent1"/>
                </a:solidFill>
              </a:rPr>
              <a:t>V3</a:t>
            </a:r>
            <a:endParaRPr kumimoji="1" lang="ja-JP" altLang="en-US" b="1" dirty="0">
              <a:solidFill>
                <a:schemeClr val="accent1"/>
              </a:solidFill>
            </a:endParaRPr>
          </a:p>
        </p:txBody>
      </p:sp>
      <p:pic>
        <p:nvPicPr>
          <p:cNvPr id="36" name="図 35">
            <a:extLst>
              <a:ext uri="{FF2B5EF4-FFF2-40B4-BE49-F238E27FC236}">
                <a16:creationId xmlns:a16="http://schemas.microsoft.com/office/drawing/2014/main" id="{441D6D0D-7A3F-CE25-3FD4-DBC61916240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34981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8BB3736-E5E3-EC1B-83A1-1637F15D35EA}"/>
              </a:ext>
            </a:extLst>
          </p:cNvPr>
          <p:cNvPicPr>
            <a:picLocks noChangeAspect="1"/>
          </p:cNvPicPr>
          <p:nvPr/>
        </p:nvPicPr>
        <p:blipFill rotWithShape="1">
          <a:blip r:embed="rId2"/>
          <a:srcRect t="56254" r="65036" b="4548"/>
          <a:stretch/>
        </p:blipFill>
        <p:spPr>
          <a:xfrm>
            <a:off x="351623" y="524656"/>
            <a:ext cx="11526594" cy="5761174"/>
          </a:xfrm>
          <a:prstGeom prst="rect">
            <a:avLst/>
          </a:prstGeom>
        </p:spPr>
      </p:pic>
      <p:sp>
        <p:nvSpPr>
          <p:cNvPr id="3" name="テキスト ボックス 2">
            <a:extLst>
              <a:ext uri="{FF2B5EF4-FFF2-40B4-BE49-F238E27FC236}">
                <a16:creationId xmlns:a16="http://schemas.microsoft.com/office/drawing/2014/main" id="{18819BD9-E0FD-7747-0B14-1E777C31D8A6}"/>
              </a:ext>
            </a:extLst>
          </p:cNvPr>
          <p:cNvSpPr txBox="1"/>
          <p:nvPr/>
        </p:nvSpPr>
        <p:spPr>
          <a:xfrm>
            <a:off x="-1" y="-121675"/>
            <a:ext cx="11952931"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Triple </a:t>
            </a:r>
            <a:r>
              <a:rPr lang="ja-JP" altLang="en-US" b="1" dirty="0">
                <a:solidFill>
                  <a:schemeClr val="accent1">
                    <a:lumMod val="75000"/>
                  </a:schemeClr>
                </a:solidFill>
              </a:rPr>
              <a:t>接合型の</a:t>
            </a:r>
            <a:r>
              <a:rPr lang="en-US" altLang="ja-JP" b="1" dirty="0">
                <a:solidFill>
                  <a:schemeClr val="accent1">
                    <a:lumMod val="75000"/>
                  </a:schemeClr>
                </a:solidFill>
              </a:rPr>
              <a:t>Wide Band Gap </a:t>
            </a:r>
            <a:r>
              <a:rPr lang="ja-JP" altLang="en-US" b="1" dirty="0">
                <a:solidFill>
                  <a:schemeClr val="accent1">
                    <a:lumMod val="75000"/>
                  </a:schemeClr>
                </a:solidFill>
              </a:rPr>
              <a:t>化合物半導体の太陽電池への応用で光電変換効率</a:t>
            </a:r>
            <a:r>
              <a:rPr lang="en-US" altLang="ja-JP" b="1" dirty="0">
                <a:solidFill>
                  <a:schemeClr val="accent1">
                    <a:lumMod val="75000"/>
                  </a:schemeClr>
                </a:solidFill>
              </a:rPr>
              <a:t>MAX~39%</a:t>
            </a:r>
            <a:r>
              <a:rPr lang="ja-JP" altLang="en-US" b="1" dirty="0">
                <a:solidFill>
                  <a:schemeClr val="accent1">
                    <a:lumMod val="75000"/>
                  </a:schemeClr>
                </a:solidFill>
              </a:rPr>
              <a:t>達成実績がある</a:t>
            </a:r>
            <a:endParaRPr lang="en-US" altLang="ja-JP" b="1" dirty="0">
              <a:solidFill>
                <a:schemeClr val="accent1">
                  <a:lumMod val="75000"/>
                </a:schemeClr>
              </a:solidFill>
            </a:endParaRPr>
          </a:p>
        </p:txBody>
      </p:sp>
      <p:cxnSp>
        <p:nvCxnSpPr>
          <p:cNvPr id="4" name="直線コネクタ 3">
            <a:extLst>
              <a:ext uri="{FF2B5EF4-FFF2-40B4-BE49-F238E27FC236}">
                <a16:creationId xmlns:a16="http://schemas.microsoft.com/office/drawing/2014/main" id="{6C348BB1-FD30-E092-841C-5D065A6B4932}"/>
              </a:ext>
            </a:extLst>
          </p:cNvPr>
          <p:cNvCxnSpPr>
            <a:cxnSpLocks/>
          </p:cNvCxnSpPr>
          <p:nvPr/>
        </p:nvCxnSpPr>
        <p:spPr>
          <a:xfrm>
            <a:off x="417046" y="513292"/>
            <a:ext cx="112353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E76AEB4C-200A-9776-7871-FB413E6AE99E}"/>
              </a:ext>
            </a:extLst>
          </p:cNvPr>
          <p:cNvSpPr/>
          <p:nvPr/>
        </p:nvSpPr>
        <p:spPr>
          <a:xfrm>
            <a:off x="2929166" y="4707220"/>
            <a:ext cx="1120678" cy="923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FDC37A9-B7A7-D689-773A-6BA8C8CFA14E}"/>
              </a:ext>
            </a:extLst>
          </p:cNvPr>
          <p:cNvSpPr/>
          <p:nvPr/>
        </p:nvSpPr>
        <p:spPr>
          <a:xfrm>
            <a:off x="2970096" y="2804984"/>
            <a:ext cx="563936" cy="28872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A54E5D7-2C75-FEB7-371F-9BFBED0059C5}"/>
              </a:ext>
            </a:extLst>
          </p:cNvPr>
          <p:cNvSpPr/>
          <p:nvPr/>
        </p:nvSpPr>
        <p:spPr>
          <a:xfrm>
            <a:off x="2970096" y="2622550"/>
            <a:ext cx="390642" cy="28945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C45FA97-65AB-11FE-6A98-094E6B7B38F9}"/>
              </a:ext>
            </a:extLst>
          </p:cNvPr>
          <p:cNvSpPr/>
          <p:nvPr/>
        </p:nvSpPr>
        <p:spPr>
          <a:xfrm>
            <a:off x="2989146" y="2410155"/>
            <a:ext cx="58854" cy="21239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05E9FD9-9214-7D3F-B7E4-ABC021667EDF}"/>
              </a:ext>
            </a:extLst>
          </p:cNvPr>
          <p:cNvSpPr/>
          <p:nvPr/>
        </p:nvSpPr>
        <p:spPr>
          <a:xfrm>
            <a:off x="2970097" y="2582489"/>
            <a:ext cx="287454" cy="22249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36D2227-3367-EFD4-0A5A-07975E6BEEFA}"/>
              </a:ext>
            </a:extLst>
          </p:cNvPr>
          <p:cNvSpPr/>
          <p:nvPr/>
        </p:nvSpPr>
        <p:spPr>
          <a:xfrm>
            <a:off x="3046366" y="2501373"/>
            <a:ext cx="58854" cy="21239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F0456BD-77D1-09DA-8C7A-56C3F02ED4C4}"/>
              </a:ext>
            </a:extLst>
          </p:cNvPr>
          <p:cNvSpPr/>
          <p:nvPr/>
        </p:nvSpPr>
        <p:spPr>
          <a:xfrm rot="19767469">
            <a:off x="3041667" y="2425300"/>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24E4247-F39B-786E-752E-77F455922FBB}"/>
              </a:ext>
            </a:extLst>
          </p:cNvPr>
          <p:cNvSpPr/>
          <p:nvPr/>
        </p:nvSpPr>
        <p:spPr>
          <a:xfrm rot="20904654">
            <a:off x="3328989" y="2625361"/>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58FB22C-5044-8F0E-4388-936A84FF7365}"/>
              </a:ext>
            </a:extLst>
          </p:cNvPr>
          <p:cNvSpPr/>
          <p:nvPr/>
        </p:nvSpPr>
        <p:spPr>
          <a:xfrm rot="16611188">
            <a:off x="3339106" y="2690430"/>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E259C631-DDDC-B0DC-1A0E-4878B61F9628}"/>
              </a:ext>
            </a:extLst>
          </p:cNvPr>
          <p:cNvCxnSpPr>
            <a:cxnSpLocks/>
          </p:cNvCxnSpPr>
          <p:nvPr/>
        </p:nvCxnSpPr>
        <p:spPr>
          <a:xfrm>
            <a:off x="2989146" y="2298357"/>
            <a:ext cx="0" cy="33938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2D8F5CD-51B4-48CF-DB67-EB0E6C278D4F}"/>
              </a:ext>
            </a:extLst>
          </p:cNvPr>
          <p:cNvCxnSpPr>
            <a:cxnSpLocks/>
          </p:cNvCxnSpPr>
          <p:nvPr/>
        </p:nvCxnSpPr>
        <p:spPr>
          <a:xfrm>
            <a:off x="3534032" y="2713767"/>
            <a:ext cx="0" cy="3047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88196CB-1CB3-25E9-C04C-1D1BDC7D96D4}"/>
              </a:ext>
            </a:extLst>
          </p:cNvPr>
          <p:cNvCxnSpPr>
            <a:cxnSpLocks/>
          </p:cNvCxnSpPr>
          <p:nvPr/>
        </p:nvCxnSpPr>
        <p:spPr>
          <a:xfrm flipH="1">
            <a:off x="6424216" y="2880731"/>
            <a:ext cx="1995661"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B1383E2-42ED-8693-7033-849517B780EB}"/>
              </a:ext>
            </a:extLst>
          </p:cNvPr>
          <p:cNvCxnSpPr>
            <a:cxnSpLocks/>
            <a:stCxn id="51" idx="6"/>
          </p:cNvCxnSpPr>
          <p:nvPr/>
        </p:nvCxnSpPr>
        <p:spPr>
          <a:xfrm flipH="1" flipV="1">
            <a:off x="6400344" y="2711242"/>
            <a:ext cx="2633067" cy="2992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73D749BC-50DE-7678-96D6-769FD1E8FFA4}"/>
              </a:ext>
            </a:extLst>
          </p:cNvPr>
          <p:cNvSpPr txBox="1"/>
          <p:nvPr/>
        </p:nvSpPr>
        <p:spPr>
          <a:xfrm>
            <a:off x="5905232" y="2253145"/>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X2</a:t>
            </a:r>
          </a:p>
          <a:p>
            <a:endParaRPr lang="en-US" altLang="ja-JP" b="1" dirty="0">
              <a:solidFill>
                <a:schemeClr val="accent1">
                  <a:lumMod val="75000"/>
                </a:schemeClr>
              </a:solidFill>
            </a:endParaRPr>
          </a:p>
        </p:txBody>
      </p:sp>
      <p:sp>
        <p:nvSpPr>
          <p:cNvPr id="34" name="テキスト ボックス 33">
            <a:extLst>
              <a:ext uri="{FF2B5EF4-FFF2-40B4-BE49-F238E27FC236}">
                <a16:creationId xmlns:a16="http://schemas.microsoft.com/office/drawing/2014/main" id="{62F31AA7-1DCC-21FF-B49B-57B59FEDB4FF}"/>
              </a:ext>
            </a:extLst>
          </p:cNvPr>
          <p:cNvSpPr txBox="1"/>
          <p:nvPr/>
        </p:nvSpPr>
        <p:spPr>
          <a:xfrm>
            <a:off x="5927674" y="2474188"/>
            <a:ext cx="1217106"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X1</a:t>
            </a:r>
          </a:p>
          <a:p>
            <a:endParaRPr lang="en-US" altLang="ja-JP" b="1" dirty="0">
              <a:solidFill>
                <a:schemeClr val="accent1">
                  <a:lumMod val="75000"/>
                </a:schemeClr>
              </a:solidFill>
            </a:endParaRPr>
          </a:p>
        </p:txBody>
      </p:sp>
      <p:cxnSp>
        <p:nvCxnSpPr>
          <p:cNvPr id="39" name="直線コネクタ 38">
            <a:extLst>
              <a:ext uri="{FF2B5EF4-FFF2-40B4-BE49-F238E27FC236}">
                <a16:creationId xmlns:a16="http://schemas.microsoft.com/office/drawing/2014/main" id="{E0983076-FC32-603F-185F-560314BA553D}"/>
              </a:ext>
            </a:extLst>
          </p:cNvPr>
          <p:cNvCxnSpPr>
            <a:cxnSpLocks/>
          </p:cNvCxnSpPr>
          <p:nvPr/>
        </p:nvCxnSpPr>
        <p:spPr>
          <a:xfrm flipV="1">
            <a:off x="8409610" y="2922481"/>
            <a:ext cx="0" cy="21160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191F2273-2052-3D6A-D96D-B6DD192A6660}"/>
              </a:ext>
            </a:extLst>
          </p:cNvPr>
          <p:cNvCxnSpPr>
            <a:cxnSpLocks/>
          </p:cNvCxnSpPr>
          <p:nvPr/>
        </p:nvCxnSpPr>
        <p:spPr>
          <a:xfrm flipH="1" flipV="1">
            <a:off x="8339653" y="3708458"/>
            <a:ext cx="5972" cy="14072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97A19DD-14F9-76B8-EFD4-DD42DA205897}"/>
              </a:ext>
            </a:extLst>
          </p:cNvPr>
          <p:cNvCxnSpPr>
            <a:cxnSpLocks/>
          </p:cNvCxnSpPr>
          <p:nvPr/>
        </p:nvCxnSpPr>
        <p:spPr>
          <a:xfrm flipV="1">
            <a:off x="8841683" y="3708458"/>
            <a:ext cx="0" cy="14072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C09A8F48-0DB8-419F-659D-905D8A5762BD}"/>
              </a:ext>
            </a:extLst>
          </p:cNvPr>
          <p:cNvCxnSpPr>
            <a:cxnSpLocks/>
          </p:cNvCxnSpPr>
          <p:nvPr/>
        </p:nvCxnSpPr>
        <p:spPr>
          <a:xfrm flipV="1">
            <a:off x="8915935" y="2684177"/>
            <a:ext cx="0" cy="4317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FEA40646-CA02-E5DD-61D1-7E58C48CB55A}"/>
              </a:ext>
            </a:extLst>
          </p:cNvPr>
          <p:cNvSpPr txBox="1"/>
          <p:nvPr/>
        </p:nvSpPr>
        <p:spPr>
          <a:xfrm>
            <a:off x="8181030" y="4791998"/>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Y1</a:t>
            </a:r>
          </a:p>
          <a:p>
            <a:endParaRPr lang="en-US" altLang="ja-JP" b="1" dirty="0">
              <a:solidFill>
                <a:schemeClr val="accent1">
                  <a:lumMod val="75000"/>
                </a:schemeClr>
              </a:solidFill>
            </a:endParaRPr>
          </a:p>
        </p:txBody>
      </p:sp>
      <p:sp>
        <p:nvSpPr>
          <p:cNvPr id="48" name="テキスト ボックス 47">
            <a:extLst>
              <a:ext uri="{FF2B5EF4-FFF2-40B4-BE49-F238E27FC236}">
                <a16:creationId xmlns:a16="http://schemas.microsoft.com/office/drawing/2014/main" id="{D41FEBCB-A672-9919-74D4-4E4B77944366}"/>
              </a:ext>
            </a:extLst>
          </p:cNvPr>
          <p:cNvSpPr txBox="1"/>
          <p:nvPr/>
        </p:nvSpPr>
        <p:spPr>
          <a:xfrm>
            <a:off x="8656635" y="4800647"/>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Y2</a:t>
            </a:r>
          </a:p>
          <a:p>
            <a:endParaRPr lang="en-US" altLang="ja-JP" b="1" dirty="0">
              <a:solidFill>
                <a:schemeClr val="accent1">
                  <a:lumMod val="75000"/>
                </a:schemeClr>
              </a:solidFill>
            </a:endParaRPr>
          </a:p>
        </p:txBody>
      </p:sp>
      <p:sp>
        <p:nvSpPr>
          <p:cNvPr id="51" name="楕円 50">
            <a:extLst>
              <a:ext uri="{FF2B5EF4-FFF2-40B4-BE49-F238E27FC236}">
                <a16:creationId xmlns:a16="http://schemas.microsoft.com/office/drawing/2014/main" id="{DDA58E06-7395-63C9-2E73-237CBF3FFA3F}"/>
              </a:ext>
            </a:extLst>
          </p:cNvPr>
          <p:cNvSpPr/>
          <p:nvPr/>
        </p:nvSpPr>
        <p:spPr>
          <a:xfrm>
            <a:off x="8823860" y="2654995"/>
            <a:ext cx="209551" cy="1723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77F9A6D1-CA9D-8277-8307-5E0CBBF0C80C}"/>
              </a:ext>
            </a:extLst>
          </p:cNvPr>
          <p:cNvSpPr/>
          <p:nvPr/>
        </p:nvSpPr>
        <p:spPr>
          <a:xfrm>
            <a:off x="8333205" y="2815440"/>
            <a:ext cx="209551" cy="1723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矢印コネクタ 55">
            <a:extLst>
              <a:ext uri="{FF2B5EF4-FFF2-40B4-BE49-F238E27FC236}">
                <a16:creationId xmlns:a16="http://schemas.microsoft.com/office/drawing/2014/main" id="{19E990FF-2BA4-8D53-01CF-A166E13626F1}"/>
              </a:ext>
            </a:extLst>
          </p:cNvPr>
          <p:cNvCxnSpPr/>
          <p:nvPr/>
        </p:nvCxnSpPr>
        <p:spPr>
          <a:xfrm>
            <a:off x="7352382" y="2253145"/>
            <a:ext cx="0" cy="431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95D7D575-9D99-67B4-35B1-368066954B2F}"/>
              </a:ext>
            </a:extLst>
          </p:cNvPr>
          <p:cNvCxnSpPr>
            <a:cxnSpLocks/>
          </p:cNvCxnSpPr>
          <p:nvPr/>
        </p:nvCxnSpPr>
        <p:spPr>
          <a:xfrm flipV="1">
            <a:off x="7352382" y="2838930"/>
            <a:ext cx="0" cy="4376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2B1A9BF4-315D-99E7-465D-37347430235B}"/>
              </a:ext>
            </a:extLst>
          </p:cNvPr>
          <p:cNvSpPr txBox="1"/>
          <p:nvPr/>
        </p:nvSpPr>
        <p:spPr>
          <a:xfrm>
            <a:off x="7144213" y="159882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ΔX</a:t>
            </a:r>
          </a:p>
        </p:txBody>
      </p:sp>
      <p:cxnSp>
        <p:nvCxnSpPr>
          <p:cNvPr id="40" name="直線コネクタ 39">
            <a:extLst>
              <a:ext uri="{FF2B5EF4-FFF2-40B4-BE49-F238E27FC236}">
                <a16:creationId xmlns:a16="http://schemas.microsoft.com/office/drawing/2014/main" id="{E61C053E-D7A2-0EF9-A048-8679F165F036}"/>
              </a:ext>
            </a:extLst>
          </p:cNvPr>
          <p:cNvCxnSpPr>
            <a:cxnSpLocks/>
          </p:cNvCxnSpPr>
          <p:nvPr/>
        </p:nvCxnSpPr>
        <p:spPr>
          <a:xfrm>
            <a:off x="2573136" y="3361085"/>
            <a:ext cx="0" cy="23919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60FDC92-F491-AE0D-677D-1E1F166B2C58}"/>
              </a:ext>
            </a:extLst>
          </p:cNvPr>
          <p:cNvCxnSpPr>
            <a:cxnSpLocks/>
          </p:cNvCxnSpPr>
          <p:nvPr/>
        </p:nvCxnSpPr>
        <p:spPr>
          <a:xfrm flipH="1">
            <a:off x="4044536" y="3708458"/>
            <a:ext cx="5308" cy="2006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93AFDECA-6323-380D-FC91-D752BAF6DECF}"/>
              </a:ext>
            </a:extLst>
          </p:cNvPr>
          <p:cNvCxnSpPr>
            <a:cxnSpLocks/>
          </p:cNvCxnSpPr>
          <p:nvPr/>
        </p:nvCxnSpPr>
        <p:spPr>
          <a:xfrm>
            <a:off x="4486766" y="5115697"/>
            <a:ext cx="0" cy="6372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4732BCE-C6E0-287D-8112-65822E68A7B3}"/>
              </a:ext>
            </a:extLst>
          </p:cNvPr>
          <p:cNvSpPr/>
          <p:nvPr/>
        </p:nvSpPr>
        <p:spPr>
          <a:xfrm>
            <a:off x="2307100" y="4732231"/>
            <a:ext cx="229283" cy="92333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8649EDBA-FC1E-5189-7D9D-9284874D4D27}"/>
              </a:ext>
            </a:extLst>
          </p:cNvPr>
          <p:cNvSpPr/>
          <p:nvPr/>
        </p:nvSpPr>
        <p:spPr>
          <a:xfrm rot="547745">
            <a:off x="2206235" y="5073885"/>
            <a:ext cx="160881" cy="60943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D3CA6C08-F44D-6060-BDFE-2349FD58B703}"/>
              </a:ext>
            </a:extLst>
          </p:cNvPr>
          <p:cNvSpPr/>
          <p:nvPr/>
        </p:nvSpPr>
        <p:spPr>
          <a:xfrm rot="974513">
            <a:off x="2291721" y="4838550"/>
            <a:ext cx="153501" cy="2608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D92B83D4-CDAF-9BDF-3015-44DB77625E85}"/>
              </a:ext>
            </a:extLst>
          </p:cNvPr>
          <p:cNvSpPr/>
          <p:nvPr/>
        </p:nvSpPr>
        <p:spPr>
          <a:xfrm rot="5400000" flipH="1">
            <a:off x="2304020" y="5691374"/>
            <a:ext cx="45719" cy="36021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F0DC1E84-7E06-4C21-D21B-55A9AFB7DEB3}"/>
              </a:ext>
            </a:extLst>
          </p:cNvPr>
          <p:cNvSpPr/>
          <p:nvPr/>
        </p:nvSpPr>
        <p:spPr>
          <a:xfrm>
            <a:off x="2490241" y="3674187"/>
            <a:ext cx="45719" cy="114810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15ACBE55-F6E6-7D44-343A-542FD4BEC39C}"/>
              </a:ext>
            </a:extLst>
          </p:cNvPr>
          <p:cNvSpPr/>
          <p:nvPr/>
        </p:nvSpPr>
        <p:spPr>
          <a:xfrm>
            <a:off x="4087818" y="4288140"/>
            <a:ext cx="378035" cy="140723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6E525CE5-3C32-DB60-DD38-5B12C1F00B82}"/>
              </a:ext>
            </a:extLst>
          </p:cNvPr>
          <p:cNvSpPr/>
          <p:nvPr/>
        </p:nvSpPr>
        <p:spPr>
          <a:xfrm>
            <a:off x="4078917" y="3731883"/>
            <a:ext cx="212474" cy="140723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83BAADAC-B3B3-715F-F16E-D4C03B30ABA1}"/>
              </a:ext>
            </a:extLst>
          </p:cNvPr>
          <p:cNvSpPr/>
          <p:nvPr/>
        </p:nvSpPr>
        <p:spPr>
          <a:xfrm>
            <a:off x="4121558" y="4230973"/>
            <a:ext cx="251642" cy="217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768219AB-2858-124E-A200-B36D98D201AC}"/>
              </a:ext>
            </a:extLst>
          </p:cNvPr>
          <p:cNvSpPr/>
          <p:nvPr/>
        </p:nvSpPr>
        <p:spPr>
          <a:xfrm rot="2138380">
            <a:off x="4150723" y="3595577"/>
            <a:ext cx="77186" cy="217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E0BB580C-6EBE-A340-8E0E-CC225559ABF6}"/>
              </a:ext>
            </a:extLst>
          </p:cNvPr>
          <p:cNvSpPr/>
          <p:nvPr/>
        </p:nvSpPr>
        <p:spPr>
          <a:xfrm>
            <a:off x="4214205" y="3639131"/>
            <a:ext cx="77186" cy="217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37CD1118-BD0C-1030-C755-A43F708D958E}"/>
              </a:ext>
            </a:extLst>
          </p:cNvPr>
          <p:cNvSpPr/>
          <p:nvPr/>
        </p:nvSpPr>
        <p:spPr>
          <a:xfrm rot="19981715">
            <a:off x="4230918" y="3584474"/>
            <a:ext cx="45719" cy="5966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599AB734-4B65-A740-6918-A8F00AE0AA61}"/>
              </a:ext>
            </a:extLst>
          </p:cNvPr>
          <p:cNvSpPr txBox="1"/>
          <p:nvPr/>
        </p:nvSpPr>
        <p:spPr>
          <a:xfrm rot="16200000">
            <a:off x="2033186" y="5130698"/>
            <a:ext cx="720069" cy="307777"/>
          </a:xfrm>
          <a:prstGeom prst="rect">
            <a:avLst/>
          </a:prstGeom>
          <a:noFill/>
        </p:spPr>
        <p:txBody>
          <a:bodyPr wrap="none" rtlCol="0">
            <a:spAutoFit/>
          </a:bodyPr>
          <a:lstStyle/>
          <a:p>
            <a:r>
              <a:rPr kumimoji="1" lang="en-US" altLang="ja-JP" sz="1400" b="1" i="1" dirty="0" err="1"/>
              <a:t>InGaP</a:t>
            </a:r>
            <a:endParaRPr kumimoji="1" lang="ja-JP" altLang="en-US" sz="1400" b="1" i="1" dirty="0"/>
          </a:p>
        </p:txBody>
      </p:sp>
      <p:sp>
        <p:nvSpPr>
          <p:cNvPr id="69" name="テキスト ボックス 68">
            <a:extLst>
              <a:ext uri="{FF2B5EF4-FFF2-40B4-BE49-F238E27FC236}">
                <a16:creationId xmlns:a16="http://schemas.microsoft.com/office/drawing/2014/main" id="{2D659E90-1EFF-9B14-B909-06E0579FD682}"/>
              </a:ext>
            </a:extLst>
          </p:cNvPr>
          <p:cNvSpPr txBox="1"/>
          <p:nvPr/>
        </p:nvSpPr>
        <p:spPr>
          <a:xfrm rot="16200000">
            <a:off x="2500826" y="4721136"/>
            <a:ext cx="1533776" cy="307777"/>
          </a:xfrm>
          <a:prstGeom prst="rect">
            <a:avLst/>
          </a:prstGeom>
          <a:noFill/>
        </p:spPr>
        <p:txBody>
          <a:bodyPr wrap="square" rtlCol="0">
            <a:spAutoFit/>
          </a:bodyPr>
          <a:lstStyle/>
          <a:p>
            <a:r>
              <a:rPr kumimoji="1" lang="en-US" altLang="ja-JP" sz="1400" b="1" i="1" dirty="0"/>
              <a:t>(in)</a:t>
            </a:r>
            <a:r>
              <a:rPr kumimoji="1" lang="en-US" altLang="ja-JP" sz="1400" b="1" i="1" dirty="0" err="1"/>
              <a:t>GaPAs</a:t>
            </a:r>
            <a:endParaRPr kumimoji="1" lang="ja-JP" altLang="en-US" sz="1400" b="1" i="1" dirty="0"/>
          </a:p>
        </p:txBody>
      </p:sp>
      <p:sp>
        <p:nvSpPr>
          <p:cNvPr id="70" name="テキスト ボックス 69">
            <a:extLst>
              <a:ext uri="{FF2B5EF4-FFF2-40B4-BE49-F238E27FC236}">
                <a16:creationId xmlns:a16="http://schemas.microsoft.com/office/drawing/2014/main" id="{9B564AA9-CE53-7E63-A6F2-0F12BA195EDB}"/>
              </a:ext>
            </a:extLst>
          </p:cNvPr>
          <p:cNvSpPr txBox="1"/>
          <p:nvPr/>
        </p:nvSpPr>
        <p:spPr>
          <a:xfrm rot="16200000">
            <a:off x="3495014" y="4748143"/>
            <a:ext cx="1533776" cy="307777"/>
          </a:xfrm>
          <a:prstGeom prst="rect">
            <a:avLst/>
          </a:prstGeom>
          <a:noFill/>
        </p:spPr>
        <p:txBody>
          <a:bodyPr wrap="square" rtlCol="0">
            <a:spAutoFit/>
          </a:bodyPr>
          <a:lstStyle/>
          <a:p>
            <a:r>
              <a:rPr kumimoji="1" lang="en-US" altLang="ja-JP" sz="1400" b="1" i="1" dirty="0"/>
              <a:t>(in)GaAs</a:t>
            </a:r>
            <a:endParaRPr kumimoji="1" lang="ja-JP" altLang="en-US" sz="1400" b="1" i="1" dirty="0"/>
          </a:p>
        </p:txBody>
      </p:sp>
      <p:sp>
        <p:nvSpPr>
          <p:cNvPr id="27" name="正方形/長方形 26">
            <a:extLst>
              <a:ext uri="{FF2B5EF4-FFF2-40B4-BE49-F238E27FC236}">
                <a16:creationId xmlns:a16="http://schemas.microsoft.com/office/drawing/2014/main" id="{20A33D61-38DE-8A02-D6B7-4A6EB8C9C3D3}"/>
              </a:ext>
            </a:extLst>
          </p:cNvPr>
          <p:cNvSpPr/>
          <p:nvPr/>
        </p:nvSpPr>
        <p:spPr>
          <a:xfrm>
            <a:off x="5927674" y="1012918"/>
            <a:ext cx="5928101" cy="3657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18DA8853-3358-59EC-B354-73D5F137DFDA}"/>
              </a:ext>
            </a:extLst>
          </p:cNvPr>
          <p:cNvSpPr/>
          <p:nvPr/>
        </p:nvSpPr>
        <p:spPr>
          <a:xfrm>
            <a:off x="6328761" y="1094425"/>
            <a:ext cx="5073937" cy="3763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図 72">
            <a:extLst>
              <a:ext uri="{FF2B5EF4-FFF2-40B4-BE49-F238E27FC236}">
                <a16:creationId xmlns:a16="http://schemas.microsoft.com/office/drawing/2014/main" id="{3EE2815E-199D-2594-4A5D-2FE40EBE7DC6}"/>
              </a:ext>
            </a:extLst>
          </p:cNvPr>
          <p:cNvPicPr>
            <a:picLocks noChangeAspect="1"/>
          </p:cNvPicPr>
          <p:nvPr/>
        </p:nvPicPr>
        <p:blipFill rotWithShape="1">
          <a:blip r:embed="rId3"/>
          <a:srcRect l="36308" t="37815" r="90" b="10375"/>
          <a:stretch/>
        </p:blipFill>
        <p:spPr>
          <a:xfrm>
            <a:off x="5607602" y="877027"/>
            <a:ext cx="6505185" cy="3614300"/>
          </a:xfrm>
          <a:prstGeom prst="rect">
            <a:avLst/>
          </a:prstGeom>
        </p:spPr>
      </p:pic>
      <p:sp>
        <p:nvSpPr>
          <p:cNvPr id="28" name="正方形/長方形 27">
            <a:extLst>
              <a:ext uri="{FF2B5EF4-FFF2-40B4-BE49-F238E27FC236}">
                <a16:creationId xmlns:a16="http://schemas.microsoft.com/office/drawing/2014/main" id="{88305822-CC0F-D48C-01BF-B131A3511D10}"/>
              </a:ext>
            </a:extLst>
          </p:cNvPr>
          <p:cNvSpPr/>
          <p:nvPr/>
        </p:nvSpPr>
        <p:spPr>
          <a:xfrm>
            <a:off x="5461686" y="3614304"/>
            <a:ext cx="566198" cy="923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1E5B7478-3027-A605-B85B-53DEC5FCBCE9}"/>
              </a:ext>
            </a:extLst>
          </p:cNvPr>
          <p:cNvSpPr/>
          <p:nvPr/>
        </p:nvSpPr>
        <p:spPr>
          <a:xfrm>
            <a:off x="7999533" y="4109944"/>
            <a:ext cx="4000093" cy="476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C131FC25-B8CF-D5D3-7CDE-33978E6D0DC2}"/>
              </a:ext>
            </a:extLst>
          </p:cNvPr>
          <p:cNvSpPr/>
          <p:nvPr/>
        </p:nvSpPr>
        <p:spPr>
          <a:xfrm>
            <a:off x="4853954" y="2604200"/>
            <a:ext cx="531397" cy="511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9FF55613-C05C-D580-4410-F034E2FB0D91}"/>
              </a:ext>
            </a:extLst>
          </p:cNvPr>
          <p:cNvSpPr txBox="1"/>
          <p:nvPr/>
        </p:nvSpPr>
        <p:spPr>
          <a:xfrm>
            <a:off x="3863479" y="2650287"/>
            <a:ext cx="6098058" cy="369332"/>
          </a:xfrm>
          <a:prstGeom prst="rect">
            <a:avLst/>
          </a:prstGeom>
          <a:noFill/>
        </p:spPr>
        <p:txBody>
          <a:bodyPr wrap="square">
            <a:spAutoFit/>
          </a:bodyPr>
          <a:lstStyle/>
          <a:p>
            <a:r>
              <a:rPr lang="en-US" altLang="ja-JP" b="1" dirty="0">
                <a:solidFill>
                  <a:srgbClr val="FF0000"/>
                </a:solidFill>
              </a:rPr>
              <a:t>~39%</a:t>
            </a:r>
            <a:r>
              <a:rPr lang="ja-JP" altLang="en-US" b="1" dirty="0">
                <a:solidFill>
                  <a:srgbClr val="FF0000"/>
                </a:solidFill>
              </a:rPr>
              <a:t>達成実績</a:t>
            </a:r>
            <a:endParaRPr lang="ja-JP" altLang="en-US" dirty="0">
              <a:solidFill>
                <a:srgbClr val="FF0000"/>
              </a:solidFill>
            </a:endParaRPr>
          </a:p>
        </p:txBody>
      </p:sp>
      <p:sp>
        <p:nvSpPr>
          <p:cNvPr id="63" name="テキスト ボックス 62">
            <a:extLst>
              <a:ext uri="{FF2B5EF4-FFF2-40B4-BE49-F238E27FC236}">
                <a16:creationId xmlns:a16="http://schemas.microsoft.com/office/drawing/2014/main" id="{515752A7-F960-9011-7B42-3FC350021292}"/>
              </a:ext>
            </a:extLst>
          </p:cNvPr>
          <p:cNvSpPr txBox="1"/>
          <p:nvPr/>
        </p:nvSpPr>
        <p:spPr>
          <a:xfrm>
            <a:off x="6268286" y="4255912"/>
            <a:ext cx="76596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X1</a:t>
            </a:r>
          </a:p>
        </p:txBody>
      </p:sp>
      <p:sp>
        <p:nvSpPr>
          <p:cNvPr id="66" name="テキスト ボックス 65">
            <a:extLst>
              <a:ext uri="{FF2B5EF4-FFF2-40B4-BE49-F238E27FC236}">
                <a16:creationId xmlns:a16="http://schemas.microsoft.com/office/drawing/2014/main" id="{9D8C56B3-B5C6-F906-AC5D-88A6D63ED5BC}"/>
              </a:ext>
            </a:extLst>
          </p:cNvPr>
          <p:cNvSpPr txBox="1"/>
          <p:nvPr/>
        </p:nvSpPr>
        <p:spPr>
          <a:xfrm>
            <a:off x="7015134" y="4534785"/>
            <a:ext cx="741471" cy="369332"/>
          </a:xfrm>
          <a:prstGeom prst="rect">
            <a:avLst/>
          </a:prstGeom>
          <a:noFill/>
        </p:spPr>
        <p:txBody>
          <a:bodyPr wrap="square" rtlCol="0">
            <a:spAutoFit/>
          </a:bodyPr>
          <a:lstStyle/>
          <a:p>
            <a:r>
              <a:rPr lang="en-US" altLang="ja-JP" b="1" dirty="0">
                <a:solidFill>
                  <a:schemeClr val="accent1">
                    <a:lumMod val="75000"/>
                  </a:schemeClr>
                </a:solidFill>
              </a:rPr>
              <a:t>X2</a:t>
            </a:r>
          </a:p>
        </p:txBody>
      </p:sp>
      <p:sp>
        <p:nvSpPr>
          <p:cNvPr id="75" name="テキスト ボックス 74">
            <a:extLst>
              <a:ext uri="{FF2B5EF4-FFF2-40B4-BE49-F238E27FC236}">
                <a16:creationId xmlns:a16="http://schemas.microsoft.com/office/drawing/2014/main" id="{4E2B1B50-7B44-1AB5-616D-CAF9EEFFD624}"/>
              </a:ext>
            </a:extLst>
          </p:cNvPr>
          <p:cNvSpPr txBox="1"/>
          <p:nvPr/>
        </p:nvSpPr>
        <p:spPr>
          <a:xfrm>
            <a:off x="8092214" y="3908832"/>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X3</a:t>
            </a:r>
          </a:p>
        </p:txBody>
      </p:sp>
      <p:sp>
        <p:nvSpPr>
          <p:cNvPr id="77" name="テキスト ボックス 76">
            <a:extLst>
              <a:ext uri="{FF2B5EF4-FFF2-40B4-BE49-F238E27FC236}">
                <a16:creationId xmlns:a16="http://schemas.microsoft.com/office/drawing/2014/main" id="{431AB150-EAE6-7ABE-8A5C-45F93904F8E9}"/>
              </a:ext>
            </a:extLst>
          </p:cNvPr>
          <p:cNvSpPr txBox="1"/>
          <p:nvPr/>
        </p:nvSpPr>
        <p:spPr>
          <a:xfrm>
            <a:off x="8532196" y="3937198"/>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X4</a:t>
            </a:r>
          </a:p>
        </p:txBody>
      </p:sp>
      <p:sp>
        <p:nvSpPr>
          <p:cNvPr id="78" name="テキスト ボックス 77">
            <a:extLst>
              <a:ext uri="{FF2B5EF4-FFF2-40B4-BE49-F238E27FC236}">
                <a16:creationId xmlns:a16="http://schemas.microsoft.com/office/drawing/2014/main" id="{272E2938-8D52-279B-C892-EDA061B5A01D}"/>
              </a:ext>
            </a:extLst>
          </p:cNvPr>
          <p:cNvSpPr txBox="1"/>
          <p:nvPr/>
        </p:nvSpPr>
        <p:spPr>
          <a:xfrm>
            <a:off x="9864266" y="3902230"/>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X5</a:t>
            </a:r>
          </a:p>
        </p:txBody>
      </p:sp>
      <p:sp>
        <p:nvSpPr>
          <p:cNvPr id="79" name="テキスト ボックス 78">
            <a:extLst>
              <a:ext uri="{FF2B5EF4-FFF2-40B4-BE49-F238E27FC236}">
                <a16:creationId xmlns:a16="http://schemas.microsoft.com/office/drawing/2014/main" id="{F70226D1-4C01-4ED7-2EE9-BBDC0F9C469B}"/>
              </a:ext>
            </a:extLst>
          </p:cNvPr>
          <p:cNvSpPr txBox="1"/>
          <p:nvPr/>
        </p:nvSpPr>
        <p:spPr>
          <a:xfrm>
            <a:off x="10387278" y="3907358"/>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X6</a:t>
            </a:r>
          </a:p>
        </p:txBody>
      </p:sp>
      <p:sp>
        <p:nvSpPr>
          <p:cNvPr id="80" name="テキスト ボックス 79">
            <a:extLst>
              <a:ext uri="{FF2B5EF4-FFF2-40B4-BE49-F238E27FC236}">
                <a16:creationId xmlns:a16="http://schemas.microsoft.com/office/drawing/2014/main" id="{25D0BCD4-5D8C-ABA0-8345-9A5684EB26C3}"/>
              </a:ext>
            </a:extLst>
          </p:cNvPr>
          <p:cNvSpPr txBox="1"/>
          <p:nvPr/>
        </p:nvSpPr>
        <p:spPr>
          <a:xfrm>
            <a:off x="1618436" y="6126878"/>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Y1</a:t>
            </a:r>
          </a:p>
        </p:txBody>
      </p:sp>
      <p:sp>
        <p:nvSpPr>
          <p:cNvPr id="81" name="テキスト ボックス 80">
            <a:extLst>
              <a:ext uri="{FF2B5EF4-FFF2-40B4-BE49-F238E27FC236}">
                <a16:creationId xmlns:a16="http://schemas.microsoft.com/office/drawing/2014/main" id="{AEB13450-5E58-E031-54F9-1E2CB2D99A42}"/>
              </a:ext>
            </a:extLst>
          </p:cNvPr>
          <p:cNvSpPr txBox="1"/>
          <p:nvPr/>
        </p:nvSpPr>
        <p:spPr>
          <a:xfrm>
            <a:off x="2119588" y="6135412"/>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Y2</a:t>
            </a:r>
          </a:p>
        </p:txBody>
      </p:sp>
      <p:sp>
        <p:nvSpPr>
          <p:cNvPr id="83" name="テキスト ボックス 82">
            <a:extLst>
              <a:ext uri="{FF2B5EF4-FFF2-40B4-BE49-F238E27FC236}">
                <a16:creationId xmlns:a16="http://schemas.microsoft.com/office/drawing/2014/main" id="{41826076-FF0C-6D5A-EEE0-0A4F9B117677}"/>
              </a:ext>
            </a:extLst>
          </p:cNvPr>
          <p:cNvSpPr txBox="1"/>
          <p:nvPr/>
        </p:nvSpPr>
        <p:spPr>
          <a:xfrm>
            <a:off x="2844657" y="6103346"/>
            <a:ext cx="903249"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Y3</a:t>
            </a:r>
          </a:p>
        </p:txBody>
      </p:sp>
      <p:sp>
        <p:nvSpPr>
          <p:cNvPr id="84" name="テキスト ボックス 83">
            <a:extLst>
              <a:ext uri="{FF2B5EF4-FFF2-40B4-BE49-F238E27FC236}">
                <a16:creationId xmlns:a16="http://schemas.microsoft.com/office/drawing/2014/main" id="{3B4F636B-17D6-C58C-44F2-B6070E6046FA}"/>
              </a:ext>
            </a:extLst>
          </p:cNvPr>
          <p:cNvSpPr txBox="1"/>
          <p:nvPr/>
        </p:nvSpPr>
        <p:spPr>
          <a:xfrm>
            <a:off x="3345809" y="6135411"/>
            <a:ext cx="903250"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Y4</a:t>
            </a:r>
          </a:p>
        </p:txBody>
      </p:sp>
      <p:sp>
        <p:nvSpPr>
          <p:cNvPr id="85" name="テキスト ボックス 84">
            <a:extLst>
              <a:ext uri="{FF2B5EF4-FFF2-40B4-BE49-F238E27FC236}">
                <a16:creationId xmlns:a16="http://schemas.microsoft.com/office/drawing/2014/main" id="{99CE8899-7D38-21D0-2AEF-6044DBCA47DC}"/>
              </a:ext>
            </a:extLst>
          </p:cNvPr>
          <p:cNvSpPr txBox="1"/>
          <p:nvPr/>
        </p:nvSpPr>
        <p:spPr>
          <a:xfrm>
            <a:off x="3822175" y="6137415"/>
            <a:ext cx="903250"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Y5</a:t>
            </a:r>
          </a:p>
        </p:txBody>
      </p:sp>
      <p:sp>
        <p:nvSpPr>
          <p:cNvPr id="86" name="テキスト ボックス 85">
            <a:extLst>
              <a:ext uri="{FF2B5EF4-FFF2-40B4-BE49-F238E27FC236}">
                <a16:creationId xmlns:a16="http://schemas.microsoft.com/office/drawing/2014/main" id="{E49EB1AA-DD16-B874-4970-3DE90B5F3048}"/>
              </a:ext>
            </a:extLst>
          </p:cNvPr>
          <p:cNvSpPr txBox="1"/>
          <p:nvPr/>
        </p:nvSpPr>
        <p:spPr>
          <a:xfrm>
            <a:off x="4283969" y="6103938"/>
            <a:ext cx="903250"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Y6</a:t>
            </a:r>
          </a:p>
        </p:txBody>
      </p:sp>
      <p:cxnSp>
        <p:nvCxnSpPr>
          <p:cNvPr id="15" name="直線コネクタ 14">
            <a:extLst>
              <a:ext uri="{FF2B5EF4-FFF2-40B4-BE49-F238E27FC236}">
                <a16:creationId xmlns:a16="http://schemas.microsoft.com/office/drawing/2014/main" id="{BE8AFCEC-C826-2F82-92E1-E95D728094F6}"/>
              </a:ext>
            </a:extLst>
          </p:cNvPr>
          <p:cNvCxnSpPr>
            <a:cxnSpLocks/>
          </p:cNvCxnSpPr>
          <p:nvPr/>
        </p:nvCxnSpPr>
        <p:spPr>
          <a:xfrm>
            <a:off x="2119588" y="6179340"/>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00E3E36-CE1B-1582-2F21-ED508BDA138C}"/>
              </a:ext>
            </a:extLst>
          </p:cNvPr>
          <p:cNvCxnSpPr>
            <a:cxnSpLocks/>
          </p:cNvCxnSpPr>
          <p:nvPr/>
        </p:nvCxnSpPr>
        <p:spPr>
          <a:xfrm>
            <a:off x="2609974" y="6199977"/>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0849BA87-6B42-CF94-0FD3-A1E51B37FA71}"/>
              </a:ext>
            </a:extLst>
          </p:cNvPr>
          <p:cNvCxnSpPr>
            <a:cxnSpLocks/>
          </p:cNvCxnSpPr>
          <p:nvPr/>
        </p:nvCxnSpPr>
        <p:spPr>
          <a:xfrm>
            <a:off x="3013082" y="6179340"/>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C49A4200-F3F3-2241-B152-1CBB7093892D}"/>
              </a:ext>
            </a:extLst>
          </p:cNvPr>
          <p:cNvCxnSpPr>
            <a:cxnSpLocks/>
          </p:cNvCxnSpPr>
          <p:nvPr/>
        </p:nvCxnSpPr>
        <p:spPr>
          <a:xfrm>
            <a:off x="3570551" y="6179340"/>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264A0311-6468-60F9-FD10-4095CA3761C0}"/>
              </a:ext>
            </a:extLst>
          </p:cNvPr>
          <p:cNvCxnSpPr>
            <a:cxnSpLocks/>
          </p:cNvCxnSpPr>
          <p:nvPr/>
        </p:nvCxnSpPr>
        <p:spPr>
          <a:xfrm>
            <a:off x="4074728" y="6199977"/>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FC6D0E27-C805-0B45-7CAE-26538400669B}"/>
              </a:ext>
            </a:extLst>
          </p:cNvPr>
          <p:cNvCxnSpPr>
            <a:cxnSpLocks/>
          </p:cNvCxnSpPr>
          <p:nvPr/>
        </p:nvCxnSpPr>
        <p:spPr>
          <a:xfrm>
            <a:off x="4516958" y="6179340"/>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93" name="図 92">
            <a:extLst>
              <a:ext uri="{FF2B5EF4-FFF2-40B4-BE49-F238E27FC236}">
                <a16:creationId xmlns:a16="http://schemas.microsoft.com/office/drawing/2014/main" id="{E1C4407B-77E5-CFCD-E624-755BE9B49C9E}"/>
              </a:ext>
            </a:extLst>
          </p:cNvPr>
          <p:cNvPicPr>
            <a:picLocks noChangeAspect="1"/>
          </p:cNvPicPr>
          <p:nvPr/>
        </p:nvPicPr>
        <p:blipFill rotWithShape="1">
          <a:blip r:embed="rId2"/>
          <a:srcRect l="11436" t="94820" r="76251" b="2150"/>
          <a:stretch/>
        </p:blipFill>
        <p:spPr>
          <a:xfrm>
            <a:off x="4882773" y="6229587"/>
            <a:ext cx="4059469" cy="445181"/>
          </a:xfrm>
          <a:prstGeom prst="rect">
            <a:avLst/>
          </a:prstGeom>
        </p:spPr>
      </p:pic>
      <p:cxnSp>
        <p:nvCxnSpPr>
          <p:cNvPr id="29" name="直線矢印コネクタ 28">
            <a:extLst>
              <a:ext uri="{FF2B5EF4-FFF2-40B4-BE49-F238E27FC236}">
                <a16:creationId xmlns:a16="http://schemas.microsoft.com/office/drawing/2014/main" id="{5F7AD825-2EA1-A307-0F2A-179AC941FA98}"/>
              </a:ext>
            </a:extLst>
          </p:cNvPr>
          <p:cNvCxnSpPr/>
          <p:nvPr/>
        </p:nvCxnSpPr>
        <p:spPr>
          <a:xfrm>
            <a:off x="2146773" y="6339595"/>
            <a:ext cx="46320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2307AEE2-5776-FD03-4872-A1C1581F3C34}"/>
              </a:ext>
            </a:extLst>
          </p:cNvPr>
          <p:cNvCxnSpPr>
            <a:cxnSpLocks/>
          </p:cNvCxnSpPr>
          <p:nvPr/>
        </p:nvCxnSpPr>
        <p:spPr>
          <a:xfrm>
            <a:off x="3028108" y="6339912"/>
            <a:ext cx="542443"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id="{456B6ACB-668C-A98B-9737-958A5B764EDE}"/>
              </a:ext>
            </a:extLst>
          </p:cNvPr>
          <p:cNvCxnSpPr>
            <a:cxnSpLocks/>
          </p:cNvCxnSpPr>
          <p:nvPr/>
        </p:nvCxnSpPr>
        <p:spPr>
          <a:xfrm>
            <a:off x="4086148" y="6318958"/>
            <a:ext cx="43081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直線矢印コネクタ 97">
            <a:extLst>
              <a:ext uri="{FF2B5EF4-FFF2-40B4-BE49-F238E27FC236}">
                <a16:creationId xmlns:a16="http://schemas.microsoft.com/office/drawing/2014/main" id="{E9FB97AF-4115-8379-F126-EB7854784F31}"/>
              </a:ext>
            </a:extLst>
          </p:cNvPr>
          <p:cNvCxnSpPr/>
          <p:nvPr/>
        </p:nvCxnSpPr>
        <p:spPr>
          <a:xfrm>
            <a:off x="6789484" y="4447926"/>
            <a:ext cx="46320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直線矢印コネクタ 98">
            <a:extLst>
              <a:ext uri="{FF2B5EF4-FFF2-40B4-BE49-F238E27FC236}">
                <a16:creationId xmlns:a16="http://schemas.microsoft.com/office/drawing/2014/main" id="{F292D6F4-FE4E-0C28-640D-C1A9E9ECC507}"/>
              </a:ext>
            </a:extLst>
          </p:cNvPr>
          <p:cNvCxnSpPr/>
          <p:nvPr/>
        </p:nvCxnSpPr>
        <p:spPr>
          <a:xfrm>
            <a:off x="8628593" y="4154501"/>
            <a:ext cx="46320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0DB00248-A372-63D4-027B-69D12C5D242E}"/>
              </a:ext>
            </a:extLst>
          </p:cNvPr>
          <p:cNvCxnSpPr/>
          <p:nvPr/>
        </p:nvCxnSpPr>
        <p:spPr>
          <a:xfrm>
            <a:off x="10432801" y="4154501"/>
            <a:ext cx="46320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07E7C0C0-DE96-DA37-7735-2C9A87F021FF}"/>
              </a:ext>
            </a:extLst>
          </p:cNvPr>
          <p:cNvSpPr/>
          <p:nvPr/>
        </p:nvSpPr>
        <p:spPr>
          <a:xfrm>
            <a:off x="8036516" y="4822289"/>
            <a:ext cx="3517052" cy="567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D4300FB9-E47E-5D54-AA88-08533F8982FB}"/>
              </a:ext>
            </a:extLst>
          </p:cNvPr>
          <p:cNvSpPr/>
          <p:nvPr/>
        </p:nvSpPr>
        <p:spPr>
          <a:xfrm>
            <a:off x="6954376" y="4838217"/>
            <a:ext cx="1844177" cy="18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7D71BD97-2D2C-AAD2-473C-520518D30C48}"/>
              </a:ext>
            </a:extLst>
          </p:cNvPr>
          <p:cNvSpPr/>
          <p:nvPr/>
        </p:nvSpPr>
        <p:spPr>
          <a:xfrm>
            <a:off x="6837179" y="1221980"/>
            <a:ext cx="164884"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E3C420DA-5782-0080-49C8-C874331A807E}"/>
              </a:ext>
            </a:extLst>
          </p:cNvPr>
          <p:cNvSpPr/>
          <p:nvPr/>
        </p:nvSpPr>
        <p:spPr>
          <a:xfrm>
            <a:off x="7041030" y="1221980"/>
            <a:ext cx="150345"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3B157AF5-06C0-6D46-65A4-7F10096E54B7}"/>
              </a:ext>
            </a:extLst>
          </p:cNvPr>
          <p:cNvSpPr/>
          <p:nvPr/>
        </p:nvSpPr>
        <p:spPr>
          <a:xfrm>
            <a:off x="8666163" y="1221980"/>
            <a:ext cx="175520"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BE91B19B-F78A-F62C-4270-DD7832FCD174}"/>
              </a:ext>
            </a:extLst>
          </p:cNvPr>
          <p:cNvSpPr/>
          <p:nvPr/>
        </p:nvSpPr>
        <p:spPr>
          <a:xfrm>
            <a:off x="8874649" y="1221980"/>
            <a:ext cx="158762"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18BB0B5C-B9F3-C4AD-9EF9-2D6C5CD91331}"/>
              </a:ext>
            </a:extLst>
          </p:cNvPr>
          <p:cNvSpPr/>
          <p:nvPr/>
        </p:nvSpPr>
        <p:spPr>
          <a:xfrm>
            <a:off x="10482786" y="1225121"/>
            <a:ext cx="175520"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EC32E53E-5B07-7D41-86EC-4E0FCABB566E}"/>
              </a:ext>
            </a:extLst>
          </p:cNvPr>
          <p:cNvSpPr/>
          <p:nvPr/>
        </p:nvSpPr>
        <p:spPr>
          <a:xfrm>
            <a:off x="10688979" y="1221980"/>
            <a:ext cx="158762"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7174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86F610F-33B8-6938-494F-DB8F57574D5F}"/>
              </a:ext>
            </a:extLst>
          </p:cNvPr>
          <p:cNvPicPr>
            <a:picLocks noChangeAspect="1"/>
          </p:cNvPicPr>
          <p:nvPr/>
        </p:nvPicPr>
        <p:blipFill rotWithShape="1">
          <a:blip r:embed="rId2"/>
          <a:srcRect r="6750" b="89630"/>
          <a:stretch/>
        </p:blipFill>
        <p:spPr>
          <a:xfrm>
            <a:off x="0" y="0"/>
            <a:ext cx="11369040" cy="711200"/>
          </a:xfrm>
          <a:prstGeom prst="rect">
            <a:avLst/>
          </a:prstGeom>
        </p:spPr>
      </p:pic>
      <p:pic>
        <p:nvPicPr>
          <p:cNvPr id="7" name="図 6">
            <a:extLst>
              <a:ext uri="{FF2B5EF4-FFF2-40B4-BE49-F238E27FC236}">
                <a16:creationId xmlns:a16="http://schemas.microsoft.com/office/drawing/2014/main" id="{BD78DD6F-52F0-9E2C-F8F0-F5CF326C1627}"/>
              </a:ext>
            </a:extLst>
          </p:cNvPr>
          <p:cNvPicPr>
            <a:picLocks noChangeAspect="1"/>
          </p:cNvPicPr>
          <p:nvPr/>
        </p:nvPicPr>
        <p:blipFill rotWithShape="1">
          <a:blip r:embed="rId2"/>
          <a:srcRect l="1849" t="33186" r="33500" b="1333"/>
          <a:stretch/>
        </p:blipFill>
        <p:spPr>
          <a:xfrm>
            <a:off x="3750370" y="2014299"/>
            <a:ext cx="8403973" cy="4787982"/>
          </a:xfrm>
          <a:prstGeom prst="rect">
            <a:avLst/>
          </a:prstGeom>
        </p:spPr>
      </p:pic>
      <p:sp>
        <p:nvSpPr>
          <p:cNvPr id="8" name="テキスト ボックス 7">
            <a:extLst>
              <a:ext uri="{FF2B5EF4-FFF2-40B4-BE49-F238E27FC236}">
                <a16:creationId xmlns:a16="http://schemas.microsoft.com/office/drawing/2014/main" id="{AF56A68F-4FEE-1716-CB14-7C7B5F241B88}"/>
              </a:ext>
            </a:extLst>
          </p:cNvPr>
          <p:cNvSpPr txBox="1"/>
          <p:nvPr/>
        </p:nvSpPr>
        <p:spPr>
          <a:xfrm>
            <a:off x="553720" y="1280160"/>
            <a:ext cx="11323320" cy="1169551"/>
          </a:xfrm>
          <a:prstGeom prst="rect">
            <a:avLst/>
          </a:prstGeom>
          <a:noFill/>
        </p:spPr>
        <p:txBody>
          <a:bodyPr wrap="square">
            <a:spAutoFit/>
          </a:bodyPr>
          <a:lstStyle/>
          <a:p>
            <a:r>
              <a:rPr lang="ja-JP" altLang="en-US" sz="1400" b="1" dirty="0">
                <a:solidFill>
                  <a:srgbClr val="000000"/>
                </a:solidFill>
                <a:latin typeface="Meiryo" panose="020B0604030504040204" pitchFamily="50" charset="-128"/>
                <a:ea typeface="Meiryo" panose="020B0604030504040204" pitchFamily="50" charset="-128"/>
              </a:rPr>
              <a:t>詳細は青山社出版の人工知能パートナーシステム</a:t>
            </a:r>
            <a:r>
              <a:rPr lang="en-US" altLang="ja-JP" sz="1400" b="1" dirty="0">
                <a:solidFill>
                  <a:srgbClr val="000000"/>
                </a:solidFill>
                <a:latin typeface="Meiryo" panose="020B0604030504040204" pitchFamily="50" charset="-128"/>
                <a:ea typeface="Meiryo" panose="020B0604030504040204" pitchFamily="50" charset="-128"/>
              </a:rPr>
              <a:t>(AIPS)</a:t>
            </a:r>
            <a:r>
              <a:rPr lang="ja-JP" altLang="en-US" sz="1400" b="1" dirty="0">
                <a:solidFill>
                  <a:srgbClr val="000000"/>
                </a:solidFill>
                <a:latin typeface="Meiryo" panose="020B0604030504040204" pitchFamily="50" charset="-128"/>
                <a:ea typeface="Meiryo" panose="020B0604030504040204" pitchFamily="50" charset="-128"/>
              </a:rPr>
              <a:t>を支える「デジタル回路の世界」に記載。</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3"/>
              </a:rPr>
              <a:t>https://www.seizansha.co.jp/ISBN/ISBN978-4-88359-339-2.html</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4"/>
              </a:rPr>
              <a:t>https://www.seizansha.co.jp/</a:t>
            </a:r>
            <a:endParaRPr lang="ja-JP" altLang="en-US" sz="1400" dirty="0"/>
          </a:p>
        </p:txBody>
      </p:sp>
      <p:pic>
        <p:nvPicPr>
          <p:cNvPr id="4" name="図 3">
            <a:extLst>
              <a:ext uri="{FF2B5EF4-FFF2-40B4-BE49-F238E27FC236}">
                <a16:creationId xmlns:a16="http://schemas.microsoft.com/office/drawing/2014/main" id="{CE89A713-EE95-0E3E-1306-465146E0AE8D}"/>
              </a:ext>
            </a:extLst>
          </p:cNvPr>
          <p:cNvPicPr>
            <a:picLocks noChangeAspect="1"/>
          </p:cNvPicPr>
          <p:nvPr/>
        </p:nvPicPr>
        <p:blipFill rotWithShape="1">
          <a:blip r:embed="rId5"/>
          <a:srcRect l="44616" t="34275" r="41387" b="50948"/>
          <a:stretch/>
        </p:blipFill>
        <p:spPr>
          <a:xfrm>
            <a:off x="8808789" y="664169"/>
            <a:ext cx="2895423" cy="1438945"/>
          </a:xfrm>
          <a:prstGeom prst="rect">
            <a:avLst/>
          </a:prstGeom>
        </p:spPr>
      </p:pic>
      <p:pic>
        <p:nvPicPr>
          <p:cNvPr id="11" name="図 10">
            <a:extLst>
              <a:ext uri="{FF2B5EF4-FFF2-40B4-BE49-F238E27FC236}">
                <a16:creationId xmlns:a16="http://schemas.microsoft.com/office/drawing/2014/main" id="{4FC1952C-AE3B-CAA2-C36F-0604BE9219F2}"/>
              </a:ext>
            </a:extLst>
          </p:cNvPr>
          <p:cNvPicPr>
            <a:picLocks noChangeAspect="1"/>
          </p:cNvPicPr>
          <p:nvPr/>
        </p:nvPicPr>
        <p:blipFill rotWithShape="1">
          <a:blip r:embed="rId6"/>
          <a:srcRect l="67500" t="24052"/>
          <a:stretch/>
        </p:blipFill>
        <p:spPr>
          <a:xfrm>
            <a:off x="360680" y="2600015"/>
            <a:ext cx="3389690" cy="4201943"/>
          </a:xfrm>
          <a:prstGeom prst="rect">
            <a:avLst/>
          </a:prstGeom>
        </p:spPr>
      </p:pic>
      <p:sp>
        <p:nvSpPr>
          <p:cNvPr id="9" name="テキスト ボックス 8">
            <a:extLst>
              <a:ext uri="{FF2B5EF4-FFF2-40B4-BE49-F238E27FC236}">
                <a16:creationId xmlns:a16="http://schemas.microsoft.com/office/drawing/2014/main" id="{1C5CDC85-69F4-34C6-64A3-F739D6B240C4}"/>
              </a:ext>
            </a:extLst>
          </p:cNvPr>
          <p:cNvSpPr txBox="1"/>
          <p:nvPr/>
        </p:nvSpPr>
        <p:spPr>
          <a:xfrm>
            <a:off x="10336234" y="6336547"/>
            <a:ext cx="1540806" cy="369332"/>
          </a:xfrm>
          <a:prstGeom prst="rect">
            <a:avLst/>
          </a:prstGeom>
          <a:noFill/>
        </p:spPr>
        <p:txBody>
          <a:bodyPr wrap="none" rtlCol="0">
            <a:spAutoFit/>
          </a:bodyPr>
          <a:lstStyle/>
          <a:p>
            <a:r>
              <a:rPr kumimoji="1" lang="en-US" altLang="ja-JP" b="1" dirty="0">
                <a:solidFill>
                  <a:srgbClr val="FF0000"/>
                </a:solidFill>
              </a:rPr>
              <a:t>Thank Yo</a:t>
            </a:r>
            <a:r>
              <a:rPr lang="en-US" altLang="ja-JP" b="1" dirty="0">
                <a:solidFill>
                  <a:srgbClr val="FF0000"/>
                </a:solidFill>
              </a:rPr>
              <a:t>u !</a:t>
            </a:r>
            <a:endParaRPr kumimoji="1" lang="ja-JP" altLang="en-US" b="1" dirty="0">
              <a:solidFill>
                <a:srgbClr val="FF0000"/>
              </a:solidFill>
            </a:endParaRPr>
          </a:p>
        </p:txBody>
      </p:sp>
      <p:sp>
        <p:nvSpPr>
          <p:cNvPr id="10" name="テキスト ボックス 9">
            <a:extLst>
              <a:ext uri="{FF2B5EF4-FFF2-40B4-BE49-F238E27FC236}">
                <a16:creationId xmlns:a16="http://schemas.microsoft.com/office/drawing/2014/main" id="{5BD8C5E4-619F-DFBB-5C43-22A5D704FE47}"/>
              </a:ext>
            </a:extLst>
          </p:cNvPr>
          <p:cNvSpPr txBox="1"/>
          <p:nvPr/>
        </p:nvSpPr>
        <p:spPr>
          <a:xfrm>
            <a:off x="360680" y="403861"/>
            <a:ext cx="7913621"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2" name="直線コネクタ 11">
            <a:extLst>
              <a:ext uri="{FF2B5EF4-FFF2-40B4-BE49-F238E27FC236}">
                <a16:creationId xmlns:a16="http://schemas.microsoft.com/office/drawing/2014/main" id="{CE46E7B9-79C5-A994-E5E3-FDBD40918E5D}"/>
              </a:ext>
            </a:extLst>
          </p:cNvPr>
          <p:cNvCxnSpPr>
            <a:cxnSpLocks/>
          </p:cNvCxnSpPr>
          <p:nvPr/>
        </p:nvCxnSpPr>
        <p:spPr>
          <a:xfrm>
            <a:off x="807489" y="1022883"/>
            <a:ext cx="387138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12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268936B-F508-8507-7F51-CBF147D7A519}"/>
              </a:ext>
            </a:extLst>
          </p:cNvPr>
          <p:cNvSpPr txBox="1"/>
          <p:nvPr/>
        </p:nvSpPr>
        <p:spPr>
          <a:xfrm>
            <a:off x="206571" y="915652"/>
            <a:ext cx="3005951" cy="400110"/>
          </a:xfrm>
          <a:prstGeom prst="rect">
            <a:avLst/>
          </a:prstGeom>
          <a:noFill/>
        </p:spPr>
        <p:txBody>
          <a:bodyPr wrap="none" rtlCol="0">
            <a:spAutoFit/>
          </a:bodyPr>
          <a:lstStyle/>
          <a:p>
            <a:r>
              <a:rPr lang="ja-JP" altLang="en-US" sz="2000" b="1" dirty="0">
                <a:solidFill>
                  <a:schemeClr val="accent1">
                    <a:lumMod val="75000"/>
                  </a:schemeClr>
                </a:solidFill>
              </a:rPr>
              <a:t>アルミ原子の物理モデル</a:t>
            </a:r>
            <a:endParaRPr kumimoji="1" lang="ja-JP" altLang="en-US" sz="2000" b="1" dirty="0">
              <a:solidFill>
                <a:schemeClr val="accent1">
                  <a:lumMod val="75000"/>
                </a:schemeClr>
              </a:solidFill>
            </a:endParaRPr>
          </a:p>
        </p:txBody>
      </p:sp>
      <p:sp>
        <p:nvSpPr>
          <p:cNvPr id="4" name="楕円 3">
            <a:extLst>
              <a:ext uri="{FF2B5EF4-FFF2-40B4-BE49-F238E27FC236}">
                <a16:creationId xmlns:a16="http://schemas.microsoft.com/office/drawing/2014/main" id="{07DF6188-BA1D-FC36-051A-387DFEF6F2CA}"/>
              </a:ext>
            </a:extLst>
          </p:cNvPr>
          <p:cNvSpPr/>
          <p:nvPr/>
        </p:nvSpPr>
        <p:spPr>
          <a:xfrm>
            <a:off x="3377519" y="4217980"/>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F82CFB16-0446-FF57-4ED0-3D8B06A3743B}"/>
              </a:ext>
            </a:extLst>
          </p:cNvPr>
          <p:cNvSpPr/>
          <p:nvPr/>
        </p:nvSpPr>
        <p:spPr>
          <a:xfrm>
            <a:off x="1444335" y="494240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450D2D3-F76A-5046-787B-B0D4511EA52F}"/>
              </a:ext>
            </a:extLst>
          </p:cNvPr>
          <p:cNvSpPr txBox="1"/>
          <p:nvPr/>
        </p:nvSpPr>
        <p:spPr>
          <a:xfrm>
            <a:off x="1444335" y="503330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8" name="楕円 7">
            <a:extLst>
              <a:ext uri="{FF2B5EF4-FFF2-40B4-BE49-F238E27FC236}">
                <a16:creationId xmlns:a16="http://schemas.microsoft.com/office/drawing/2014/main" id="{ABB563B8-114F-033F-00C7-A0AA17DB13D5}"/>
              </a:ext>
            </a:extLst>
          </p:cNvPr>
          <p:cNvSpPr/>
          <p:nvPr/>
        </p:nvSpPr>
        <p:spPr>
          <a:xfrm>
            <a:off x="2103514" y="3772905"/>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8C371F06-3820-6907-16CA-21962E64A103}"/>
              </a:ext>
            </a:extLst>
          </p:cNvPr>
          <p:cNvSpPr/>
          <p:nvPr/>
        </p:nvSpPr>
        <p:spPr>
          <a:xfrm>
            <a:off x="607179" y="4217982"/>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915AB311-128A-7F1F-21AA-8F164ED952BD}"/>
              </a:ext>
            </a:extLst>
          </p:cNvPr>
          <p:cNvSpPr/>
          <p:nvPr/>
        </p:nvSpPr>
        <p:spPr>
          <a:xfrm>
            <a:off x="1596735" y="509480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7E87562-9277-2C18-B2B8-EF43E62F8927}"/>
              </a:ext>
            </a:extLst>
          </p:cNvPr>
          <p:cNvSpPr txBox="1"/>
          <p:nvPr/>
        </p:nvSpPr>
        <p:spPr>
          <a:xfrm>
            <a:off x="1596735" y="518570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13" name="楕円 12">
            <a:extLst>
              <a:ext uri="{FF2B5EF4-FFF2-40B4-BE49-F238E27FC236}">
                <a16:creationId xmlns:a16="http://schemas.microsoft.com/office/drawing/2014/main" id="{345A5CED-9500-EA87-608D-EE4A149F3E72}"/>
              </a:ext>
            </a:extLst>
          </p:cNvPr>
          <p:cNvSpPr/>
          <p:nvPr/>
        </p:nvSpPr>
        <p:spPr>
          <a:xfrm>
            <a:off x="2235562" y="4029369"/>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1FB00D3-D8C2-432B-A351-787DEA0BB654}"/>
              </a:ext>
            </a:extLst>
          </p:cNvPr>
          <p:cNvSpPr txBox="1"/>
          <p:nvPr/>
        </p:nvSpPr>
        <p:spPr>
          <a:xfrm>
            <a:off x="2235562" y="4099708"/>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15" name="楕円 14">
            <a:extLst>
              <a:ext uri="{FF2B5EF4-FFF2-40B4-BE49-F238E27FC236}">
                <a16:creationId xmlns:a16="http://schemas.microsoft.com/office/drawing/2014/main" id="{44A883A0-8ED7-533C-2690-08763F47868D}"/>
              </a:ext>
            </a:extLst>
          </p:cNvPr>
          <p:cNvSpPr/>
          <p:nvPr/>
        </p:nvSpPr>
        <p:spPr>
          <a:xfrm>
            <a:off x="3481901" y="5829164"/>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61502E9-60BC-6276-D2B0-B4780410E13D}"/>
              </a:ext>
            </a:extLst>
          </p:cNvPr>
          <p:cNvSpPr txBox="1"/>
          <p:nvPr/>
        </p:nvSpPr>
        <p:spPr>
          <a:xfrm>
            <a:off x="3473256" y="597026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17" name="楕円 16">
            <a:extLst>
              <a:ext uri="{FF2B5EF4-FFF2-40B4-BE49-F238E27FC236}">
                <a16:creationId xmlns:a16="http://schemas.microsoft.com/office/drawing/2014/main" id="{729FBCAE-3FA1-820E-2A92-801FFC22DBEB}"/>
              </a:ext>
            </a:extLst>
          </p:cNvPr>
          <p:cNvSpPr/>
          <p:nvPr/>
        </p:nvSpPr>
        <p:spPr>
          <a:xfrm>
            <a:off x="4475338" y="509176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F73672B-50B0-49C3-775E-B5ECF8D76EC8}"/>
              </a:ext>
            </a:extLst>
          </p:cNvPr>
          <p:cNvSpPr txBox="1"/>
          <p:nvPr/>
        </p:nvSpPr>
        <p:spPr>
          <a:xfrm>
            <a:off x="4475338" y="5182670"/>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21" name="楕円 20">
            <a:extLst>
              <a:ext uri="{FF2B5EF4-FFF2-40B4-BE49-F238E27FC236}">
                <a16:creationId xmlns:a16="http://schemas.microsoft.com/office/drawing/2014/main" id="{A6DDC42C-1995-9830-E554-F55D647FFCEB}"/>
              </a:ext>
            </a:extLst>
          </p:cNvPr>
          <p:cNvSpPr/>
          <p:nvPr/>
        </p:nvSpPr>
        <p:spPr>
          <a:xfrm>
            <a:off x="9145163" y="4202320"/>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97BE95A4-08B5-A5C1-8129-D84C961DA735}"/>
              </a:ext>
            </a:extLst>
          </p:cNvPr>
          <p:cNvSpPr/>
          <p:nvPr/>
        </p:nvSpPr>
        <p:spPr>
          <a:xfrm>
            <a:off x="7211979" y="492674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23C4B85-27CF-DD46-5C4D-214C75230819}"/>
              </a:ext>
            </a:extLst>
          </p:cNvPr>
          <p:cNvSpPr txBox="1"/>
          <p:nvPr/>
        </p:nvSpPr>
        <p:spPr>
          <a:xfrm>
            <a:off x="7211979" y="501764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24" name="楕円 23">
            <a:extLst>
              <a:ext uri="{FF2B5EF4-FFF2-40B4-BE49-F238E27FC236}">
                <a16:creationId xmlns:a16="http://schemas.microsoft.com/office/drawing/2014/main" id="{BF93F656-3F21-2BEB-73FF-D5C21D39E6F1}"/>
              </a:ext>
            </a:extLst>
          </p:cNvPr>
          <p:cNvSpPr/>
          <p:nvPr/>
        </p:nvSpPr>
        <p:spPr>
          <a:xfrm>
            <a:off x="7134131" y="3170118"/>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3E96984C-A7A1-66A2-5D89-9B1C8868BFFD}"/>
              </a:ext>
            </a:extLst>
          </p:cNvPr>
          <p:cNvSpPr/>
          <p:nvPr/>
        </p:nvSpPr>
        <p:spPr>
          <a:xfrm>
            <a:off x="6374823" y="4202322"/>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B6B103E9-41BF-89D0-F691-9C7E80CC9E3F}"/>
              </a:ext>
            </a:extLst>
          </p:cNvPr>
          <p:cNvSpPr/>
          <p:nvPr/>
        </p:nvSpPr>
        <p:spPr>
          <a:xfrm>
            <a:off x="7364379" y="507914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16331333-EDE4-FB4A-0D58-347E3316B50C}"/>
              </a:ext>
            </a:extLst>
          </p:cNvPr>
          <p:cNvSpPr txBox="1"/>
          <p:nvPr/>
        </p:nvSpPr>
        <p:spPr>
          <a:xfrm>
            <a:off x="7364379" y="517004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28" name="楕円 27">
            <a:extLst>
              <a:ext uri="{FF2B5EF4-FFF2-40B4-BE49-F238E27FC236}">
                <a16:creationId xmlns:a16="http://schemas.microsoft.com/office/drawing/2014/main" id="{25347C2E-822D-521B-C8A1-74BCB40BBB73}"/>
              </a:ext>
            </a:extLst>
          </p:cNvPr>
          <p:cNvSpPr/>
          <p:nvPr/>
        </p:nvSpPr>
        <p:spPr>
          <a:xfrm>
            <a:off x="6772524" y="4127981"/>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7D76F0EB-2910-FC85-54A0-074B4F3DFF53}"/>
              </a:ext>
            </a:extLst>
          </p:cNvPr>
          <p:cNvSpPr txBox="1"/>
          <p:nvPr/>
        </p:nvSpPr>
        <p:spPr>
          <a:xfrm>
            <a:off x="6760745" y="4188793"/>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30" name="楕円 29">
            <a:extLst>
              <a:ext uri="{FF2B5EF4-FFF2-40B4-BE49-F238E27FC236}">
                <a16:creationId xmlns:a16="http://schemas.microsoft.com/office/drawing/2014/main" id="{749B21C1-6A5F-06F7-6253-AA745FE94438}"/>
              </a:ext>
            </a:extLst>
          </p:cNvPr>
          <p:cNvSpPr/>
          <p:nvPr/>
        </p:nvSpPr>
        <p:spPr>
          <a:xfrm>
            <a:off x="11291289" y="5642909"/>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CE9BA06-40E4-E697-7C43-22F23754B53E}"/>
              </a:ext>
            </a:extLst>
          </p:cNvPr>
          <p:cNvSpPr txBox="1"/>
          <p:nvPr/>
        </p:nvSpPr>
        <p:spPr>
          <a:xfrm>
            <a:off x="11333042" y="5739429"/>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32" name="楕円 31">
            <a:extLst>
              <a:ext uri="{FF2B5EF4-FFF2-40B4-BE49-F238E27FC236}">
                <a16:creationId xmlns:a16="http://schemas.microsoft.com/office/drawing/2014/main" id="{AD13DA7E-E8E9-0A98-275E-A7BCCAAB34E2}"/>
              </a:ext>
            </a:extLst>
          </p:cNvPr>
          <p:cNvSpPr/>
          <p:nvPr/>
        </p:nvSpPr>
        <p:spPr>
          <a:xfrm>
            <a:off x="10242982" y="507610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6A0EC5FE-2DB8-17B8-4BFF-FE974E92F933}"/>
              </a:ext>
            </a:extLst>
          </p:cNvPr>
          <p:cNvSpPr txBox="1"/>
          <p:nvPr/>
        </p:nvSpPr>
        <p:spPr>
          <a:xfrm>
            <a:off x="10242982" y="5167010"/>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cxnSp>
        <p:nvCxnSpPr>
          <p:cNvPr id="35" name="直線コネクタ 34">
            <a:extLst>
              <a:ext uri="{FF2B5EF4-FFF2-40B4-BE49-F238E27FC236}">
                <a16:creationId xmlns:a16="http://schemas.microsoft.com/office/drawing/2014/main" id="{C4620226-1A5B-E560-FB54-BFB7AE6F6ACF}"/>
              </a:ext>
            </a:extLst>
          </p:cNvPr>
          <p:cNvCxnSpPr>
            <a:cxnSpLocks/>
          </p:cNvCxnSpPr>
          <p:nvPr/>
        </p:nvCxnSpPr>
        <p:spPr>
          <a:xfrm flipH="1">
            <a:off x="4098513" y="1140007"/>
            <a:ext cx="12075" cy="20457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8F685A4-3FBA-2B85-686A-9788166C5792}"/>
              </a:ext>
            </a:extLst>
          </p:cNvPr>
          <p:cNvCxnSpPr>
            <a:cxnSpLocks/>
          </p:cNvCxnSpPr>
          <p:nvPr/>
        </p:nvCxnSpPr>
        <p:spPr>
          <a:xfrm flipH="1">
            <a:off x="4098513" y="3171497"/>
            <a:ext cx="3592882" cy="1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A5DF0B7E-55E1-05DF-EB9D-BCE050151BC7}"/>
              </a:ext>
            </a:extLst>
          </p:cNvPr>
          <p:cNvCxnSpPr>
            <a:cxnSpLocks/>
          </p:cNvCxnSpPr>
          <p:nvPr/>
        </p:nvCxnSpPr>
        <p:spPr>
          <a:xfrm flipH="1">
            <a:off x="7684237" y="1100458"/>
            <a:ext cx="6410" cy="20511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303F8986-28A4-25EC-3466-779AAF98A1B2}"/>
              </a:ext>
            </a:extLst>
          </p:cNvPr>
          <p:cNvCxnSpPr>
            <a:cxnSpLocks/>
          </p:cNvCxnSpPr>
          <p:nvPr/>
        </p:nvCxnSpPr>
        <p:spPr>
          <a:xfrm flipH="1">
            <a:off x="3225119" y="1126095"/>
            <a:ext cx="885469" cy="71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1206B15B-22B5-FEFA-48AB-86C9183F4868}"/>
              </a:ext>
            </a:extLst>
          </p:cNvPr>
          <p:cNvCxnSpPr>
            <a:cxnSpLocks/>
          </p:cNvCxnSpPr>
          <p:nvPr/>
        </p:nvCxnSpPr>
        <p:spPr>
          <a:xfrm flipH="1">
            <a:off x="7684237" y="1118948"/>
            <a:ext cx="885469" cy="71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99EEBE8-CA3E-1FDF-21F9-5BAF126AE069}"/>
              </a:ext>
            </a:extLst>
          </p:cNvPr>
          <p:cNvCxnSpPr>
            <a:cxnSpLocks/>
          </p:cNvCxnSpPr>
          <p:nvPr/>
        </p:nvCxnSpPr>
        <p:spPr>
          <a:xfrm flipH="1">
            <a:off x="4123412" y="2056266"/>
            <a:ext cx="3592882" cy="1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楕円 42">
            <a:extLst>
              <a:ext uri="{FF2B5EF4-FFF2-40B4-BE49-F238E27FC236}">
                <a16:creationId xmlns:a16="http://schemas.microsoft.com/office/drawing/2014/main" id="{BE41B05E-30DE-9EFF-368E-F9D3D22D2BE1}"/>
              </a:ext>
            </a:extLst>
          </p:cNvPr>
          <p:cNvSpPr/>
          <p:nvPr/>
        </p:nvSpPr>
        <p:spPr>
          <a:xfrm>
            <a:off x="4224215" y="210025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7C417993-3737-59F7-7063-AFFBBAB69C59}"/>
              </a:ext>
            </a:extLst>
          </p:cNvPr>
          <p:cNvSpPr txBox="1"/>
          <p:nvPr/>
        </p:nvSpPr>
        <p:spPr>
          <a:xfrm>
            <a:off x="4224215" y="2191160"/>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47" name="楕円 46">
            <a:extLst>
              <a:ext uri="{FF2B5EF4-FFF2-40B4-BE49-F238E27FC236}">
                <a16:creationId xmlns:a16="http://schemas.microsoft.com/office/drawing/2014/main" id="{8A7D1CC1-8706-6C5E-AE5C-5170F884C636}"/>
              </a:ext>
            </a:extLst>
          </p:cNvPr>
          <p:cNvSpPr/>
          <p:nvPr/>
        </p:nvSpPr>
        <p:spPr>
          <a:xfrm>
            <a:off x="4894061" y="2093268"/>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E698DA9F-D0A2-2EB7-8B44-FA6D94DEB1CC}"/>
              </a:ext>
            </a:extLst>
          </p:cNvPr>
          <p:cNvSpPr txBox="1"/>
          <p:nvPr/>
        </p:nvSpPr>
        <p:spPr>
          <a:xfrm>
            <a:off x="4894061" y="2184174"/>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49" name="楕円 48">
            <a:extLst>
              <a:ext uri="{FF2B5EF4-FFF2-40B4-BE49-F238E27FC236}">
                <a16:creationId xmlns:a16="http://schemas.microsoft.com/office/drawing/2014/main" id="{9149A5A3-646E-9399-4E88-DDE0FCB949BD}"/>
              </a:ext>
            </a:extLst>
          </p:cNvPr>
          <p:cNvSpPr/>
          <p:nvPr/>
        </p:nvSpPr>
        <p:spPr>
          <a:xfrm>
            <a:off x="5563907" y="2104515"/>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1471B0EB-43EE-ED95-18D2-5A11FE58B452}"/>
              </a:ext>
            </a:extLst>
          </p:cNvPr>
          <p:cNvSpPr txBox="1"/>
          <p:nvPr/>
        </p:nvSpPr>
        <p:spPr>
          <a:xfrm>
            <a:off x="5563907" y="2195421"/>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51" name="楕円 50">
            <a:extLst>
              <a:ext uri="{FF2B5EF4-FFF2-40B4-BE49-F238E27FC236}">
                <a16:creationId xmlns:a16="http://schemas.microsoft.com/office/drawing/2014/main" id="{D167CE91-7F11-7CE5-80D5-FAE69C393692}"/>
              </a:ext>
            </a:extLst>
          </p:cNvPr>
          <p:cNvSpPr/>
          <p:nvPr/>
        </p:nvSpPr>
        <p:spPr>
          <a:xfrm>
            <a:off x="6203034" y="2106689"/>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60455FCC-04E6-5018-07FC-916A3244665D}"/>
              </a:ext>
            </a:extLst>
          </p:cNvPr>
          <p:cNvSpPr txBox="1"/>
          <p:nvPr/>
        </p:nvSpPr>
        <p:spPr>
          <a:xfrm>
            <a:off x="6203034" y="2197595"/>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53" name="楕円 52">
            <a:extLst>
              <a:ext uri="{FF2B5EF4-FFF2-40B4-BE49-F238E27FC236}">
                <a16:creationId xmlns:a16="http://schemas.microsoft.com/office/drawing/2014/main" id="{41594BA8-A746-41F4-7825-54BB4AF6FEC3}"/>
              </a:ext>
            </a:extLst>
          </p:cNvPr>
          <p:cNvSpPr/>
          <p:nvPr/>
        </p:nvSpPr>
        <p:spPr>
          <a:xfrm>
            <a:off x="6861843" y="210883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35022FF0-CBFA-76B0-7D26-7667997B1853}"/>
              </a:ext>
            </a:extLst>
          </p:cNvPr>
          <p:cNvSpPr txBox="1"/>
          <p:nvPr/>
        </p:nvSpPr>
        <p:spPr>
          <a:xfrm>
            <a:off x="6861843" y="219973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1" name="楕円 60">
            <a:extLst>
              <a:ext uri="{FF2B5EF4-FFF2-40B4-BE49-F238E27FC236}">
                <a16:creationId xmlns:a16="http://schemas.microsoft.com/office/drawing/2014/main" id="{26C4CE9F-18DB-A88F-731E-22C9B3E17AEE}"/>
              </a:ext>
            </a:extLst>
          </p:cNvPr>
          <p:cNvSpPr/>
          <p:nvPr/>
        </p:nvSpPr>
        <p:spPr>
          <a:xfrm>
            <a:off x="4546701" y="2600427"/>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66E25D8C-EFF3-62FD-37F3-840DB6890AB2}"/>
              </a:ext>
            </a:extLst>
          </p:cNvPr>
          <p:cNvSpPr txBox="1"/>
          <p:nvPr/>
        </p:nvSpPr>
        <p:spPr>
          <a:xfrm>
            <a:off x="4616339" y="2726404"/>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3" name="楕円 62">
            <a:extLst>
              <a:ext uri="{FF2B5EF4-FFF2-40B4-BE49-F238E27FC236}">
                <a16:creationId xmlns:a16="http://schemas.microsoft.com/office/drawing/2014/main" id="{38199292-9645-40E4-7699-F1DBD62A31AA}"/>
              </a:ext>
            </a:extLst>
          </p:cNvPr>
          <p:cNvSpPr/>
          <p:nvPr/>
        </p:nvSpPr>
        <p:spPr>
          <a:xfrm>
            <a:off x="5213474" y="2614318"/>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308B5CB0-9383-C4CD-EF0F-7029715240CD}"/>
              </a:ext>
            </a:extLst>
          </p:cNvPr>
          <p:cNvSpPr txBox="1"/>
          <p:nvPr/>
        </p:nvSpPr>
        <p:spPr>
          <a:xfrm>
            <a:off x="5283112" y="2740295"/>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5" name="楕円 64">
            <a:extLst>
              <a:ext uri="{FF2B5EF4-FFF2-40B4-BE49-F238E27FC236}">
                <a16:creationId xmlns:a16="http://schemas.microsoft.com/office/drawing/2014/main" id="{AA67C102-3844-52B9-2D1C-D3DA9F981A82}"/>
              </a:ext>
            </a:extLst>
          </p:cNvPr>
          <p:cNvSpPr/>
          <p:nvPr/>
        </p:nvSpPr>
        <p:spPr>
          <a:xfrm>
            <a:off x="5893627" y="2591226"/>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CF9AB609-15DE-283B-B8C9-86E4FC0A25CF}"/>
              </a:ext>
            </a:extLst>
          </p:cNvPr>
          <p:cNvSpPr txBox="1"/>
          <p:nvPr/>
        </p:nvSpPr>
        <p:spPr>
          <a:xfrm>
            <a:off x="5963265" y="2717203"/>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7" name="楕円 66">
            <a:extLst>
              <a:ext uri="{FF2B5EF4-FFF2-40B4-BE49-F238E27FC236}">
                <a16:creationId xmlns:a16="http://schemas.microsoft.com/office/drawing/2014/main" id="{1EABB7F8-2D9D-9FF9-0707-60E24DD66824}"/>
              </a:ext>
            </a:extLst>
          </p:cNvPr>
          <p:cNvSpPr/>
          <p:nvPr/>
        </p:nvSpPr>
        <p:spPr>
          <a:xfrm>
            <a:off x="6522447" y="2567639"/>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4136C584-AEA7-2B1F-2AE3-39C6C03DAA90}"/>
              </a:ext>
            </a:extLst>
          </p:cNvPr>
          <p:cNvSpPr txBox="1"/>
          <p:nvPr/>
        </p:nvSpPr>
        <p:spPr>
          <a:xfrm>
            <a:off x="6592085" y="2693616"/>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9" name="テキスト ボックス 68">
            <a:extLst>
              <a:ext uri="{FF2B5EF4-FFF2-40B4-BE49-F238E27FC236}">
                <a16:creationId xmlns:a16="http://schemas.microsoft.com/office/drawing/2014/main" id="{9DD7CDD3-B2FB-B8EB-AB53-23CBA1E13C03}"/>
              </a:ext>
            </a:extLst>
          </p:cNvPr>
          <p:cNvSpPr txBox="1"/>
          <p:nvPr/>
        </p:nvSpPr>
        <p:spPr>
          <a:xfrm>
            <a:off x="4267983" y="16355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0" name="テキスト ボックス 69">
            <a:extLst>
              <a:ext uri="{FF2B5EF4-FFF2-40B4-BE49-F238E27FC236}">
                <a16:creationId xmlns:a16="http://schemas.microsoft.com/office/drawing/2014/main" id="{0424834B-6EF2-27DD-2378-B3E864AA947C}"/>
              </a:ext>
            </a:extLst>
          </p:cNvPr>
          <p:cNvSpPr txBox="1"/>
          <p:nvPr/>
        </p:nvSpPr>
        <p:spPr>
          <a:xfrm>
            <a:off x="4956917" y="16355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1" name="テキスト ボックス 70">
            <a:extLst>
              <a:ext uri="{FF2B5EF4-FFF2-40B4-BE49-F238E27FC236}">
                <a16:creationId xmlns:a16="http://schemas.microsoft.com/office/drawing/2014/main" id="{98BFA4B5-31B9-4183-9998-C283B6FDBD04}"/>
              </a:ext>
            </a:extLst>
          </p:cNvPr>
          <p:cNvSpPr txBox="1"/>
          <p:nvPr/>
        </p:nvSpPr>
        <p:spPr>
          <a:xfrm>
            <a:off x="5634519" y="1663203"/>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2" name="テキスト ボックス 71">
            <a:extLst>
              <a:ext uri="{FF2B5EF4-FFF2-40B4-BE49-F238E27FC236}">
                <a16:creationId xmlns:a16="http://schemas.microsoft.com/office/drawing/2014/main" id="{43CE5ED4-297B-FEB0-088D-E397DDF15069}"/>
              </a:ext>
            </a:extLst>
          </p:cNvPr>
          <p:cNvSpPr txBox="1"/>
          <p:nvPr/>
        </p:nvSpPr>
        <p:spPr>
          <a:xfrm>
            <a:off x="6225834" y="1627421"/>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3" name="テキスト ボックス 72">
            <a:extLst>
              <a:ext uri="{FF2B5EF4-FFF2-40B4-BE49-F238E27FC236}">
                <a16:creationId xmlns:a16="http://schemas.microsoft.com/office/drawing/2014/main" id="{723316DF-67B2-5473-E58C-3FDD261F8E5C}"/>
              </a:ext>
            </a:extLst>
          </p:cNvPr>
          <p:cNvSpPr txBox="1"/>
          <p:nvPr/>
        </p:nvSpPr>
        <p:spPr>
          <a:xfrm>
            <a:off x="7009870" y="1617238"/>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cxnSp>
        <p:nvCxnSpPr>
          <p:cNvPr id="74" name="直線コネクタ 73">
            <a:extLst>
              <a:ext uri="{FF2B5EF4-FFF2-40B4-BE49-F238E27FC236}">
                <a16:creationId xmlns:a16="http://schemas.microsoft.com/office/drawing/2014/main" id="{6DE2E479-AF14-F74A-E2D6-84D0847B8C49}"/>
              </a:ext>
            </a:extLst>
          </p:cNvPr>
          <p:cNvCxnSpPr>
            <a:cxnSpLocks/>
          </p:cNvCxnSpPr>
          <p:nvPr/>
        </p:nvCxnSpPr>
        <p:spPr>
          <a:xfrm flipH="1">
            <a:off x="7592370" y="2049226"/>
            <a:ext cx="1079693" cy="1283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FDDEB005-D12E-1C39-CDD6-4A060F20F6A3}"/>
              </a:ext>
            </a:extLst>
          </p:cNvPr>
          <p:cNvCxnSpPr/>
          <p:nvPr/>
        </p:nvCxnSpPr>
        <p:spPr>
          <a:xfrm>
            <a:off x="8126971" y="1140007"/>
            <a:ext cx="0" cy="930554"/>
          </a:xfrm>
          <a:prstGeom prst="straightConnector1">
            <a:avLst/>
          </a:prstGeom>
          <a:ln w="57150">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5CA28AD6-C184-6E0D-75F6-D5A69C040F14}"/>
              </a:ext>
            </a:extLst>
          </p:cNvPr>
          <p:cNvSpPr txBox="1"/>
          <p:nvPr/>
        </p:nvSpPr>
        <p:spPr>
          <a:xfrm>
            <a:off x="8275552" y="1373815"/>
            <a:ext cx="1002082" cy="461665"/>
          </a:xfrm>
          <a:prstGeom prst="rect">
            <a:avLst/>
          </a:prstGeom>
          <a:noFill/>
        </p:spPr>
        <p:txBody>
          <a:bodyPr wrap="square">
            <a:spAutoFit/>
          </a:bodyPr>
          <a:lstStyle/>
          <a:p>
            <a:r>
              <a:rPr lang="en-US" altLang="ja-JP" sz="2400" b="1" dirty="0">
                <a:solidFill>
                  <a:schemeClr val="accent1">
                    <a:lumMod val="75000"/>
                  </a:schemeClr>
                </a:solidFill>
              </a:rPr>
              <a:t>w</a:t>
            </a:r>
            <a:endParaRPr lang="ja-JP" altLang="en-US" sz="2400" b="1" dirty="0">
              <a:solidFill>
                <a:schemeClr val="accent1">
                  <a:lumMod val="75000"/>
                </a:schemeClr>
              </a:solidFill>
            </a:endParaRPr>
          </a:p>
        </p:txBody>
      </p:sp>
      <p:sp>
        <p:nvSpPr>
          <p:cNvPr id="79" name="テキスト ボックス 78">
            <a:extLst>
              <a:ext uri="{FF2B5EF4-FFF2-40B4-BE49-F238E27FC236}">
                <a16:creationId xmlns:a16="http://schemas.microsoft.com/office/drawing/2014/main" id="{2DFBC0D4-89E6-E3E3-C4DE-0981DCC34444}"/>
              </a:ext>
            </a:extLst>
          </p:cNvPr>
          <p:cNvSpPr txBox="1"/>
          <p:nvPr/>
        </p:nvSpPr>
        <p:spPr>
          <a:xfrm>
            <a:off x="6360802" y="5929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80" name="テキスト ボックス 79">
            <a:extLst>
              <a:ext uri="{FF2B5EF4-FFF2-40B4-BE49-F238E27FC236}">
                <a16:creationId xmlns:a16="http://schemas.microsoft.com/office/drawing/2014/main" id="{C4410EC0-7241-EB34-1071-4CCD1B3B15EB}"/>
              </a:ext>
            </a:extLst>
          </p:cNvPr>
          <p:cNvSpPr txBox="1"/>
          <p:nvPr/>
        </p:nvSpPr>
        <p:spPr>
          <a:xfrm>
            <a:off x="4393020" y="453987"/>
            <a:ext cx="1002082" cy="461665"/>
          </a:xfrm>
          <a:prstGeom prst="rect">
            <a:avLst/>
          </a:prstGeom>
          <a:noFill/>
        </p:spPr>
        <p:txBody>
          <a:bodyPr wrap="square">
            <a:spAutoFit/>
          </a:bodyPr>
          <a:lstStyle/>
          <a:p>
            <a:r>
              <a:rPr lang="en-US" altLang="ja-JP" sz="2400" b="1" dirty="0">
                <a:solidFill>
                  <a:srgbClr val="FF0000"/>
                </a:solidFill>
              </a:rPr>
              <a:t>hf</a:t>
            </a:r>
            <a:endParaRPr lang="ja-JP" altLang="en-US" sz="2400" b="1" dirty="0">
              <a:solidFill>
                <a:srgbClr val="FF0000"/>
              </a:solidFill>
            </a:endParaRPr>
          </a:p>
        </p:txBody>
      </p:sp>
      <p:cxnSp>
        <p:nvCxnSpPr>
          <p:cNvPr id="82" name="直線矢印コネクタ 81">
            <a:extLst>
              <a:ext uri="{FF2B5EF4-FFF2-40B4-BE49-F238E27FC236}">
                <a16:creationId xmlns:a16="http://schemas.microsoft.com/office/drawing/2014/main" id="{893C0D7E-AF2A-3C86-2285-0D0C51C3D8C9}"/>
              </a:ext>
            </a:extLst>
          </p:cNvPr>
          <p:cNvCxnSpPr>
            <a:cxnSpLocks/>
          </p:cNvCxnSpPr>
          <p:nvPr/>
        </p:nvCxnSpPr>
        <p:spPr>
          <a:xfrm>
            <a:off x="4769024" y="885209"/>
            <a:ext cx="794883" cy="1101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EE62AB63-078F-5495-B939-0C885F5262F1}"/>
              </a:ext>
            </a:extLst>
          </p:cNvPr>
          <p:cNvCxnSpPr>
            <a:cxnSpLocks/>
          </p:cNvCxnSpPr>
          <p:nvPr/>
        </p:nvCxnSpPr>
        <p:spPr>
          <a:xfrm flipV="1">
            <a:off x="5626541" y="1021008"/>
            <a:ext cx="762433" cy="794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CA853DB9-031D-473B-1E0E-59CF5F60B290}"/>
              </a:ext>
            </a:extLst>
          </p:cNvPr>
          <p:cNvCxnSpPr>
            <a:cxnSpLocks/>
          </p:cNvCxnSpPr>
          <p:nvPr/>
        </p:nvCxnSpPr>
        <p:spPr>
          <a:xfrm>
            <a:off x="1527355" y="3048977"/>
            <a:ext cx="794883" cy="1101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4F63D198-13B5-39E5-8CBD-BA97410379A1}"/>
              </a:ext>
            </a:extLst>
          </p:cNvPr>
          <p:cNvSpPr txBox="1"/>
          <p:nvPr/>
        </p:nvSpPr>
        <p:spPr>
          <a:xfrm>
            <a:off x="1028783" y="2716979"/>
            <a:ext cx="1002082" cy="461665"/>
          </a:xfrm>
          <a:prstGeom prst="rect">
            <a:avLst/>
          </a:prstGeom>
          <a:noFill/>
        </p:spPr>
        <p:txBody>
          <a:bodyPr wrap="square">
            <a:spAutoFit/>
          </a:bodyPr>
          <a:lstStyle/>
          <a:p>
            <a:r>
              <a:rPr lang="en-US" altLang="ja-JP" sz="2400" b="1" dirty="0">
                <a:solidFill>
                  <a:srgbClr val="FF0000"/>
                </a:solidFill>
              </a:rPr>
              <a:t>hf</a:t>
            </a:r>
            <a:endParaRPr lang="ja-JP" altLang="en-US" sz="2400" b="1" dirty="0">
              <a:solidFill>
                <a:srgbClr val="FF0000"/>
              </a:solidFill>
            </a:endParaRPr>
          </a:p>
        </p:txBody>
      </p:sp>
      <p:cxnSp>
        <p:nvCxnSpPr>
          <p:cNvPr id="94" name="直線矢印コネクタ 93">
            <a:extLst>
              <a:ext uri="{FF2B5EF4-FFF2-40B4-BE49-F238E27FC236}">
                <a16:creationId xmlns:a16="http://schemas.microsoft.com/office/drawing/2014/main" id="{27BE9D95-E07D-4741-61D8-D50E1C89A7F2}"/>
              </a:ext>
            </a:extLst>
          </p:cNvPr>
          <p:cNvCxnSpPr>
            <a:cxnSpLocks/>
          </p:cNvCxnSpPr>
          <p:nvPr/>
        </p:nvCxnSpPr>
        <p:spPr>
          <a:xfrm flipV="1">
            <a:off x="2606087" y="3260699"/>
            <a:ext cx="762433" cy="794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7BAA9621-2E03-C8B6-1089-0A0C367F3A94}"/>
              </a:ext>
            </a:extLst>
          </p:cNvPr>
          <p:cNvSpPr txBox="1"/>
          <p:nvPr/>
        </p:nvSpPr>
        <p:spPr>
          <a:xfrm>
            <a:off x="3130541" y="2889459"/>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96" name="テキスト ボックス 95">
            <a:extLst>
              <a:ext uri="{FF2B5EF4-FFF2-40B4-BE49-F238E27FC236}">
                <a16:creationId xmlns:a16="http://schemas.microsoft.com/office/drawing/2014/main" id="{371641FC-325A-574D-C594-BA95A55A83DF}"/>
              </a:ext>
            </a:extLst>
          </p:cNvPr>
          <p:cNvSpPr txBox="1"/>
          <p:nvPr/>
        </p:nvSpPr>
        <p:spPr>
          <a:xfrm>
            <a:off x="161899" y="1482557"/>
            <a:ext cx="3828096" cy="954107"/>
          </a:xfrm>
          <a:prstGeom prst="rect">
            <a:avLst/>
          </a:prstGeom>
          <a:noFill/>
        </p:spPr>
        <p:txBody>
          <a:bodyPr wrap="square" rtlCol="0">
            <a:spAutoFit/>
          </a:bodyPr>
          <a:lstStyle/>
          <a:p>
            <a:r>
              <a:rPr lang="ja-JP" altLang="en-US" sz="1400" b="1" dirty="0">
                <a:solidFill>
                  <a:srgbClr val="FF0000"/>
                </a:solidFill>
              </a:rPr>
              <a:t>アルミ原子の一番外側にある</a:t>
            </a:r>
            <a:r>
              <a:rPr kumimoji="1" lang="ja-JP" altLang="en-US" sz="1400" b="1" dirty="0">
                <a:solidFill>
                  <a:srgbClr val="FF0000"/>
                </a:solidFill>
              </a:rPr>
              <a:t>軌道電子は、</a:t>
            </a:r>
            <a:endParaRPr kumimoji="1" lang="en-US" altLang="ja-JP" sz="1400" b="1" dirty="0">
              <a:solidFill>
                <a:srgbClr val="FF0000"/>
              </a:solidFill>
            </a:endParaRPr>
          </a:p>
          <a:p>
            <a:r>
              <a:rPr kumimoji="1" lang="ja-JP" altLang="en-US" sz="1400" b="1" dirty="0">
                <a:solidFill>
                  <a:srgbClr val="FF0000"/>
                </a:solidFill>
              </a:rPr>
              <a:t>原子核による引力からの脱出エネルギー</a:t>
            </a:r>
            <a:r>
              <a:rPr lang="ja-JP" altLang="en-US" sz="1400" b="1" dirty="0">
                <a:solidFill>
                  <a:srgbClr val="FF0000"/>
                </a:solidFill>
              </a:rPr>
              <a:t>が</a:t>
            </a:r>
            <a:endParaRPr lang="en-US" altLang="ja-JP" sz="1400" b="1" dirty="0">
              <a:solidFill>
                <a:srgbClr val="FF0000"/>
              </a:solidFill>
            </a:endParaRPr>
          </a:p>
          <a:p>
            <a:r>
              <a:rPr lang="ja-JP" altLang="en-US" sz="1400" b="1" dirty="0">
                <a:solidFill>
                  <a:srgbClr val="FF0000"/>
                </a:solidFill>
              </a:rPr>
              <a:t>一番小さいので光エネルギーにより簡単に</a:t>
            </a:r>
            <a:endParaRPr lang="en-US" altLang="ja-JP" sz="1400" b="1" dirty="0">
              <a:solidFill>
                <a:srgbClr val="FF0000"/>
              </a:solidFill>
            </a:endParaRPr>
          </a:p>
          <a:p>
            <a:r>
              <a:rPr kumimoji="1" lang="ja-JP" altLang="en-US" sz="1400" b="1" dirty="0">
                <a:solidFill>
                  <a:srgbClr val="FF0000"/>
                </a:solidFill>
              </a:rPr>
              <a:t>無重力自由空間に脱出が容易である。</a:t>
            </a:r>
          </a:p>
        </p:txBody>
      </p:sp>
      <p:cxnSp>
        <p:nvCxnSpPr>
          <p:cNvPr id="98" name="直線矢印コネクタ 97">
            <a:extLst>
              <a:ext uri="{FF2B5EF4-FFF2-40B4-BE49-F238E27FC236}">
                <a16:creationId xmlns:a16="http://schemas.microsoft.com/office/drawing/2014/main" id="{6508EB11-FAE5-CED6-7933-CB6AD5499140}"/>
              </a:ext>
            </a:extLst>
          </p:cNvPr>
          <p:cNvCxnSpPr>
            <a:cxnSpLocks/>
          </p:cNvCxnSpPr>
          <p:nvPr/>
        </p:nvCxnSpPr>
        <p:spPr>
          <a:xfrm>
            <a:off x="8989934" y="2920739"/>
            <a:ext cx="265644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9B7D2E42-37B8-0DCF-6F79-971028501E35}"/>
              </a:ext>
            </a:extLst>
          </p:cNvPr>
          <p:cNvCxnSpPr>
            <a:cxnSpLocks/>
          </p:cNvCxnSpPr>
          <p:nvPr/>
        </p:nvCxnSpPr>
        <p:spPr>
          <a:xfrm flipH="1" flipV="1">
            <a:off x="9293782" y="967007"/>
            <a:ext cx="13433" cy="21984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CDFE445A-AD19-C929-1380-29D6CE545CC7}"/>
              </a:ext>
            </a:extLst>
          </p:cNvPr>
          <p:cNvCxnSpPr>
            <a:cxnSpLocks/>
          </p:cNvCxnSpPr>
          <p:nvPr/>
        </p:nvCxnSpPr>
        <p:spPr>
          <a:xfrm flipV="1">
            <a:off x="9601481" y="1299367"/>
            <a:ext cx="1788899" cy="15751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1659547F-2232-534E-5101-A22154188E58}"/>
              </a:ext>
            </a:extLst>
          </p:cNvPr>
          <p:cNvSpPr txBox="1"/>
          <p:nvPr/>
        </p:nvSpPr>
        <p:spPr>
          <a:xfrm>
            <a:off x="9437262" y="2889459"/>
            <a:ext cx="1002082" cy="461665"/>
          </a:xfrm>
          <a:prstGeom prst="rect">
            <a:avLst/>
          </a:prstGeom>
          <a:noFill/>
        </p:spPr>
        <p:txBody>
          <a:bodyPr wrap="square">
            <a:spAutoFit/>
          </a:bodyPr>
          <a:lstStyle/>
          <a:p>
            <a:r>
              <a:rPr lang="en-US" altLang="ja-JP" sz="2400" b="1" dirty="0">
                <a:solidFill>
                  <a:schemeClr val="accent1">
                    <a:lumMod val="75000"/>
                  </a:schemeClr>
                </a:solidFill>
              </a:rPr>
              <a:t>w</a:t>
            </a:r>
            <a:endParaRPr lang="ja-JP" altLang="en-US" sz="2400" b="1" dirty="0">
              <a:solidFill>
                <a:schemeClr val="accent1">
                  <a:lumMod val="75000"/>
                </a:schemeClr>
              </a:solidFill>
            </a:endParaRPr>
          </a:p>
        </p:txBody>
      </p:sp>
      <p:sp>
        <p:nvSpPr>
          <p:cNvPr id="108" name="テキスト ボックス 107">
            <a:extLst>
              <a:ext uri="{FF2B5EF4-FFF2-40B4-BE49-F238E27FC236}">
                <a16:creationId xmlns:a16="http://schemas.microsoft.com/office/drawing/2014/main" id="{C4A6FE3D-79CF-F292-FEEB-6D7014AE5A73}"/>
              </a:ext>
            </a:extLst>
          </p:cNvPr>
          <p:cNvSpPr txBox="1"/>
          <p:nvPr/>
        </p:nvSpPr>
        <p:spPr>
          <a:xfrm>
            <a:off x="11665995" y="2689907"/>
            <a:ext cx="521057" cy="461665"/>
          </a:xfrm>
          <a:prstGeom prst="rect">
            <a:avLst/>
          </a:prstGeom>
          <a:noFill/>
        </p:spPr>
        <p:txBody>
          <a:bodyPr wrap="square">
            <a:spAutoFit/>
          </a:bodyPr>
          <a:lstStyle/>
          <a:p>
            <a:r>
              <a:rPr lang="en-US" altLang="ja-JP" sz="2400" b="1" dirty="0">
                <a:ln>
                  <a:solidFill>
                    <a:schemeClr val="tx1"/>
                  </a:solidFill>
                </a:ln>
              </a:rPr>
              <a:t>hf</a:t>
            </a:r>
            <a:endParaRPr lang="ja-JP" altLang="en-US" sz="2400" b="1" dirty="0">
              <a:ln>
                <a:solidFill>
                  <a:schemeClr val="tx1"/>
                </a:solidFill>
              </a:ln>
            </a:endParaRPr>
          </a:p>
        </p:txBody>
      </p:sp>
      <p:sp>
        <p:nvSpPr>
          <p:cNvPr id="109" name="テキスト ボックス 108">
            <a:extLst>
              <a:ext uri="{FF2B5EF4-FFF2-40B4-BE49-F238E27FC236}">
                <a16:creationId xmlns:a16="http://schemas.microsoft.com/office/drawing/2014/main" id="{887B02AD-F27F-5B03-0C2A-D43A91E71779}"/>
              </a:ext>
            </a:extLst>
          </p:cNvPr>
          <p:cNvSpPr txBox="1"/>
          <p:nvPr/>
        </p:nvSpPr>
        <p:spPr>
          <a:xfrm>
            <a:off x="9420548" y="481716"/>
            <a:ext cx="1616568" cy="461665"/>
          </a:xfrm>
          <a:prstGeom prst="rect">
            <a:avLst/>
          </a:prstGeom>
          <a:noFill/>
        </p:spPr>
        <p:txBody>
          <a:bodyPr wrap="square">
            <a:spAutoFit/>
          </a:bodyPr>
          <a:lstStyle/>
          <a:p>
            <a:r>
              <a:rPr lang="en-US" altLang="ja-JP" sz="2400" b="1" dirty="0">
                <a:ln>
                  <a:solidFill>
                    <a:schemeClr val="tx1"/>
                  </a:solidFill>
                </a:ln>
              </a:rPr>
              <a:t>mV</a:t>
            </a:r>
            <a:endParaRPr lang="ja-JP" altLang="en-US" sz="2400" b="1" dirty="0">
              <a:ln>
                <a:solidFill>
                  <a:schemeClr val="tx1"/>
                </a:solidFill>
              </a:ln>
            </a:endParaRPr>
          </a:p>
        </p:txBody>
      </p:sp>
      <p:sp>
        <p:nvSpPr>
          <p:cNvPr id="111" name="テキスト ボックス 110">
            <a:extLst>
              <a:ext uri="{FF2B5EF4-FFF2-40B4-BE49-F238E27FC236}">
                <a16:creationId xmlns:a16="http://schemas.microsoft.com/office/drawing/2014/main" id="{A5EB33E7-8BF0-3A42-1E5F-F568C33A8BCD}"/>
              </a:ext>
            </a:extLst>
          </p:cNvPr>
          <p:cNvSpPr txBox="1"/>
          <p:nvPr/>
        </p:nvSpPr>
        <p:spPr>
          <a:xfrm>
            <a:off x="9947221" y="350891"/>
            <a:ext cx="370934" cy="369332"/>
          </a:xfrm>
          <a:prstGeom prst="rect">
            <a:avLst/>
          </a:prstGeom>
          <a:noFill/>
        </p:spPr>
        <p:txBody>
          <a:bodyPr wrap="square">
            <a:spAutoFit/>
          </a:bodyPr>
          <a:lstStyle/>
          <a:p>
            <a:r>
              <a:rPr lang="en-US" altLang="ja-JP" sz="1800" b="1" dirty="0">
                <a:ln>
                  <a:solidFill>
                    <a:schemeClr val="tx1"/>
                  </a:solidFill>
                </a:ln>
              </a:rPr>
              <a:t>2</a:t>
            </a:r>
            <a:endParaRPr lang="ja-JP" altLang="en-US" dirty="0"/>
          </a:p>
        </p:txBody>
      </p:sp>
      <p:cxnSp>
        <p:nvCxnSpPr>
          <p:cNvPr id="113" name="直線コネクタ 112">
            <a:extLst>
              <a:ext uri="{FF2B5EF4-FFF2-40B4-BE49-F238E27FC236}">
                <a16:creationId xmlns:a16="http://schemas.microsoft.com/office/drawing/2014/main" id="{CDC29EF6-F5B3-658F-0E99-8444E3964DBF}"/>
              </a:ext>
            </a:extLst>
          </p:cNvPr>
          <p:cNvCxnSpPr>
            <a:cxnSpLocks/>
          </p:cNvCxnSpPr>
          <p:nvPr/>
        </p:nvCxnSpPr>
        <p:spPr>
          <a:xfrm>
            <a:off x="9454148" y="890541"/>
            <a:ext cx="6785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テキスト ボックス 116">
            <a:extLst>
              <a:ext uri="{FF2B5EF4-FFF2-40B4-BE49-F238E27FC236}">
                <a16:creationId xmlns:a16="http://schemas.microsoft.com/office/drawing/2014/main" id="{9FEC3A1D-B836-400A-B436-8FE8B22F67C0}"/>
              </a:ext>
            </a:extLst>
          </p:cNvPr>
          <p:cNvSpPr txBox="1"/>
          <p:nvPr/>
        </p:nvSpPr>
        <p:spPr>
          <a:xfrm>
            <a:off x="9576287" y="898835"/>
            <a:ext cx="370934" cy="461665"/>
          </a:xfrm>
          <a:prstGeom prst="rect">
            <a:avLst/>
          </a:prstGeom>
          <a:noFill/>
        </p:spPr>
        <p:txBody>
          <a:bodyPr wrap="square">
            <a:spAutoFit/>
          </a:bodyPr>
          <a:lstStyle/>
          <a:p>
            <a:r>
              <a:rPr lang="en-US" altLang="ja-JP" sz="2400" b="1" dirty="0">
                <a:ln>
                  <a:solidFill>
                    <a:schemeClr val="tx1"/>
                  </a:solidFill>
                </a:ln>
              </a:rPr>
              <a:t>2</a:t>
            </a:r>
            <a:endParaRPr lang="ja-JP" altLang="en-US" sz="2400" dirty="0"/>
          </a:p>
        </p:txBody>
      </p:sp>
      <p:sp>
        <p:nvSpPr>
          <p:cNvPr id="118" name="テキスト ボックス 117">
            <a:extLst>
              <a:ext uri="{FF2B5EF4-FFF2-40B4-BE49-F238E27FC236}">
                <a16:creationId xmlns:a16="http://schemas.microsoft.com/office/drawing/2014/main" id="{0FBB461C-F7EA-461C-90C3-88AEFE218D0B}"/>
              </a:ext>
            </a:extLst>
          </p:cNvPr>
          <p:cNvSpPr txBox="1"/>
          <p:nvPr/>
        </p:nvSpPr>
        <p:spPr>
          <a:xfrm>
            <a:off x="11234641" y="1848070"/>
            <a:ext cx="957359" cy="461665"/>
          </a:xfrm>
          <a:prstGeom prst="rect">
            <a:avLst/>
          </a:prstGeom>
          <a:noFill/>
        </p:spPr>
        <p:txBody>
          <a:bodyPr wrap="square">
            <a:spAutoFit/>
          </a:bodyPr>
          <a:lstStyle/>
          <a:p>
            <a:r>
              <a:rPr lang="en-US" altLang="ja-JP" sz="2400" b="1" dirty="0">
                <a:ln>
                  <a:solidFill>
                    <a:schemeClr val="tx1"/>
                  </a:solidFill>
                </a:ln>
              </a:rPr>
              <a:t>mV</a:t>
            </a:r>
            <a:endParaRPr lang="ja-JP" altLang="en-US" sz="2400" b="1" dirty="0">
              <a:ln>
                <a:solidFill>
                  <a:schemeClr val="tx1"/>
                </a:solidFill>
              </a:ln>
            </a:endParaRPr>
          </a:p>
        </p:txBody>
      </p:sp>
      <p:sp>
        <p:nvSpPr>
          <p:cNvPr id="119" name="テキスト ボックス 118">
            <a:extLst>
              <a:ext uri="{FF2B5EF4-FFF2-40B4-BE49-F238E27FC236}">
                <a16:creationId xmlns:a16="http://schemas.microsoft.com/office/drawing/2014/main" id="{385EE1D3-6489-550D-E5C2-F21A21AE1DCC}"/>
              </a:ext>
            </a:extLst>
          </p:cNvPr>
          <p:cNvSpPr txBox="1"/>
          <p:nvPr/>
        </p:nvSpPr>
        <p:spPr>
          <a:xfrm>
            <a:off x="11761314" y="1717245"/>
            <a:ext cx="370934" cy="369332"/>
          </a:xfrm>
          <a:prstGeom prst="rect">
            <a:avLst/>
          </a:prstGeom>
          <a:noFill/>
        </p:spPr>
        <p:txBody>
          <a:bodyPr wrap="square">
            <a:spAutoFit/>
          </a:bodyPr>
          <a:lstStyle/>
          <a:p>
            <a:r>
              <a:rPr lang="en-US" altLang="ja-JP" sz="1800" b="1" dirty="0">
                <a:ln>
                  <a:solidFill>
                    <a:schemeClr val="tx1"/>
                  </a:solidFill>
                </a:ln>
              </a:rPr>
              <a:t>2</a:t>
            </a:r>
            <a:endParaRPr lang="ja-JP" altLang="en-US" dirty="0"/>
          </a:p>
        </p:txBody>
      </p:sp>
      <p:cxnSp>
        <p:nvCxnSpPr>
          <p:cNvPr id="120" name="直線コネクタ 119">
            <a:extLst>
              <a:ext uri="{FF2B5EF4-FFF2-40B4-BE49-F238E27FC236}">
                <a16:creationId xmlns:a16="http://schemas.microsoft.com/office/drawing/2014/main" id="{2324EA73-65D1-CF04-A78B-C433AB919080}"/>
              </a:ext>
            </a:extLst>
          </p:cNvPr>
          <p:cNvCxnSpPr>
            <a:cxnSpLocks/>
          </p:cNvCxnSpPr>
          <p:nvPr/>
        </p:nvCxnSpPr>
        <p:spPr>
          <a:xfrm>
            <a:off x="11268241" y="2256895"/>
            <a:ext cx="6785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296F1FF9-E0BF-9EE7-3241-F9423BB02831}"/>
              </a:ext>
            </a:extLst>
          </p:cNvPr>
          <p:cNvSpPr txBox="1"/>
          <p:nvPr/>
        </p:nvSpPr>
        <p:spPr>
          <a:xfrm>
            <a:off x="11390380" y="2265189"/>
            <a:ext cx="370934" cy="461665"/>
          </a:xfrm>
          <a:prstGeom prst="rect">
            <a:avLst/>
          </a:prstGeom>
          <a:noFill/>
        </p:spPr>
        <p:txBody>
          <a:bodyPr wrap="square">
            <a:spAutoFit/>
          </a:bodyPr>
          <a:lstStyle/>
          <a:p>
            <a:r>
              <a:rPr lang="en-US" altLang="ja-JP" sz="2400" b="1" dirty="0">
                <a:ln>
                  <a:solidFill>
                    <a:schemeClr val="tx1"/>
                  </a:solidFill>
                </a:ln>
              </a:rPr>
              <a:t>2</a:t>
            </a:r>
            <a:endParaRPr lang="ja-JP" altLang="en-US" sz="2400" dirty="0"/>
          </a:p>
        </p:txBody>
      </p:sp>
      <p:cxnSp>
        <p:nvCxnSpPr>
          <p:cNvPr id="122" name="直線矢印コネクタ 121">
            <a:extLst>
              <a:ext uri="{FF2B5EF4-FFF2-40B4-BE49-F238E27FC236}">
                <a16:creationId xmlns:a16="http://schemas.microsoft.com/office/drawing/2014/main" id="{64A2B190-FE0B-1E34-79F3-3246A4C4F9F3}"/>
              </a:ext>
            </a:extLst>
          </p:cNvPr>
          <p:cNvCxnSpPr>
            <a:cxnSpLocks/>
          </p:cNvCxnSpPr>
          <p:nvPr/>
        </p:nvCxnSpPr>
        <p:spPr>
          <a:xfrm flipH="1" flipV="1">
            <a:off x="10763713" y="1839554"/>
            <a:ext cx="468496" cy="3091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08ACC5E9-1275-1117-4415-FF2E4194EF42}"/>
              </a:ext>
            </a:extLst>
          </p:cNvPr>
          <p:cNvSpPr txBox="1"/>
          <p:nvPr/>
        </p:nvSpPr>
        <p:spPr>
          <a:xfrm>
            <a:off x="8896586" y="2951518"/>
            <a:ext cx="1002082" cy="461665"/>
          </a:xfrm>
          <a:prstGeom prst="rect">
            <a:avLst/>
          </a:prstGeom>
          <a:noFill/>
        </p:spPr>
        <p:txBody>
          <a:bodyPr wrap="square">
            <a:spAutoFit/>
          </a:bodyPr>
          <a:lstStyle/>
          <a:p>
            <a:r>
              <a:rPr lang="en-US" altLang="ja-JP" sz="2400" b="1" dirty="0">
                <a:solidFill>
                  <a:schemeClr val="accent1">
                    <a:lumMod val="75000"/>
                  </a:schemeClr>
                </a:solidFill>
              </a:rPr>
              <a:t>0</a:t>
            </a:r>
            <a:endParaRPr lang="ja-JP" altLang="en-US" sz="2400" b="1" dirty="0">
              <a:solidFill>
                <a:schemeClr val="accent1">
                  <a:lumMod val="75000"/>
                </a:schemeClr>
              </a:solidFill>
            </a:endParaRPr>
          </a:p>
        </p:txBody>
      </p:sp>
      <p:sp>
        <p:nvSpPr>
          <p:cNvPr id="126" name="テキスト ボックス 125">
            <a:extLst>
              <a:ext uri="{FF2B5EF4-FFF2-40B4-BE49-F238E27FC236}">
                <a16:creationId xmlns:a16="http://schemas.microsoft.com/office/drawing/2014/main" id="{DAA81F7E-B15C-8C75-3671-128423C34129}"/>
              </a:ext>
            </a:extLst>
          </p:cNvPr>
          <p:cNvSpPr txBox="1"/>
          <p:nvPr/>
        </p:nvSpPr>
        <p:spPr>
          <a:xfrm>
            <a:off x="3701524" y="3315688"/>
            <a:ext cx="4801314" cy="707886"/>
          </a:xfrm>
          <a:prstGeom prst="rect">
            <a:avLst/>
          </a:prstGeom>
          <a:noFill/>
        </p:spPr>
        <p:txBody>
          <a:bodyPr wrap="none" rtlCol="0">
            <a:spAutoFit/>
          </a:bodyPr>
          <a:lstStyle/>
          <a:p>
            <a:r>
              <a:rPr lang="ja-JP" altLang="en-US" sz="2000" b="1" dirty="0">
                <a:solidFill>
                  <a:schemeClr val="accent1">
                    <a:lumMod val="75000"/>
                  </a:schemeClr>
                </a:solidFill>
              </a:rPr>
              <a:t>アルミ金属の中の電子の物理モデルは</a:t>
            </a:r>
            <a:endParaRPr lang="en-US" altLang="ja-JP" sz="2000" b="1" dirty="0">
              <a:solidFill>
                <a:schemeClr val="accent1">
                  <a:lumMod val="75000"/>
                </a:schemeClr>
              </a:solidFill>
            </a:endParaRPr>
          </a:p>
          <a:p>
            <a:r>
              <a:rPr kumimoji="1" lang="ja-JP" altLang="en-US" sz="2000" b="1" dirty="0">
                <a:solidFill>
                  <a:schemeClr val="accent1">
                    <a:lumMod val="75000"/>
                  </a:schemeClr>
                </a:solidFill>
              </a:rPr>
              <a:t>器に入った水の粒子の動きに似ている。</a:t>
            </a:r>
          </a:p>
        </p:txBody>
      </p:sp>
      <p:sp>
        <p:nvSpPr>
          <p:cNvPr id="87" name="四角形: 角を丸くする 86">
            <a:extLst>
              <a:ext uri="{FF2B5EF4-FFF2-40B4-BE49-F238E27FC236}">
                <a16:creationId xmlns:a16="http://schemas.microsoft.com/office/drawing/2014/main" id="{67C59073-E479-EF55-FAD6-B4AF1E3272E6}"/>
              </a:ext>
            </a:extLst>
          </p:cNvPr>
          <p:cNvSpPr/>
          <p:nvPr/>
        </p:nvSpPr>
        <p:spPr>
          <a:xfrm>
            <a:off x="9150564" y="3467302"/>
            <a:ext cx="2656442" cy="538697"/>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E7D16246-772B-92E4-EB20-600AED679CE1}"/>
              </a:ext>
            </a:extLst>
          </p:cNvPr>
          <p:cNvSpPr txBox="1"/>
          <p:nvPr/>
        </p:nvSpPr>
        <p:spPr>
          <a:xfrm>
            <a:off x="9316072" y="3563691"/>
            <a:ext cx="2617940" cy="461665"/>
          </a:xfrm>
          <a:prstGeom prst="rect">
            <a:avLst/>
          </a:prstGeom>
          <a:noFill/>
        </p:spPr>
        <p:txBody>
          <a:bodyPr wrap="square">
            <a:spAutoFit/>
          </a:bodyPr>
          <a:lstStyle/>
          <a:p>
            <a:r>
              <a:rPr lang="en-US" altLang="ja-JP" sz="2400" b="1" dirty="0">
                <a:solidFill>
                  <a:schemeClr val="accent1">
                    <a:lumMod val="75000"/>
                  </a:schemeClr>
                </a:solidFill>
              </a:rPr>
              <a:t>W ~  0.00  eV ?</a:t>
            </a:r>
            <a:endParaRPr lang="ja-JP" altLang="en-US" sz="2400" b="1" dirty="0">
              <a:solidFill>
                <a:schemeClr val="accent1">
                  <a:lumMod val="75000"/>
                </a:schemeClr>
              </a:solidFill>
            </a:endParaRPr>
          </a:p>
        </p:txBody>
      </p:sp>
      <p:sp>
        <p:nvSpPr>
          <p:cNvPr id="91" name="テキスト ボックス 90">
            <a:extLst>
              <a:ext uri="{FF2B5EF4-FFF2-40B4-BE49-F238E27FC236}">
                <a16:creationId xmlns:a16="http://schemas.microsoft.com/office/drawing/2014/main" id="{556910E6-ACAC-A522-5732-14C50663D888}"/>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97" name="直線コネクタ 96">
            <a:extLst>
              <a:ext uri="{FF2B5EF4-FFF2-40B4-BE49-F238E27FC236}">
                <a16:creationId xmlns:a16="http://schemas.microsoft.com/office/drawing/2014/main" id="{16D623B8-858F-28D2-9C7D-430A7F752825}"/>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774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268936B-F508-8507-7F51-CBF147D7A519}"/>
              </a:ext>
            </a:extLst>
          </p:cNvPr>
          <p:cNvSpPr txBox="1"/>
          <p:nvPr/>
        </p:nvSpPr>
        <p:spPr>
          <a:xfrm>
            <a:off x="206571" y="915652"/>
            <a:ext cx="3262432" cy="400110"/>
          </a:xfrm>
          <a:prstGeom prst="rect">
            <a:avLst/>
          </a:prstGeom>
          <a:noFill/>
        </p:spPr>
        <p:txBody>
          <a:bodyPr wrap="none" rtlCol="0">
            <a:spAutoFit/>
          </a:bodyPr>
          <a:lstStyle/>
          <a:p>
            <a:r>
              <a:rPr lang="ja-JP" altLang="en-US" sz="2000" b="1" dirty="0">
                <a:solidFill>
                  <a:schemeClr val="accent1">
                    <a:lumMod val="75000"/>
                  </a:schemeClr>
                </a:solidFill>
              </a:rPr>
              <a:t>シリコン原子の物理モデル</a:t>
            </a:r>
            <a:endParaRPr kumimoji="1" lang="ja-JP" altLang="en-US" sz="2000" b="1" dirty="0">
              <a:solidFill>
                <a:schemeClr val="accent1">
                  <a:lumMod val="75000"/>
                </a:schemeClr>
              </a:solidFill>
            </a:endParaRPr>
          </a:p>
        </p:txBody>
      </p:sp>
      <p:sp>
        <p:nvSpPr>
          <p:cNvPr id="4" name="楕円 3">
            <a:extLst>
              <a:ext uri="{FF2B5EF4-FFF2-40B4-BE49-F238E27FC236}">
                <a16:creationId xmlns:a16="http://schemas.microsoft.com/office/drawing/2014/main" id="{07DF6188-BA1D-FC36-051A-387DFEF6F2CA}"/>
              </a:ext>
            </a:extLst>
          </p:cNvPr>
          <p:cNvSpPr/>
          <p:nvPr/>
        </p:nvSpPr>
        <p:spPr>
          <a:xfrm>
            <a:off x="3377519" y="4217980"/>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F82CFB16-0446-FF57-4ED0-3D8B06A3743B}"/>
              </a:ext>
            </a:extLst>
          </p:cNvPr>
          <p:cNvSpPr/>
          <p:nvPr/>
        </p:nvSpPr>
        <p:spPr>
          <a:xfrm>
            <a:off x="1444335" y="494240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450D2D3-F76A-5046-787B-B0D4511EA52F}"/>
              </a:ext>
            </a:extLst>
          </p:cNvPr>
          <p:cNvSpPr txBox="1"/>
          <p:nvPr/>
        </p:nvSpPr>
        <p:spPr>
          <a:xfrm>
            <a:off x="1444335" y="503330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8" name="楕円 7">
            <a:extLst>
              <a:ext uri="{FF2B5EF4-FFF2-40B4-BE49-F238E27FC236}">
                <a16:creationId xmlns:a16="http://schemas.microsoft.com/office/drawing/2014/main" id="{ABB563B8-114F-033F-00C7-A0AA17DB13D5}"/>
              </a:ext>
            </a:extLst>
          </p:cNvPr>
          <p:cNvSpPr/>
          <p:nvPr/>
        </p:nvSpPr>
        <p:spPr>
          <a:xfrm>
            <a:off x="2103514" y="3772905"/>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8C371F06-3820-6907-16CA-21962E64A103}"/>
              </a:ext>
            </a:extLst>
          </p:cNvPr>
          <p:cNvSpPr/>
          <p:nvPr/>
        </p:nvSpPr>
        <p:spPr>
          <a:xfrm>
            <a:off x="607179" y="4217982"/>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915AB311-128A-7F1F-21AA-8F164ED952BD}"/>
              </a:ext>
            </a:extLst>
          </p:cNvPr>
          <p:cNvSpPr/>
          <p:nvPr/>
        </p:nvSpPr>
        <p:spPr>
          <a:xfrm>
            <a:off x="1596735" y="509480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7E87562-9277-2C18-B2B8-EF43E62F8927}"/>
              </a:ext>
            </a:extLst>
          </p:cNvPr>
          <p:cNvSpPr txBox="1"/>
          <p:nvPr/>
        </p:nvSpPr>
        <p:spPr>
          <a:xfrm>
            <a:off x="1596735" y="5185709"/>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13" name="楕円 12">
            <a:extLst>
              <a:ext uri="{FF2B5EF4-FFF2-40B4-BE49-F238E27FC236}">
                <a16:creationId xmlns:a16="http://schemas.microsoft.com/office/drawing/2014/main" id="{345A5CED-9500-EA87-608D-EE4A149F3E72}"/>
              </a:ext>
            </a:extLst>
          </p:cNvPr>
          <p:cNvSpPr/>
          <p:nvPr/>
        </p:nvSpPr>
        <p:spPr>
          <a:xfrm>
            <a:off x="2235562" y="4029369"/>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1FB00D3-D8C2-432B-A351-787DEA0BB654}"/>
              </a:ext>
            </a:extLst>
          </p:cNvPr>
          <p:cNvSpPr txBox="1"/>
          <p:nvPr/>
        </p:nvSpPr>
        <p:spPr>
          <a:xfrm>
            <a:off x="2235562" y="4099708"/>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15" name="楕円 14">
            <a:extLst>
              <a:ext uri="{FF2B5EF4-FFF2-40B4-BE49-F238E27FC236}">
                <a16:creationId xmlns:a16="http://schemas.microsoft.com/office/drawing/2014/main" id="{44A883A0-8ED7-533C-2690-08763F47868D}"/>
              </a:ext>
            </a:extLst>
          </p:cNvPr>
          <p:cNvSpPr/>
          <p:nvPr/>
        </p:nvSpPr>
        <p:spPr>
          <a:xfrm>
            <a:off x="3481901" y="5829164"/>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61502E9-60BC-6276-D2B0-B4780410E13D}"/>
              </a:ext>
            </a:extLst>
          </p:cNvPr>
          <p:cNvSpPr txBox="1"/>
          <p:nvPr/>
        </p:nvSpPr>
        <p:spPr>
          <a:xfrm>
            <a:off x="3473256" y="597026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17" name="楕円 16">
            <a:extLst>
              <a:ext uri="{FF2B5EF4-FFF2-40B4-BE49-F238E27FC236}">
                <a16:creationId xmlns:a16="http://schemas.microsoft.com/office/drawing/2014/main" id="{729FBCAE-3FA1-820E-2A92-801FFC22DBEB}"/>
              </a:ext>
            </a:extLst>
          </p:cNvPr>
          <p:cNvSpPr/>
          <p:nvPr/>
        </p:nvSpPr>
        <p:spPr>
          <a:xfrm>
            <a:off x="4475338" y="509176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F73672B-50B0-49C3-775E-B5ECF8D76EC8}"/>
              </a:ext>
            </a:extLst>
          </p:cNvPr>
          <p:cNvSpPr txBox="1"/>
          <p:nvPr/>
        </p:nvSpPr>
        <p:spPr>
          <a:xfrm>
            <a:off x="4475338" y="5182670"/>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21" name="楕円 20">
            <a:extLst>
              <a:ext uri="{FF2B5EF4-FFF2-40B4-BE49-F238E27FC236}">
                <a16:creationId xmlns:a16="http://schemas.microsoft.com/office/drawing/2014/main" id="{A6DDC42C-1995-9830-E554-F55D647FFCEB}"/>
              </a:ext>
            </a:extLst>
          </p:cNvPr>
          <p:cNvSpPr/>
          <p:nvPr/>
        </p:nvSpPr>
        <p:spPr>
          <a:xfrm>
            <a:off x="9145163" y="4202320"/>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97BE95A4-08B5-A5C1-8129-D84C961DA735}"/>
              </a:ext>
            </a:extLst>
          </p:cNvPr>
          <p:cNvSpPr/>
          <p:nvPr/>
        </p:nvSpPr>
        <p:spPr>
          <a:xfrm>
            <a:off x="7211979" y="492674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23C4B85-27CF-DD46-5C4D-214C75230819}"/>
              </a:ext>
            </a:extLst>
          </p:cNvPr>
          <p:cNvSpPr txBox="1"/>
          <p:nvPr/>
        </p:nvSpPr>
        <p:spPr>
          <a:xfrm>
            <a:off x="7211979" y="501764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24" name="楕円 23">
            <a:extLst>
              <a:ext uri="{FF2B5EF4-FFF2-40B4-BE49-F238E27FC236}">
                <a16:creationId xmlns:a16="http://schemas.microsoft.com/office/drawing/2014/main" id="{BF93F656-3F21-2BEB-73FF-D5C21D39E6F1}"/>
              </a:ext>
            </a:extLst>
          </p:cNvPr>
          <p:cNvSpPr/>
          <p:nvPr/>
        </p:nvSpPr>
        <p:spPr>
          <a:xfrm>
            <a:off x="7134131" y="3170118"/>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3E96984C-A7A1-66A2-5D89-9B1C8868BFFD}"/>
              </a:ext>
            </a:extLst>
          </p:cNvPr>
          <p:cNvSpPr/>
          <p:nvPr/>
        </p:nvSpPr>
        <p:spPr>
          <a:xfrm>
            <a:off x="6374823" y="4202322"/>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B6B103E9-41BF-89D0-F691-9C7E80CC9E3F}"/>
              </a:ext>
            </a:extLst>
          </p:cNvPr>
          <p:cNvSpPr/>
          <p:nvPr/>
        </p:nvSpPr>
        <p:spPr>
          <a:xfrm>
            <a:off x="7364379" y="507914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16331333-EDE4-FB4A-0D58-347E3316B50C}"/>
              </a:ext>
            </a:extLst>
          </p:cNvPr>
          <p:cNvSpPr txBox="1"/>
          <p:nvPr/>
        </p:nvSpPr>
        <p:spPr>
          <a:xfrm>
            <a:off x="7364379" y="5170049"/>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28" name="楕円 27">
            <a:extLst>
              <a:ext uri="{FF2B5EF4-FFF2-40B4-BE49-F238E27FC236}">
                <a16:creationId xmlns:a16="http://schemas.microsoft.com/office/drawing/2014/main" id="{25347C2E-822D-521B-C8A1-74BCB40BBB73}"/>
              </a:ext>
            </a:extLst>
          </p:cNvPr>
          <p:cNvSpPr/>
          <p:nvPr/>
        </p:nvSpPr>
        <p:spPr>
          <a:xfrm>
            <a:off x="6772524" y="4127981"/>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7D76F0EB-2910-FC85-54A0-074B4F3DFF53}"/>
              </a:ext>
            </a:extLst>
          </p:cNvPr>
          <p:cNvSpPr txBox="1"/>
          <p:nvPr/>
        </p:nvSpPr>
        <p:spPr>
          <a:xfrm>
            <a:off x="6760745" y="4188793"/>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30" name="楕円 29">
            <a:extLst>
              <a:ext uri="{FF2B5EF4-FFF2-40B4-BE49-F238E27FC236}">
                <a16:creationId xmlns:a16="http://schemas.microsoft.com/office/drawing/2014/main" id="{749B21C1-6A5F-06F7-6253-AA745FE94438}"/>
              </a:ext>
            </a:extLst>
          </p:cNvPr>
          <p:cNvSpPr/>
          <p:nvPr/>
        </p:nvSpPr>
        <p:spPr>
          <a:xfrm>
            <a:off x="11291289" y="5642909"/>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CE9BA06-40E4-E697-7C43-22F23754B53E}"/>
              </a:ext>
            </a:extLst>
          </p:cNvPr>
          <p:cNvSpPr txBox="1"/>
          <p:nvPr/>
        </p:nvSpPr>
        <p:spPr>
          <a:xfrm>
            <a:off x="11333042" y="5739429"/>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32" name="楕円 31">
            <a:extLst>
              <a:ext uri="{FF2B5EF4-FFF2-40B4-BE49-F238E27FC236}">
                <a16:creationId xmlns:a16="http://schemas.microsoft.com/office/drawing/2014/main" id="{AD13DA7E-E8E9-0A98-275E-A7BCCAAB34E2}"/>
              </a:ext>
            </a:extLst>
          </p:cNvPr>
          <p:cNvSpPr/>
          <p:nvPr/>
        </p:nvSpPr>
        <p:spPr>
          <a:xfrm>
            <a:off x="10242982" y="507610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6A0EC5FE-2DB8-17B8-4BFF-FE974E92F933}"/>
              </a:ext>
            </a:extLst>
          </p:cNvPr>
          <p:cNvSpPr txBox="1"/>
          <p:nvPr/>
        </p:nvSpPr>
        <p:spPr>
          <a:xfrm>
            <a:off x="10242982" y="5167010"/>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cxnSp>
        <p:nvCxnSpPr>
          <p:cNvPr id="35" name="直線コネクタ 34">
            <a:extLst>
              <a:ext uri="{FF2B5EF4-FFF2-40B4-BE49-F238E27FC236}">
                <a16:creationId xmlns:a16="http://schemas.microsoft.com/office/drawing/2014/main" id="{C4620226-1A5B-E560-FB54-BFB7AE6F6ACF}"/>
              </a:ext>
            </a:extLst>
          </p:cNvPr>
          <p:cNvCxnSpPr>
            <a:cxnSpLocks/>
          </p:cNvCxnSpPr>
          <p:nvPr/>
        </p:nvCxnSpPr>
        <p:spPr>
          <a:xfrm flipH="1">
            <a:off x="4098513" y="1140007"/>
            <a:ext cx="12075" cy="20457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8F685A4-3FBA-2B85-686A-9788166C5792}"/>
              </a:ext>
            </a:extLst>
          </p:cNvPr>
          <p:cNvCxnSpPr>
            <a:cxnSpLocks/>
          </p:cNvCxnSpPr>
          <p:nvPr/>
        </p:nvCxnSpPr>
        <p:spPr>
          <a:xfrm flipH="1">
            <a:off x="4098513" y="3171497"/>
            <a:ext cx="3592882" cy="1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A5DF0B7E-55E1-05DF-EB9D-BCE050151BC7}"/>
              </a:ext>
            </a:extLst>
          </p:cNvPr>
          <p:cNvCxnSpPr>
            <a:cxnSpLocks/>
          </p:cNvCxnSpPr>
          <p:nvPr/>
        </p:nvCxnSpPr>
        <p:spPr>
          <a:xfrm flipH="1">
            <a:off x="7684237" y="1100458"/>
            <a:ext cx="6410" cy="20511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303F8986-28A4-25EC-3466-779AAF98A1B2}"/>
              </a:ext>
            </a:extLst>
          </p:cNvPr>
          <p:cNvCxnSpPr>
            <a:cxnSpLocks/>
            <a:endCxn id="3" idx="3"/>
          </p:cNvCxnSpPr>
          <p:nvPr/>
        </p:nvCxnSpPr>
        <p:spPr>
          <a:xfrm flipH="1" flipV="1">
            <a:off x="3469003" y="1115707"/>
            <a:ext cx="641585" cy="103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1206B15B-22B5-FEFA-48AB-86C9183F4868}"/>
              </a:ext>
            </a:extLst>
          </p:cNvPr>
          <p:cNvCxnSpPr>
            <a:cxnSpLocks/>
          </p:cNvCxnSpPr>
          <p:nvPr/>
        </p:nvCxnSpPr>
        <p:spPr>
          <a:xfrm flipH="1">
            <a:off x="7684237" y="1118948"/>
            <a:ext cx="885469" cy="71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99EEBE8-CA3E-1FDF-21F9-5BAF126AE069}"/>
              </a:ext>
            </a:extLst>
          </p:cNvPr>
          <p:cNvCxnSpPr>
            <a:cxnSpLocks/>
          </p:cNvCxnSpPr>
          <p:nvPr/>
        </p:nvCxnSpPr>
        <p:spPr>
          <a:xfrm flipH="1">
            <a:off x="4123412" y="2056266"/>
            <a:ext cx="3592882" cy="1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楕円 42">
            <a:extLst>
              <a:ext uri="{FF2B5EF4-FFF2-40B4-BE49-F238E27FC236}">
                <a16:creationId xmlns:a16="http://schemas.microsoft.com/office/drawing/2014/main" id="{BE41B05E-30DE-9EFF-368E-F9D3D22D2BE1}"/>
              </a:ext>
            </a:extLst>
          </p:cNvPr>
          <p:cNvSpPr/>
          <p:nvPr/>
        </p:nvSpPr>
        <p:spPr>
          <a:xfrm>
            <a:off x="4224215" y="210025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7C417993-3737-59F7-7063-AFFBBAB69C59}"/>
              </a:ext>
            </a:extLst>
          </p:cNvPr>
          <p:cNvSpPr txBox="1"/>
          <p:nvPr/>
        </p:nvSpPr>
        <p:spPr>
          <a:xfrm>
            <a:off x="4224215" y="2191160"/>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47" name="楕円 46">
            <a:extLst>
              <a:ext uri="{FF2B5EF4-FFF2-40B4-BE49-F238E27FC236}">
                <a16:creationId xmlns:a16="http://schemas.microsoft.com/office/drawing/2014/main" id="{8A7D1CC1-8706-6C5E-AE5C-5170F884C636}"/>
              </a:ext>
            </a:extLst>
          </p:cNvPr>
          <p:cNvSpPr/>
          <p:nvPr/>
        </p:nvSpPr>
        <p:spPr>
          <a:xfrm>
            <a:off x="4894061" y="2093268"/>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E698DA9F-D0A2-2EB7-8B44-FA6D94DEB1CC}"/>
              </a:ext>
            </a:extLst>
          </p:cNvPr>
          <p:cNvSpPr txBox="1"/>
          <p:nvPr/>
        </p:nvSpPr>
        <p:spPr>
          <a:xfrm>
            <a:off x="4894061" y="2184174"/>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49" name="楕円 48">
            <a:extLst>
              <a:ext uri="{FF2B5EF4-FFF2-40B4-BE49-F238E27FC236}">
                <a16:creationId xmlns:a16="http://schemas.microsoft.com/office/drawing/2014/main" id="{9149A5A3-646E-9399-4E88-DDE0FCB949BD}"/>
              </a:ext>
            </a:extLst>
          </p:cNvPr>
          <p:cNvSpPr/>
          <p:nvPr/>
        </p:nvSpPr>
        <p:spPr>
          <a:xfrm>
            <a:off x="5563907" y="2104515"/>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1471B0EB-43EE-ED95-18D2-5A11FE58B452}"/>
              </a:ext>
            </a:extLst>
          </p:cNvPr>
          <p:cNvSpPr txBox="1"/>
          <p:nvPr/>
        </p:nvSpPr>
        <p:spPr>
          <a:xfrm>
            <a:off x="5563907" y="2195421"/>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51" name="楕円 50">
            <a:extLst>
              <a:ext uri="{FF2B5EF4-FFF2-40B4-BE49-F238E27FC236}">
                <a16:creationId xmlns:a16="http://schemas.microsoft.com/office/drawing/2014/main" id="{D167CE91-7F11-7CE5-80D5-FAE69C393692}"/>
              </a:ext>
            </a:extLst>
          </p:cNvPr>
          <p:cNvSpPr/>
          <p:nvPr/>
        </p:nvSpPr>
        <p:spPr>
          <a:xfrm>
            <a:off x="6203034" y="2106689"/>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60455FCC-04E6-5018-07FC-916A3244665D}"/>
              </a:ext>
            </a:extLst>
          </p:cNvPr>
          <p:cNvSpPr txBox="1"/>
          <p:nvPr/>
        </p:nvSpPr>
        <p:spPr>
          <a:xfrm>
            <a:off x="6203034" y="2197595"/>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53" name="楕円 52">
            <a:extLst>
              <a:ext uri="{FF2B5EF4-FFF2-40B4-BE49-F238E27FC236}">
                <a16:creationId xmlns:a16="http://schemas.microsoft.com/office/drawing/2014/main" id="{41594BA8-A746-41F4-7825-54BB4AF6FEC3}"/>
              </a:ext>
            </a:extLst>
          </p:cNvPr>
          <p:cNvSpPr/>
          <p:nvPr/>
        </p:nvSpPr>
        <p:spPr>
          <a:xfrm>
            <a:off x="6861843" y="210883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35022FF0-CBFA-76B0-7D26-7667997B1853}"/>
              </a:ext>
            </a:extLst>
          </p:cNvPr>
          <p:cNvSpPr txBox="1"/>
          <p:nvPr/>
        </p:nvSpPr>
        <p:spPr>
          <a:xfrm>
            <a:off x="6861843" y="2199739"/>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61" name="楕円 60">
            <a:extLst>
              <a:ext uri="{FF2B5EF4-FFF2-40B4-BE49-F238E27FC236}">
                <a16:creationId xmlns:a16="http://schemas.microsoft.com/office/drawing/2014/main" id="{26C4CE9F-18DB-A88F-731E-22C9B3E17AEE}"/>
              </a:ext>
            </a:extLst>
          </p:cNvPr>
          <p:cNvSpPr/>
          <p:nvPr/>
        </p:nvSpPr>
        <p:spPr>
          <a:xfrm>
            <a:off x="4546701" y="2600427"/>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66E25D8C-EFF3-62FD-37F3-840DB6890AB2}"/>
              </a:ext>
            </a:extLst>
          </p:cNvPr>
          <p:cNvSpPr txBox="1"/>
          <p:nvPr/>
        </p:nvSpPr>
        <p:spPr>
          <a:xfrm>
            <a:off x="4616339" y="2726404"/>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63" name="楕円 62">
            <a:extLst>
              <a:ext uri="{FF2B5EF4-FFF2-40B4-BE49-F238E27FC236}">
                <a16:creationId xmlns:a16="http://schemas.microsoft.com/office/drawing/2014/main" id="{38199292-9645-40E4-7699-F1DBD62A31AA}"/>
              </a:ext>
            </a:extLst>
          </p:cNvPr>
          <p:cNvSpPr/>
          <p:nvPr/>
        </p:nvSpPr>
        <p:spPr>
          <a:xfrm>
            <a:off x="5213474" y="2614318"/>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308B5CB0-9383-C4CD-EF0F-7029715240CD}"/>
              </a:ext>
            </a:extLst>
          </p:cNvPr>
          <p:cNvSpPr txBox="1"/>
          <p:nvPr/>
        </p:nvSpPr>
        <p:spPr>
          <a:xfrm>
            <a:off x="5283112" y="2740295"/>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65" name="楕円 64">
            <a:extLst>
              <a:ext uri="{FF2B5EF4-FFF2-40B4-BE49-F238E27FC236}">
                <a16:creationId xmlns:a16="http://schemas.microsoft.com/office/drawing/2014/main" id="{AA67C102-3844-52B9-2D1C-D3DA9F981A82}"/>
              </a:ext>
            </a:extLst>
          </p:cNvPr>
          <p:cNvSpPr/>
          <p:nvPr/>
        </p:nvSpPr>
        <p:spPr>
          <a:xfrm>
            <a:off x="5893627" y="2591226"/>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CF9AB609-15DE-283B-B8C9-86E4FC0A25CF}"/>
              </a:ext>
            </a:extLst>
          </p:cNvPr>
          <p:cNvSpPr txBox="1"/>
          <p:nvPr/>
        </p:nvSpPr>
        <p:spPr>
          <a:xfrm>
            <a:off x="5963265" y="2717203"/>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67" name="楕円 66">
            <a:extLst>
              <a:ext uri="{FF2B5EF4-FFF2-40B4-BE49-F238E27FC236}">
                <a16:creationId xmlns:a16="http://schemas.microsoft.com/office/drawing/2014/main" id="{1EABB7F8-2D9D-9FF9-0707-60E24DD66824}"/>
              </a:ext>
            </a:extLst>
          </p:cNvPr>
          <p:cNvSpPr/>
          <p:nvPr/>
        </p:nvSpPr>
        <p:spPr>
          <a:xfrm>
            <a:off x="6522447" y="2567639"/>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4136C584-AEA7-2B1F-2AE3-39C6C03DAA90}"/>
              </a:ext>
            </a:extLst>
          </p:cNvPr>
          <p:cNvSpPr txBox="1"/>
          <p:nvPr/>
        </p:nvSpPr>
        <p:spPr>
          <a:xfrm>
            <a:off x="6592085" y="2693616"/>
            <a:ext cx="1002082" cy="369332"/>
          </a:xfrm>
          <a:prstGeom prst="rect">
            <a:avLst/>
          </a:prstGeom>
          <a:noFill/>
        </p:spPr>
        <p:txBody>
          <a:bodyPr wrap="square">
            <a:spAutoFit/>
          </a:bodyPr>
          <a:lstStyle/>
          <a:p>
            <a:r>
              <a:rPr lang="en-US" altLang="ja-JP" sz="1800" b="1" dirty="0">
                <a:solidFill>
                  <a:schemeClr val="bg1"/>
                </a:solidFill>
              </a:rPr>
              <a:t>Si</a:t>
            </a:r>
            <a:endParaRPr lang="ja-JP" altLang="en-US" dirty="0">
              <a:solidFill>
                <a:schemeClr val="bg1"/>
              </a:solidFill>
            </a:endParaRPr>
          </a:p>
        </p:txBody>
      </p:sp>
      <p:sp>
        <p:nvSpPr>
          <p:cNvPr id="69" name="テキスト ボックス 68">
            <a:extLst>
              <a:ext uri="{FF2B5EF4-FFF2-40B4-BE49-F238E27FC236}">
                <a16:creationId xmlns:a16="http://schemas.microsoft.com/office/drawing/2014/main" id="{9DD7CDD3-B2FB-B8EB-AB53-23CBA1E13C03}"/>
              </a:ext>
            </a:extLst>
          </p:cNvPr>
          <p:cNvSpPr txBox="1"/>
          <p:nvPr/>
        </p:nvSpPr>
        <p:spPr>
          <a:xfrm>
            <a:off x="4267983" y="16355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0" name="テキスト ボックス 69">
            <a:extLst>
              <a:ext uri="{FF2B5EF4-FFF2-40B4-BE49-F238E27FC236}">
                <a16:creationId xmlns:a16="http://schemas.microsoft.com/office/drawing/2014/main" id="{0424834B-6EF2-27DD-2378-B3E864AA947C}"/>
              </a:ext>
            </a:extLst>
          </p:cNvPr>
          <p:cNvSpPr txBox="1"/>
          <p:nvPr/>
        </p:nvSpPr>
        <p:spPr>
          <a:xfrm>
            <a:off x="4956917" y="16355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1" name="テキスト ボックス 70">
            <a:extLst>
              <a:ext uri="{FF2B5EF4-FFF2-40B4-BE49-F238E27FC236}">
                <a16:creationId xmlns:a16="http://schemas.microsoft.com/office/drawing/2014/main" id="{98BFA4B5-31B9-4183-9998-C283B6FDBD04}"/>
              </a:ext>
            </a:extLst>
          </p:cNvPr>
          <p:cNvSpPr txBox="1"/>
          <p:nvPr/>
        </p:nvSpPr>
        <p:spPr>
          <a:xfrm>
            <a:off x="5634519" y="1663203"/>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2" name="テキスト ボックス 71">
            <a:extLst>
              <a:ext uri="{FF2B5EF4-FFF2-40B4-BE49-F238E27FC236}">
                <a16:creationId xmlns:a16="http://schemas.microsoft.com/office/drawing/2014/main" id="{43CE5ED4-297B-FEB0-088D-E397DDF15069}"/>
              </a:ext>
            </a:extLst>
          </p:cNvPr>
          <p:cNvSpPr txBox="1"/>
          <p:nvPr/>
        </p:nvSpPr>
        <p:spPr>
          <a:xfrm>
            <a:off x="6225834" y="1627421"/>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3" name="テキスト ボックス 72">
            <a:extLst>
              <a:ext uri="{FF2B5EF4-FFF2-40B4-BE49-F238E27FC236}">
                <a16:creationId xmlns:a16="http://schemas.microsoft.com/office/drawing/2014/main" id="{723316DF-67B2-5473-E58C-3FDD261F8E5C}"/>
              </a:ext>
            </a:extLst>
          </p:cNvPr>
          <p:cNvSpPr txBox="1"/>
          <p:nvPr/>
        </p:nvSpPr>
        <p:spPr>
          <a:xfrm>
            <a:off x="7009870" y="1617238"/>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cxnSp>
        <p:nvCxnSpPr>
          <p:cNvPr id="74" name="直線コネクタ 73">
            <a:extLst>
              <a:ext uri="{FF2B5EF4-FFF2-40B4-BE49-F238E27FC236}">
                <a16:creationId xmlns:a16="http://schemas.microsoft.com/office/drawing/2014/main" id="{6DE2E479-AF14-F74A-E2D6-84D0847B8C49}"/>
              </a:ext>
            </a:extLst>
          </p:cNvPr>
          <p:cNvCxnSpPr>
            <a:cxnSpLocks/>
          </p:cNvCxnSpPr>
          <p:nvPr/>
        </p:nvCxnSpPr>
        <p:spPr>
          <a:xfrm flipH="1">
            <a:off x="7592370" y="2049226"/>
            <a:ext cx="1079693" cy="1283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FDDEB005-D12E-1C39-CDD6-4A060F20F6A3}"/>
              </a:ext>
            </a:extLst>
          </p:cNvPr>
          <p:cNvCxnSpPr/>
          <p:nvPr/>
        </p:nvCxnSpPr>
        <p:spPr>
          <a:xfrm>
            <a:off x="8126971" y="1140007"/>
            <a:ext cx="0" cy="930554"/>
          </a:xfrm>
          <a:prstGeom prst="straightConnector1">
            <a:avLst/>
          </a:prstGeom>
          <a:ln w="57150">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5CA28AD6-C184-6E0D-75F6-D5A69C040F14}"/>
              </a:ext>
            </a:extLst>
          </p:cNvPr>
          <p:cNvSpPr txBox="1"/>
          <p:nvPr/>
        </p:nvSpPr>
        <p:spPr>
          <a:xfrm>
            <a:off x="8275552" y="1373815"/>
            <a:ext cx="1002082" cy="461665"/>
          </a:xfrm>
          <a:prstGeom prst="rect">
            <a:avLst/>
          </a:prstGeom>
          <a:noFill/>
        </p:spPr>
        <p:txBody>
          <a:bodyPr wrap="square">
            <a:spAutoFit/>
          </a:bodyPr>
          <a:lstStyle/>
          <a:p>
            <a:r>
              <a:rPr lang="en-US" altLang="ja-JP" sz="2400" b="1" dirty="0">
                <a:solidFill>
                  <a:schemeClr val="accent1">
                    <a:lumMod val="75000"/>
                  </a:schemeClr>
                </a:solidFill>
              </a:rPr>
              <a:t>w</a:t>
            </a:r>
            <a:endParaRPr lang="ja-JP" altLang="en-US" sz="2400" b="1" dirty="0">
              <a:solidFill>
                <a:schemeClr val="accent1">
                  <a:lumMod val="75000"/>
                </a:schemeClr>
              </a:solidFill>
            </a:endParaRPr>
          </a:p>
        </p:txBody>
      </p:sp>
      <p:sp>
        <p:nvSpPr>
          <p:cNvPr id="79" name="テキスト ボックス 78">
            <a:extLst>
              <a:ext uri="{FF2B5EF4-FFF2-40B4-BE49-F238E27FC236}">
                <a16:creationId xmlns:a16="http://schemas.microsoft.com/office/drawing/2014/main" id="{2DFBC0D4-89E6-E3E3-C4DE-0981DCC34444}"/>
              </a:ext>
            </a:extLst>
          </p:cNvPr>
          <p:cNvSpPr txBox="1"/>
          <p:nvPr/>
        </p:nvSpPr>
        <p:spPr>
          <a:xfrm>
            <a:off x="6360802" y="5929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80" name="テキスト ボックス 79">
            <a:extLst>
              <a:ext uri="{FF2B5EF4-FFF2-40B4-BE49-F238E27FC236}">
                <a16:creationId xmlns:a16="http://schemas.microsoft.com/office/drawing/2014/main" id="{C4410EC0-7241-EB34-1071-4CCD1B3B15EB}"/>
              </a:ext>
            </a:extLst>
          </p:cNvPr>
          <p:cNvSpPr txBox="1"/>
          <p:nvPr/>
        </p:nvSpPr>
        <p:spPr>
          <a:xfrm>
            <a:off x="4393020" y="453987"/>
            <a:ext cx="1002082" cy="461665"/>
          </a:xfrm>
          <a:prstGeom prst="rect">
            <a:avLst/>
          </a:prstGeom>
          <a:noFill/>
        </p:spPr>
        <p:txBody>
          <a:bodyPr wrap="square">
            <a:spAutoFit/>
          </a:bodyPr>
          <a:lstStyle/>
          <a:p>
            <a:r>
              <a:rPr lang="en-US" altLang="ja-JP" sz="2400" b="1" dirty="0">
                <a:solidFill>
                  <a:srgbClr val="FF0000"/>
                </a:solidFill>
              </a:rPr>
              <a:t>hf</a:t>
            </a:r>
            <a:endParaRPr lang="ja-JP" altLang="en-US" sz="2400" b="1" dirty="0">
              <a:solidFill>
                <a:srgbClr val="FF0000"/>
              </a:solidFill>
            </a:endParaRPr>
          </a:p>
        </p:txBody>
      </p:sp>
      <p:cxnSp>
        <p:nvCxnSpPr>
          <p:cNvPr id="82" name="直線矢印コネクタ 81">
            <a:extLst>
              <a:ext uri="{FF2B5EF4-FFF2-40B4-BE49-F238E27FC236}">
                <a16:creationId xmlns:a16="http://schemas.microsoft.com/office/drawing/2014/main" id="{893C0D7E-AF2A-3C86-2285-0D0C51C3D8C9}"/>
              </a:ext>
            </a:extLst>
          </p:cNvPr>
          <p:cNvCxnSpPr>
            <a:cxnSpLocks/>
          </p:cNvCxnSpPr>
          <p:nvPr/>
        </p:nvCxnSpPr>
        <p:spPr>
          <a:xfrm>
            <a:off x="4769024" y="885209"/>
            <a:ext cx="794883" cy="1101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EE62AB63-078F-5495-B939-0C885F5262F1}"/>
              </a:ext>
            </a:extLst>
          </p:cNvPr>
          <p:cNvCxnSpPr>
            <a:cxnSpLocks/>
          </p:cNvCxnSpPr>
          <p:nvPr/>
        </p:nvCxnSpPr>
        <p:spPr>
          <a:xfrm flipV="1">
            <a:off x="5626541" y="1021008"/>
            <a:ext cx="762433" cy="794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CA853DB9-031D-473B-1E0E-59CF5F60B290}"/>
              </a:ext>
            </a:extLst>
          </p:cNvPr>
          <p:cNvCxnSpPr>
            <a:cxnSpLocks/>
          </p:cNvCxnSpPr>
          <p:nvPr/>
        </p:nvCxnSpPr>
        <p:spPr>
          <a:xfrm>
            <a:off x="1527355" y="3048977"/>
            <a:ext cx="794883" cy="1101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4F63D198-13B5-39E5-8CBD-BA97410379A1}"/>
              </a:ext>
            </a:extLst>
          </p:cNvPr>
          <p:cNvSpPr txBox="1"/>
          <p:nvPr/>
        </p:nvSpPr>
        <p:spPr>
          <a:xfrm>
            <a:off x="1028783" y="2716979"/>
            <a:ext cx="1002082" cy="461665"/>
          </a:xfrm>
          <a:prstGeom prst="rect">
            <a:avLst/>
          </a:prstGeom>
          <a:noFill/>
        </p:spPr>
        <p:txBody>
          <a:bodyPr wrap="square">
            <a:spAutoFit/>
          </a:bodyPr>
          <a:lstStyle/>
          <a:p>
            <a:r>
              <a:rPr lang="en-US" altLang="ja-JP" sz="2400" b="1" dirty="0">
                <a:solidFill>
                  <a:srgbClr val="FF0000"/>
                </a:solidFill>
              </a:rPr>
              <a:t>hf</a:t>
            </a:r>
            <a:endParaRPr lang="ja-JP" altLang="en-US" sz="2400" b="1" dirty="0">
              <a:solidFill>
                <a:srgbClr val="FF0000"/>
              </a:solidFill>
            </a:endParaRPr>
          </a:p>
        </p:txBody>
      </p:sp>
      <p:cxnSp>
        <p:nvCxnSpPr>
          <p:cNvPr id="94" name="直線矢印コネクタ 93">
            <a:extLst>
              <a:ext uri="{FF2B5EF4-FFF2-40B4-BE49-F238E27FC236}">
                <a16:creationId xmlns:a16="http://schemas.microsoft.com/office/drawing/2014/main" id="{27BE9D95-E07D-4741-61D8-D50E1C89A7F2}"/>
              </a:ext>
            </a:extLst>
          </p:cNvPr>
          <p:cNvCxnSpPr>
            <a:cxnSpLocks/>
          </p:cNvCxnSpPr>
          <p:nvPr/>
        </p:nvCxnSpPr>
        <p:spPr>
          <a:xfrm flipV="1">
            <a:off x="2606087" y="3260699"/>
            <a:ext cx="762433" cy="794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7BAA9621-2E03-C8B6-1089-0A0C367F3A94}"/>
              </a:ext>
            </a:extLst>
          </p:cNvPr>
          <p:cNvSpPr txBox="1"/>
          <p:nvPr/>
        </p:nvSpPr>
        <p:spPr>
          <a:xfrm>
            <a:off x="3130541" y="2889459"/>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96" name="テキスト ボックス 95">
            <a:extLst>
              <a:ext uri="{FF2B5EF4-FFF2-40B4-BE49-F238E27FC236}">
                <a16:creationId xmlns:a16="http://schemas.microsoft.com/office/drawing/2014/main" id="{371641FC-325A-574D-C594-BA95A55A83DF}"/>
              </a:ext>
            </a:extLst>
          </p:cNvPr>
          <p:cNvSpPr txBox="1"/>
          <p:nvPr/>
        </p:nvSpPr>
        <p:spPr>
          <a:xfrm>
            <a:off x="161899" y="1482557"/>
            <a:ext cx="3828096" cy="954107"/>
          </a:xfrm>
          <a:prstGeom prst="rect">
            <a:avLst/>
          </a:prstGeom>
          <a:noFill/>
        </p:spPr>
        <p:txBody>
          <a:bodyPr wrap="square" rtlCol="0">
            <a:spAutoFit/>
          </a:bodyPr>
          <a:lstStyle/>
          <a:p>
            <a:r>
              <a:rPr lang="ja-JP" altLang="en-US" sz="1400" b="1" dirty="0">
                <a:solidFill>
                  <a:srgbClr val="FF0000"/>
                </a:solidFill>
              </a:rPr>
              <a:t>シリコン原子の一番外側にある</a:t>
            </a:r>
            <a:r>
              <a:rPr kumimoji="1" lang="ja-JP" altLang="en-US" sz="1400" b="1" dirty="0">
                <a:solidFill>
                  <a:srgbClr val="FF0000"/>
                </a:solidFill>
              </a:rPr>
              <a:t>軌道電子は、</a:t>
            </a:r>
            <a:endParaRPr kumimoji="1" lang="en-US" altLang="ja-JP" sz="1400" b="1" dirty="0">
              <a:solidFill>
                <a:srgbClr val="FF0000"/>
              </a:solidFill>
            </a:endParaRPr>
          </a:p>
          <a:p>
            <a:r>
              <a:rPr kumimoji="1" lang="ja-JP" altLang="en-US" sz="1400" b="1" dirty="0">
                <a:solidFill>
                  <a:srgbClr val="FF0000"/>
                </a:solidFill>
              </a:rPr>
              <a:t>原子核による引力からの脱出エネルギー</a:t>
            </a:r>
            <a:r>
              <a:rPr lang="ja-JP" altLang="en-US" sz="1400" b="1" dirty="0">
                <a:solidFill>
                  <a:srgbClr val="FF0000"/>
                </a:solidFill>
              </a:rPr>
              <a:t>が</a:t>
            </a:r>
            <a:endParaRPr lang="en-US" altLang="ja-JP" sz="1400" b="1" dirty="0">
              <a:solidFill>
                <a:srgbClr val="FF0000"/>
              </a:solidFill>
            </a:endParaRPr>
          </a:p>
          <a:p>
            <a:r>
              <a:rPr lang="ja-JP" altLang="en-US" sz="1400" b="1" dirty="0">
                <a:solidFill>
                  <a:srgbClr val="FF0000"/>
                </a:solidFill>
              </a:rPr>
              <a:t>一番小さいので光エネルギーにより簡単に</a:t>
            </a:r>
            <a:endParaRPr lang="en-US" altLang="ja-JP" sz="1400" b="1" dirty="0">
              <a:solidFill>
                <a:srgbClr val="FF0000"/>
              </a:solidFill>
            </a:endParaRPr>
          </a:p>
          <a:p>
            <a:r>
              <a:rPr kumimoji="1" lang="ja-JP" altLang="en-US" sz="1400" b="1" dirty="0">
                <a:solidFill>
                  <a:srgbClr val="FF0000"/>
                </a:solidFill>
              </a:rPr>
              <a:t>無重力自由空間に脱出が容易である。</a:t>
            </a:r>
          </a:p>
        </p:txBody>
      </p:sp>
      <p:cxnSp>
        <p:nvCxnSpPr>
          <p:cNvPr id="98" name="直線矢印コネクタ 97">
            <a:extLst>
              <a:ext uri="{FF2B5EF4-FFF2-40B4-BE49-F238E27FC236}">
                <a16:creationId xmlns:a16="http://schemas.microsoft.com/office/drawing/2014/main" id="{6508EB11-FAE5-CED6-7933-CB6AD5499140}"/>
              </a:ext>
            </a:extLst>
          </p:cNvPr>
          <p:cNvCxnSpPr>
            <a:cxnSpLocks/>
          </p:cNvCxnSpPr>
          <p:nvPr/>
        </p:nvCxnSpPr>
        <p:spPr>
          <a:xfrm>
            <a:off x="8989934" y="2920739"/>
            <a:ext cx="265644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9B7D2E42-37B8-0DCF-6F79-971028501E35}"/>
              </a:ext>
            </a:extLst>
          </p:cNvPr>
          <p:cNvCxnSpPr>
            <a:cxnSpLocks/>
          </p:cNvCxnSpPr>
          <p:nvPr/>
        </p:nvCxnSpPr>
        <p:spPr>
          <a:xfrm flipH="1" flipV="1">
            <a:off x="9293782" y="967007"/>
            <a:ext cx="13433" cy="21984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CDFE445A-AD19-C929-1380-29D6CE545CC7}"/>
              </a:ext>
            </a:extLst>
          </p:cNvPr>
          <p:cNvCxnSpPr>
            <a:cxnSpLocks/>
          </p:cNvCxnSpPr>
          <p:nvPr/>
        </p:nvCxnSpPr>
        <p:spPr>
          <a:xfrm flipV="1">
            <a:off x="9898668" y="1299367"/>
            <a:ext cx="1491712" cy="1590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1659547F-2232-534E-5101-A22154188E58}"/>
              </a:ext>
            </a:extLst>
          </p:cNvPr>
          <p:cNvSpPr txBox="1"/>
          <p:nvPr/>
        </p:nvSpPr>
        <p:spPr>
          <a:xfrm>
            <a:off x="9727791" y="2924289"/>
            <a:ext cx="1002082" cy="461665"/>
          </a:xfrm>
          <a:prstGeom prst="rect">
            <a:avLst/>
          </a:prstGeom>
          <a:noFill/>
        </p:spPr>
        <p:txBody>
          <a:bodyPr wrap="square">
            <a:spAutoFit/>
          </a:bodyPr>
          <a:lstStyle/>
          <a:p>
            <a:r>
              <a:rPr lang="en-US" altLang="ja-JP" sz="2400" b="1" dirty="0">
                <a:solidFill>
                  <a:schemeClr val="accent1">
                    <a:lumMod val="75000"/>
                  </a:schemeClr>
                </a:solidFill>
              </a:rPr>
              <a:t>w</a:t>
            </a:r>
            <a:endParaRPr lang="ja-JP" altLang="en-US" sz="2400" b="1" dirty="0">
              <a:solidFill>
                <a:schemeClr val="accent1">
                  <a:lumMod val="75000"/>
                </a:schemeClr>
              </a:solidFill>
            </a:endParaRPr>
          </a:p>
        </p:txBody>
      </p:sp>
      <p:sp>
        <p:nvSpPr>
          <p:cNvPr id="108" name="テキスト ボックス 107">
            <a:extLst>
              <a:ext uri="{FF2B5EF4-FFF2-40B4-BE49-F238E27FC236}">
                <a16:creationId xmlns:a16="http://schemas.microsoft.com/office/drawing/2014/main" id="{C4A6FE3D-79CF-F292-FEEB-6D7014AE5A73}"/>
              </a:ext>
            </a:extLst>
          </p:cNvPr>
          <p:cNvSpPr txBox="1"/>
          <p:nvPr/>
        </p:nvSpPr>
        <p:spPr>
          <a:xfrm>
            <a:off x="11665995" y="2689907"/>
            <a:ext cx="521057" cy="461665"/>
          </a:xfrm>
          <a:prstGeom prst="rect">
            <a:avLst/>
          </a:prstGeom>
          <a:noFill/>
        </p:spPr>
        <p:txBody>
          <a:bodyPr wrap="square">
            <a:spAutoFit/>
          </a:bodyPr>
          <a:lstStyle/>
          <a:p>
            <a:r>
              <a:rPr lang="en-US" altLang="ja-JP" sz="2400" b="1" dirty="0">
                <a:ln>
                  <a:solidFill>
                    <a:schemeClr val="tx1"/>
                  </a:solidFill>
                </a:ln>
              </a:rPr>
              <a:t>hf</a:t>
            </a:r>
            <a:endParaRPr lang="ja-JP" altLang="en-US" sz="2400" b="1" dirty="0">
              <a:ln>
                <a:solidFill>
                  <a:schemeClr val="tx1"/>
                </a:solidFill>
              </a:ln>
            </a:endParaRPr>
          </a:p>
        </p:txBody>
      </p:sp>
      <p:sp>
        <p:nvSpPr>
          <p:cNvPr id="109" name="テキスト ボックス 108">
            <a:extLst>
              <a:ext uri="{FF2B5EF4-FFF2-40B4-BE49-F238E27FC236}">
                <a16:creationId xmlns:a16="http://schemas.microsoft.com/office/drawing/2014/main" id="{887B02AD-F27F-5B03-0C2A-D43A91E71779}"/>
              </a:ext>
            </a:extLst>
          </p:cNvPr>
          <p:cNvSpPr txBox="1"/>
          <p:nvPr/>
        </p:nvSpPr>
        <p:spPr>
          <a:xfrm>
            <a:off x="9420548" y="481716"/>
            <a:ext cx="1616568" cy="461665"/>
          </a:xfrm>
          <a:prstGeom prst="rect">
            <a:avLst/>
          </a:prstGeom>
          <a:noFill/>
        </p:spPr>
        <p:txBody>
          <a:bodyPr wrap="square">
            <a:spAutoFit/>
          </a:bodyPr>
          <a:lstStyle/>
          <a:p>
            <a:r>
              <a:rPr lang="en-US" altLang="ja-JP" sz="2400" b="1" dirty="0">
                <a:ln>
                  <a:solidFill>
                    <a:schemeClr val="tx1"/>
                  </a:solidFill>
                </a:ln>
              </a:rPr>
              <a:t>mV</a:t>
            </a:r>
            <a:endParaRPr lang="ja-JP" altLang="en-US" sz="2400" b="1" dirty="0">
              <a:ln>
                <a:solidFill>
                  <a:schemeClr val="tx1"/>
                </a:solidFill>
              </a:ln>
            </a:endParaRPr>
          </a:p>
        </p:txBody>
      </p:sp>
      <p:sp>
        <p:nvSpPr>
          <p:cNvPr id="111" name="テキスト ボックス 110">
            <a:extLst>
              <a:ext uri="{FF2B5EF4-FFF2-40B4-BE49-F238E27FC236}">
                <a16:creationId xmlns:a16="http://schemas.microsoft.com/office/drawing/2014/main" id="{A5EB33E7-8BF0-3A42-1E5F-F568C33A8BCD}"/>
              </a:ext>
            </a:extLst>
          </p:cNvPr>
          <p:cNvSpPr txBox="1"/>
          <p:nvPr/>
        </p:nvSpPr>
        <p:spPr>
          <a:xfrm>
            <a:off x="9947221" y="350891"/>
            <a:ext cx="370934" cy="369332"/>
          </a:xfrm>
          <a:prstGeom prst="rect">
            <a:avLst/>
          </a:prstGeom>
          <a:noFill/>
        </p:spPr>
        <p:txBody>
          <a:bodyPr wrap="square">
            <a:spAutoFit/>
          </a:bodyPr>
          <a:lstStyle/>
          <a:p>
            <a:r>
              <a:rPr lang="en-US" altLang="ja-JP" sz="1800" b="1" dirty="0">
                <a:ln>
                  <a:solidFill>
                    <a:schemeClr val="tx1"/>
                  </a:solidFill>
                </a:ln>
              </a:rPr>
              <a:t>2</a:t>
            </a:r>
            <a:endParaRPr lang="ja-JP" altLang="en-US" dirty="0"/>
          </a:p>
        </p:txBody>
      </p:sp>
      <p:cxnSp>
        <p:nvCxnSpPr>
          <p:cNvPr id="113" name="直線コネクタ 112">
            <a:extLst>
              <a:ext uri="{FF2B5EF4-FFF2-40B4-BE49-F238E27FC236}">
                <a16:creationId xmlns:a16="http://schemas.microsoft.com/office/drawing/2014/main" id="{CDC29EF6-F5B3-658F-0E99-8444E3964DBF}"/>
              </a:ext>
            </a:extLst>
          </p:cNvPr>
          <p:cNvCxnSpPr>
            <a:cxnSpLocks/>
          </p:cNvCxnSpPr>
          <p:nvPr/>
        </p:nvCxnSpPr>
        <p:spPr>
          <a:xfrm>
            <a:off x="9454148" y="890541"/>
            <a:ext cx="6785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テキスト ボックス 116">
            <a:extLst>
              <a:ext uri="{FF2B5EF4-FFF2-40B4-BE49-F238E27FC236}">
                <a16:creationId xmlns:a16="http://schemas.microsoft.com/office/drawing/2014/main" id="{9FEC3A1D-B836-400A-B436-8FE8B22F67C0}"/>
              </a:ext>
            </a:extLst>
          </p:cNvPr>
          <p:cNvSpPr txBox="1"/>
          <p:nvPr/>
        </p:nvSpPr>
        <p:spPr>
          <a:xfrm>
            <a:off x="9576287" y="898835"/>
            <a:ext cx="370934" cy="461665"/>
          </a:xfrm>
          <a:prstGeom prst="rect">
            <a:avLst/>
          </a:prstGeom>
          <a:noFill/>
        </p:spPr>
        <p:txBody>
          <a:bodyPr wrap="square">
            <a:spAutoFit/>
          </a:bodyPr>
          <a:lstStyle/>
          <a:p>
            <a:r>
              <a:rPr lang="en-US" altLang="ja-JP" sz="2400" b="1" dirty="0">
                <a:ln>
                  <a:solidFill>
                    <a:schemeClr val="tx1"/>
                  </a:solidFill>
                </a:ln>
              </a:rPr>
              <a:t>2</a:t>
            </a:r>
            <a:endParaRPr lang="ja-JP" altLang="en-US" sz="2400" dirty="0"/>
          </a:p>
        </p:txBody>
      </p:sp>
      <p:sp>
        <p:nvSpPr>
          <p:cNvPr id="118" name="テキスト ボックス 117">
            <a:extLst>
              <a:ext uri="{FF2B5EF4-FFF2-40B4-BE49-F238E27FC236}">
                <a16:creationId xmlns:a16="http://schemas.microsoft.com/office/drawing/2014/main" id="{0FBB461C-F7EA-461C-90C3-88AEFE218D0B}"/>
              </a:ext>
            </a:extLst>
          </p:cNvPr>
          <p:cNvSpPr txBox="1"/>
          <p:nvPr/>
        </p:nvSpPr>
        <p:spPr>
          <a:xfrm>
            <a:off x="11234641" y="1848070"/>
            <a:ext cx="957359" cy="461665"/>
          </a:xfrm>
          <a:prstGeom prst="rect">
            <a:avLst/>
          </a:prstGeom>
          <a:noFill/>
        </p:spPr>
        <p:txBody>
          <a:bodyPr wrap="square">
            <a:spAutoFit/>
          </a:bodyPr>
          <a:lstStyle/>
          <a:p>
            <a:r>
              <a:rPr lang="en-US" altLang="ja-JP" sz="2400" b="1" dirty="0">
                <a:ln>
                  <a:solidFill>
                    <a:schemeClr val="tx1"/>
                  </a:solidFill>
                </a:ln>
              </a:rPr>
              <a:t>mV</a:t>
            </a:r>
            <a:endParaRPr lang="ja-JP" altLang="en-US" sz="2400" b="1" dirty="0">
              <a:ln>
                <a:solidFill>
                  <a:schemeClr val="tx1"/>
                </a:solidFill>
              </a:ln>
            </a:endParaRPr>
          </a:p>
        </p:txBody>
      </p:sp>
      <p:sp>
        <p:nvSpPr>
          <p:cNvPr id="119" name="テキスト ボックス 118">
            <a:extLst>
              <a:ext uri="{FF2B5EF4-FFF2-40B4-BE49-F238E27FC236}">
                <a16:creationId xmlns:a16="http://schemas.microsoft.com/office/drawing/2014/main" id="{385EE1D3-6489-550D-E5C2-F21A21AE1DCC}"/>
              </a:ext>
            </a:extLst>
          </p:cNvPr>
          <p:cNvSpPr txBox="1"/>
          <p:nvPr/>
        </p:nvSpPr>
        <p:spPr>
          <a:xfrm>
            <a:off x="11761314" y="1717245"/>
            <a:ext cx="370934" cy="369332"/>
          </a:xfrm>
          <a:prstGeom prst="rect">
            <a:avLst/>
          </a:prstGeom>
          <a:noFill/>
        </p:spPr>
        <p:txBody>
          <a:bodyPr wrap="square">
            <a:spAutoFit/>
          </a:bodyPr>
          <a:lstStyle/>
          <a:p>
            <a:r>
              <a:rPr lang="en-US" altLang="ja-JP" sz="1800" b="1" dirty="0">
                <a:ln>
                  <a:solidFill>
                    <a:schemeClr val="tx1"/>
                  </a:solidFill>
                </a:ln>
              </a:rPr>
              <a:t>2</a:t>
            </a:r>
            <a:endParaRPr lang="ja-JP" altLang="en-US" dirty="0"/>
          </a:p>
        </p:txBody>
      </p:sp>
      <p:cxnSp>
        <p:nvCxnSpPr>
          <p:cNvPr id="120" name="直線コネクタ 119">
            <a:extLst>
              <a:ext uri="{FF2B5EF4-FFF2-40B4-BE49-F238E27FC236}">
                <a16:creationId xmlns:a16="http://schemas.microsoft.com/office/drawing/2014/main" id="{2324EA73-65D1-CF04-A78B-C433AB919080}"/>
              </a:ext>
            </a:extLst>
          </p:cNvPr>
          <p:cNvCxnSpPr>
            <a:cxnSpLocks/>
          </p:cNvCxnSpPr>
          <p:nvPr/>
        </p:nvCxnSpPr>
        <p:spPr>
          <a:xfrm>
            <a:off x="11268241" y="2256895"/>
            <a:ext cx="6785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296F1FF9-E0BF-9EE7-3241-F9423BB02831}"/>
              </a:ext>
            </a:extLst>
          </p:cNvPr>
          <p:cNvSpPr txBox="1"/>
          <p:nvPr/>
        </p:nvSpPr>
        <p:spPr>
          <a:xfrm>
            <a:off x="11390380" y="2265189"/>
            <a:ext cx="370934" cy="461665"/>
          </a:xfrm>
          <a:prstGeom prst="rect">
            <a:avLst/>
          </a:prstGeom>
          <a:noFill/>
        </p:spPr>
        <p:txBody>
          <a:bodyPr wrap="square">
            <a:spAutoFit/>
          </a:bodyPr>
          <a:lstStyle/>
          <a:p>
            <a:r>
              <a:rPr lang="en-US" altLang="ja-JP" sz="2400" b="1" dirty="0">
                <a:ln>
                  <a:solidFill>
                    <a:schemeClr val="tx1"/>
                  </a:solidFill>
                </a:ln>
              </a:rPr>
              <a:t>2</a:t>
            </a:r>
            <a:endParaRPr lang="ja-JP" altLang="en-US" sz="2400" dirty="0"/>
          </a:p>
        </p:txBody>
      </p:sp>
      <p:cxnSp>
        <p:nvCxnSpPr>
          <p:cNvPr id="122" name="直線矢印コネクタ 121">
            <a:extLst>
              <a:ext uri="{FF2B5EF4-FFF2-40B4-BE49-F238E27FC236}">
                <a16:creationId xmlns:a16="http://schemas.microsoft.com/office/drawing/2014/main" id="{64A2B190-FE0B-1E34-79F3-3246A4C4F9F3}"/>
              </a:ext>
            </a:extLst>
          </p:cNvPr>
          <p:cNvCxnSpPr>
            <a:cxnSpLocks/>
          </p:cNvCxnSpPr>
          <p:nvPr/>
        </p:nvCxnSpPr>
        <p:spPr>
          <a:xfrm flipH="1" flipV="1">
            <a:off x="10763713" y="1839554"/>
            <a:ext cx="468496" cy="3091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08ACC5E9-1275-1117-4415-FF2E4194EF42}"/>
              </a:ext>
            </a:extLst>
          </p:cNvPr>
          <p:cNvSpPr txBox="1"/>
          <p:nvPr/>
        </p:nvSpPr>
        <p:spPr>
          <a:xfrm>
            <a:off x="8907141" y="2924289"/>
            <a:ext cx="377767" cy="461665"/>
          </a:xfrm>
          <a:prstGeom prst="rect">
            <a:avLst/>
          </a:prstGeom>
          <a:noFill/>
        </p:spPr>
        <p:txBody>
          <a:bodyPr wrap="square">
            <a:spAutoFit/>
          </a:bodyPr>
          <a:lstStyle/>
          <a:p>
            <a:r>
              <a:rPr lang="en-US" altLang="ja-JP" sz="2400" b="1" dirty="0">
                <a:solidFill>
                  <a:schemeClr val="accent1">
                    <a:lumMod val="75000"/>
                  </a:schemeClr>
                </a:solidFill>
              </a:rPr>
              <a:t>0</a:t>
            </a:r>
            <a:endParaRPr lang="ja-JP" altLang="en-US" sz="2400" b="1" dirty="0">
              <a:solidFill>
                <a:schemeClr val="accent1">
                  <a:lumMod val="75000"/>
                </a:schemeClr>
              </a:solidFill>
            </a:endParaRPr>
          </a:p>
        </p:txBody>
      </p:sp>
      <p:sp>
        <p:nvSpPr>
          <p:cNvPr id="126" name="テキスト ボックス 125">
            <a:extLst>
              <a:ext uri="{FF2B5EF4-FFF2-40B4-BE49-F238E27FC236}">
                <a16:creationId xmlns:a16="http://schemas.microsoft.com/office/drawing/2014/main" id="{DAA81F7E-B15C-8C75-3671-128423C34129}"/>
              </a:ext>
            </a:extLst>
          </p:cNvPr>
          <p:cNvSpPr txBox="1"/>
          <p:nvPr/>
        </p:nvSpPr>
        <p:spPr>
          <a:xfrm>
            <a:off x="3701524" y="3315688"/>
            <a:ext cx="4801314" cy="707886"/>
          </a:xfrm>
          <a:prstGeom prst="rect">
            <a:avLst/>
          </a:prstGeom>
          <a:noFill/>
        </p:spPr>
        <p:txBody>
          <a:bodyPr wrap="none" rtlCol="0">
            <a:spAutoFit/>
          </a:bodyPr>
          <a:lstStyle/>
          <a:p>
            <a:r>
              <a:rPr lang="ja-JP" altLang="en-US" sz="2000" b="1" dirty="0">
                <a:solidFill>
                  <a:schemeClr val="accent1">
                    <a:lumMod val="75000"/>
                  </a:schemeClr>
                </a:solidFill>
              </a:rPr>
              <a:t>アルミ金属の中の電子の物理モデルは</a:t>
            </a:r>
            <a:endParaRPr lang="en-US" altLang="ja-JP" sz="2000" b="1" dirty="0">
              <a:solidFill>
                <a:schemeClr val="accent1">
                  <a:lumMod val="75000"/>
                </a:schemeClr>
              </a:solidFill>
            </a:endParaRPr>
          </a:p>
          <a:p>
            <a:r>
              <a:rPr kumimoji="1" lang="ja-JP" altLang="en-US" sz="2000" b="1" dirty="0">
                <a:solidFill>
                  <a:schemeClr val="accent1">
                    <a:lumMod val="75000"/>
                  </a:schemeClr>
                </a:solidFill>
              </a:rPr>
              <a:t>器に入った水の粒子の動きに似ている。</a:t>
            </a:r>
          </a:p>
        </p:txBody>
      </p:sp>
      <p:sp>
        <p:nvSpPr>
          <p:cNvPr id="9" name="四角形: 角を丸くする 8">
            <a:extLst>
              <a:ext uri="{FF2B5EF4-FFF2-40B4-BE49-F238E27FC236}">
                <a16:creationId xmlns:a16="http://schemas.microsoft.com/office/drawing/2014/main" id="{486F9EB2-1D61-9A7E-B661-759D5F8F5009}"/>
              </a:ext>
            </a:extLst>
          </p:cNvPr>
          <p:cNvSpPr/>
          <p:nvPr/>
        </p:nvSpPr>
        <p:spPr>
          <a:xfrm>
            <a:off x="9150564" y="3467302"/>
            <a:ext cx="2054201" cy="538697"/>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38EF71F9-1684-7E31-17FB-2F382E4C4830}"/>
              </a:ext>
            </a:extLst>
          </p:cNvPr>
          <p:cNvSpPr txBox="1"/>
          <p:nvPr/>
        </p:nvSpPr>
        <p:spPr>
          <a:xfrm>
            <a:off x="9316072" y="3563691"/>
            <a:ext cx="1916137" cy="461665"/>
          </a:xfrm>
          <a:prstGeom prst="rect">
            <a:avLst/>
          </a:prstGeom>
          <a:noFill/>
        </p:spPr>
        <p:txBody>
          <a:bodyPr wrap="square">
            <a:spAutoFit/>
          </a:bodyPr>
          <a:lstStyle/>
          <a:p>
            <a:r>
              <a:rPr lang="en-US" altLang="ja-JP" sz="2400" b="1" dirty="0">
                <a:solidFill>
                  <a:schemeClr val="accent1">
                    <a:lumMod val="75000"/>
                  </a:schemeClr>
                </a:solidFill>
              </a:rPr>
              <a:t>W = 1.1 eV</a:t>
            </a:r>
            <a:endParaRPr lang="ja-JP" altLang="en-US" sz="2400" b="1" dirty="0">
              <a:solidFill>
                <a:schemeClr val="accent1">
                  <a:lumMod val="75000"/>
                </a:schemeClr>
              </a:solidFill>
            </a:endParaRPr>
          </a:p>
        </p:txBody>
      </p:sp>
      <p:sp>
        <p:nvSpPr>
          <p:cNvPr id="102" name="テキスト ボックス 101">
            <a:extLst>
              <a:ext uri="{FF2B5EF4-FFF2-40B4-BE49-F238E27FC236}">
                <a16:creationId xmlns:a16="http://schemas.microsoft.com/office/drawing/2014/main" id="{76956D26-FB9B-79A4-F8BC-4B64BC32851D}"/>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03" name="直線コネクタ 102">
            <a:extLst>
              <a:ext uri="{FF2B5EF4-FFF2-40B4-BE49-F238E27FC236}">
                <a16:creationId xmlns:a16="http://schemas.microsoft.com/office/drawing/2014/main" id="{C2C786A2-0C47-AC82-8CC8-351908DD22EB}"/>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657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31AD8E0-72C0-CAB3-B1DC-D6B15390CD3D}"/>
              </a:ext>
            </a:extLst>
          </p:cNvPr>
          <p:cNvPicPr>
            <a:picLocks noChangeAspect="1"/>
          </p:cNvPicPr>
          <p:nvPr/>
        </p:nvPicPr>
        <p:blipFill rotWithShape="1">
          <a:blip r:embed="rId2"/>
          <a:srcRect l="48259" t="27388" r="23749" b="15111"/>
          <a:stretch/>
        </p:blipFill>
        <p:spPr>
          <a:xfrm>
            <a:off x="5882640" y="162560"/>
            <a:ext cx="6309360" cy="6482080"/>
          </a:xfrm>
          <a:prstGeom prst="rect">
            <a:avLst/>
          </a:prstGeom>
        </p:spPr>
      </p:pic>
      <p:pic>
        <p:nvPicPr>
          <p:cNvPr id="4" name="図 3">
            <a:extLst>
              <a:ext uri="{FF2B5EF4-FFF2-40B4-BE49-F238E27FC236}">
                <a16:creationId xmlns:a16="http://schemas.microsoft.com/office/drawing/2014/main" id="{0B85E938-655F-CD83-F503-0726013832C7}"/>
              </a:ext>
            </a:extLst>
          </p:cNvPr>
          <p:cNvPicPr>
            <a:picLocks noChangeAspect="1"/>
          </p:cNvPicPr>
          <p:nvPr/>
        </p:nvPicPr>
        <p:blipFill rotWithShape="1">
          <a:blip r:embed="rId2"/>
          <a:srcRect l="28561" t="31354" r="51741" b="15111"/>
          <a:stretch/>
        </p:blipFill>
        <p:spPr>
          <a:xfrm>
            <a:off x="111760" y="162560"/>
            <a:ext cx="5770880" cy="6482080"/>
          </a:xfrm>
          <a:prstGeom prst="rect">
            <a:avLst/>
          </a:prstGeom>
        </p:spPr>
      </p:pic>
    </p:spTree>
    <p:extLst>
      <p:ext uri="{BB962C8B-B14F-4D97-AF65-F5344CB8AC3E}">
        <p14:creationId xmlns:p14="http://schemas.microsoft.com/office/powerpoint/2010/main" val="791271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2D3415A-F2F7-8EFD-562B-C66ED482C975}"/>
              </a:ext>
            </a:extLst>
          </p:cNvPr>
          <p:cNvPicPr>
            <a:picLocks noChangeAspect="1"/>
          </p:cNvPicPr>
          <p:nvPr/>
        </p:nvPicPr>
        <p:blipFill rotWithShape="1">
          <a:blip r:embed="rId2"/>
          <a:srcRect l="29075" t="44627" r="56237" b="32902"/>
          <a:stretch/>
        </p:blipFill>
        <p:spPr>
          <a:xfrm>
            <a:off x="824049" y="1850635"/>
            <a:ext cx="5160723" cy="4183908"/>
          </a:xfrm>
          <a:prstGeom prst="rect">
            <a:avLst/>
          </a:prstGeom>
        </p:spPr>
      </p:pic>
      <p:sp>
        <p:nvSpPr>
          <p:cNvPr id="5" name="正方形/長方形 4">
            <a:extLst>
              <a:ext uri="{FF2B5EF4-FFF2-40B4-BE49-F238E27FC236}">
                <a16:creationId xmlns:a16="http://schemas.microsoft.com/office/drawing/2014/main" id="{3399FD5E-5D12-ABAB-E6F1-9F478525A033}"/>
              </a:ext>
            </a:extLst>
          </p:cNvPr>
          <p:cNvSpPr/>
          <p:nvPr/>
        </p:nvSpPr>
        <p:spPr>
          <a:xfrm>
            <a:off x="3780191" y="976107"/>
            <a:ext cx="1640910" cy="745298"/>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88557F4-9BE9-8841-1501-DD8276D1369D}"/>
              </a:ext>
            </a:extLst>
          </p:cNvPr>
          <p:cNvSpPr/>
          <p:nvPr/>
        </p:nvSpPr>
        <p:spPr>
          <a:xfrm>
            <a:off x="5421101" y="976107"/>
            <a:ext cx="734860" cy="74529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31154D8-E6C9-3E06-E7B8-AFF201249B71}"/>
              </a:ext>
            </a:extLst>
          </p:cNvPr>
          <p:cNvSpPr txBox="1"/>
          <p:nvPr/>
        </p:nvSpPr>
        <p:spPr>
          <a:xfrm>
            <a:off x="4311150" y="1272112"/>
            <a:ext cx="646331" cy="369332"/>
          </a:xfrm>
          <a:prstGeom prst="rect">
            <a:avLst/>
          </a:prstGeom>
          <a:noFill/>
        </p:spPr>
        <p:txBody>
          <a:bodyPr wrap="none" rtlCol="0">
            <a:spAutoFit/>
          </a:bodyPr>
          <a:lstStyle/>
          <a:p>
            <a:r>
              <a:rPr kumimoji="1" lang="ja-JP" altLang="en-US" b="1" dirty="0">
                <a:solidFill>
                  <a:schemeClr val="bg1"/>
                </a:solidFill>
              </a:rPr>
              <a:t>金属</a:t>
            </a:r>
          </a:p>
        </p:txBody>
      </p:sp>
      <p:sp>
        <p:nvSpPr>
          <p:cNvPr id="8" name="テキスト ボックス 7">
            <a:extLst>
              <a:ext uri="{FF2B5EF4-FFF2-40B4-BE49-F238E27FC236}">
                <a16:creationId xmlns:a16="http://schemas.microsoft.com/office/drawing/2014/main" id="{29BB1D4F-C85C-F9E5-807D-0351DAB6299C}"/>
              </a:ext>
            </a:extLst>
          </p:cNvPr>
          <p:cNvSpPr txBox="1"/>
          <p:nvPr/>
        </p:nvSpPr>
        <p:spPr>
          <a:xfrm>
            <a:off x="5443907" y="1228705"/>
            <a:ext cx="712054" cy="369332"/>
          </a:xfrm>
          <a:prstGeom prst="rect">
            <a:avLst/>
          </a:prstGeom>
          <a:noFill/>
        </p:spPr>
        <p:txBody>
          <a:bodyPr wrap="none" rtlCol="0">
            <a:spAutoFit/>
          </a:bodyPr>
          <a:lstStyle/>
          <a:p>
            <a:r>
              <a:rPr kumimoji="1" lang="en-US" altLang="ja-JP" b="1" dirty="0"/>
              <a:t>SiO2</a:t>
            </a:r>
            <a:endParaRPr kumimoji="1" lang="ja-JP" altLang="en-US" b="1" dirty="0"/>
          </a:p>
        </p:txBody>
      </p:sp>
      <p:sp>
        <p:nvSpPr>
          <p:cNvPr id="9" name="正方形/長方形 8">
            <a:extLst>
              <a:ext uri="{FF2B5EF4-FFF2-40B4-BE49-F238E27FC236}">
                <a16:creationId xmlns:a16="http://schemas.microsoft.com/office/drawing/2014/main" id="{C1BA4334-5A4A-216D-5E20-57FDA4D49EEA}"/>
              </a:ext>
            </a:extLst>
          </p:cNvPr>
          <p:cNvSpPr/>
          <p:nvPr/>
        </p:nvSpPr>
        <p:spPr>
          <a:xfrm>
            <a:off x="3045331" y="976107"/>
            <a:ext cx="734860" cy="74529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AEE6FC0-8672-8758-9A64-53610AFBF29D}"/>
              </a:ext>
            </a:extLst>
          </p:cNvPr>
          <p:cNvSpPr txBox="1"/>
          <p:nvPr/>
        </p:nvSpPr>
        <p:spPr>
          <a:xfrm>
            <a:off x="3068137" y="1228705"/>
            <a:ext cx="712054" cy="369332"/>
          </a:xfrm>
          <a:prstGeom prst="rect">
            <a:avLst/>
          </a:prstGeom>
          <a:noFill/>
        </p:spPr>
        <p:txBody>
          <a:bodyPr wrap="none" rtlCol="0">
            <a:spAutoFit/>
          </a:bodyPr>
          <a:lstStyle/>
          <a:p>
            <a:r>
              <a:rPr kumimoji="1" lang="en-US" altLang="ja-JP" b="1" dirty="0"/>
              <a:t>SiO2</a:t>
            </a:r>
            <a:endParaRPr kumimoji="1" lang="ja-JP" altLang="en-US" b="1" dirty="0"/>
          </a:p>
        </p:txBody>
      </p:sp>
      <p:sp>
        <p:nvSpPr>
          <p:cNvPr id="11" name="正方形/長方形 10">
            <a:extLst>
              <a:ext uri="{FF2B5EF4-FFF2-40B4-BE49-F238E27FC236}">
                <a16:creationId xmlns:a16="http://schemas.microsoft.com/office/drawing/2014/main" id="{6AFEE9F2-30D9-2A2D-C21F-4DC5C532A989}"/>
              </a:ext>
            </a:extLst>
          </p:cNvPr>
          <p:cNvSpPr/>
          <p:nvPr/>
        </p:nvSpPr>
        <p:spPr>
          <a:xfrm>
            <a:off x="7863675" y="1020786"/>
            <a:ext cx="2482091" cy="745298"/>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6F36AAA-670C-2BD7-F138-2D631766F996}"/>
              </a:ext>
            </a:extLst>
          </p:cNvPr>
          <p:cNvSpPr/>
          <p:nvPr/>
        </p:nvSpPr>
        <p:spPr>
          <a:xfrm>
            <a:off x="10322959" y="1024026"/>
            <a:ext cx="960323" cy="745298"/>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65C098C-445C-90A5-1096-340F6A198072}"/>
              </a:ext>
            </a:extLst>
          </p:cNvPr>
          <p:cNvSpPr/>
          <p:nvPr/>
        </p:nvSpPr>
        <p:spPr>
          <a:xfrm>
            <a:off x="6890823" y="1020786"/>
            <a:ext cx="1002080" cy="745298"/>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47DA2331-6AAE-45BF-ACBF-BA7393633D59}"/>
              </a:ext>
            </a:extLst>
          </p:cNvPr>
          <p:cNvPicPr>
            <a:picLocks noChangeAspect="1"/>
          </p:cNvPicPr>
          <p:nvPr/>
        </p:nvPicPr>
        <p:blipFill rotWithShape="1">
          <a:blip r:embed="rId2"/>
          <a:srcRect l="44298" t="62383" r="43224" b="32902"/>
          <a:stretch/>
        </p:blipFill>
        <p:spPr>
          <a:xfrm>
            <a:off x="6960686" y="5204771"/>
            <a:ext cx="4384110" cy="877874"/>
          </a:xfrm>
          <a:prstGeom prst="rect">
            <a:avLst/>
          </a:prstGeom>
        </p:spPr>
      </p:pic>
      <p:pic>
        <p:nvPicPr>
          <p:cNvPr id="18" name="図 17">
            <a:extLst>
              <a:ext uri="{FF2B5EF4-FFF2-40B4-BE49-F238E27FC236}">
                <a16:creationId xmlns:a16="http://schemas.microsoft.com/office/drawing/2014/main" id="{09A88DEA-8DC9-E220-057E-6BADBA021B4E}"/>
              </a:ext>
            </a:extLst>
          </p:cNvPr>
          <p:cNvPicPr>
            <a:picLocks noChangeAspect="1"/>
          </p:cNvPicPr>
          <p:nvPr/>
        </p:nvPicPr>
        <p:blipFill rotWithShape="1">
          <a:blip r:embed="rId2"/>
          <a:srcRect l="42587" t="44711" r="44578" b="37881"/>
          <a:stretch/>
        </p:blipFill>
        <p:spPr>
          <a:xfrm>
            <a:off x="6773912" y="1883446"/>
            <a:ext cx="4509370" cy="3241326"/>
          </a:xfrm>
          <a:prstGeom prst="rect">
            <a:avLst/>
          </a:prstGeom>
          <a:ln>
            <a:solidFill>
              <a:schemeClr val="bg1">
                <a:lumMod val="95000"/>
              </a:schemeClr>
            </a:solidFill>
          </a:ln>
        </p:spPr>
      </p:pic>
      <p:sp>
        <p:nvSpPr>
          <p:cNvPr id="19" name="正方形/長方形 18">
            <a:extLst>
              <a:ext uri="{FF2B5EF4-FFF2-40B4-BE49-F238E27FC236}">
                <a16:creationId xmlns:a16="http://schemas.microsoft.com/office/drawing/2014/main" id="{BB2A0B7D-6278-5184-BD09-A2A10CC60CC1}"/>
              </a:ext>
            </a:extLst>
          </p:cNvPr>
          <p:cNvSpPr/>
          <p:nvPr/>
        </p:nvSpPr>
        <p:spPr>
          <a:xfrm>
            <a:off x="6598547" y="1974003"/>
            <a:ext cx="712054" cy="624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00114E33-24AA-031D-300B-2432A04EC62D}"/>
              </a:ext>
            </a:extLst>
          </p:cNvPr>
          <p:cNvSpPr/>
          <p:nvPr/>
        </p:nvSpPr>
        <p:spPr>
          <a:xfrm>
            <a:off x="6445989" y="4223479"/>
            <a:ext cx="712054" cy="624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92C73AC2-FEB4-55BA-07D9-5BDCED3AB7AF}"/>
              </a:ext>
            </a:extLst>
          </p:cNvPr>
          <p:cNvSpPr/>
          <p:nvPr/>
        </p:nvSpPr>
        <p:spPr>
          <a:xfrm>
            <a:off x="6242519" y="3232869"/>
            <a:ext cx="1068082" cy="341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649C334-EC08-9685-EF78-CDAAD520E746}"/>
              </a:ext>
            </a:extLst>
          </p:cNvPr>
          <p:cNvSpPr/>
          <p:nvPr/>
        </p:nvSpPr>
        <p:spPr>
          <a:xfrm>
            <a:off x="10796701" y="3399893"/>
            <a:ext cx="568970" cy="290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08C0BAE-34C9-3E92-DE1D-86D1975E9764}"/>
              </a:ext>
            </a:extLst>
          </p:cNvPr>
          <p:cNvSpPr txBox="1"/>
          <p:nvPr/>
        </p:nvSpPr>
        <p:spPr>
          <a:xfrm>
            <a:off x="7046159" y="1212829"/>
            <a:ext cx="646331" cy="369332"/>
          </a:xfrm>
          <a:prstGeom prst="rect">
            <a:avLst/>
          </a:prstGeom>
          <a:noFill/>
        </p:spPr>
        <p:txBody>
          <a:bodyPr wrap="none" rtlCol="0">
            <a:spAutoFit/>
          </a:bodyPr>
          <a:lstStyle/>
          <a:p>
            <a:r>
              <a:rPr kumimoji="1" lang="ja-JP" altLang="en-US" b="1" dirty="0">
                <a:solidFill>
                  <a:schemeClr val="bg1"/>
                </a:solidFill>
              </a:rPr>
              <a:t>金属</a:t>
            </a:r>
          </a:p>
        </p:txBody>
      </p:sp>
      <p:sp>
        <p:nvSpPr>
          <p:cNvPr id="24" name="テキスト ボックス 23">
            <a:extLst>
              <a:ext uri="{FF2B5EF4-FFF2-40B4-BE49-F238E27FC236}">
                <a16:creationId xmlns:a16="http://schemas.microsoft.com/office/drawing/2014/main" id="{0DDBF4D0-2036-8617-11CC-8FBFFFD04725}"/>
              </a:ext>
            </a:extLst>
          </p:cNvPr>
          <p:cNvSpPr txBox="1"/>
          <p:nvPr/>
        </p:nvSpPr>
        <p:spPr>
          <a:xfrm>
            <a:off x="10516951" y="1228705"/>
            <a:ext cx="646331" cy="369332"/>
          </a:xfrm>
          <a:prstGeom prst="rect">
            <a:avLst/>
          </a:prstGeom>
          <a:noFill/>
        </p:spPr>
        <p:txBody>
          <a:bodyPr wrap="none" rtlCol="0">
            <a:spAutoFit/>
          </a:bodyPr>
          <a:lstStyle/>
          <a:p>
            <a:r>
              <a:rPr kumimoji="1" lang="ja-JP" altLang="en-US" b="1" dirty="0">
                <a:solidFill>
                  <a:schemeClr val="bg1"/>
                </a:solidFill>
              </a:rPr>
              <a:t>金属</a:t>
            </a:r>
          </a:p>
        </p:txBody>
      </p:sp>
      <p:sp>
        <p:nvSpPr>
          <p:cNvPr id="25" name="テキスト ボックス 24">
            <a:extLst>
              <a:ext uri="{FF2B5EF4-FFF2-40B4-BE49-F238E27FC236}">
                <a16:creationId xmlns:a16="http://schemas.microsoft.com/office/drawing/2014/main" id="{6D46FD89-F7F6-A538-C899-39EB8F922FF8}"/>
              </a:ext>
            </a:extLst>
          </p:cNvPr>
          <p:cNvSpPr txBox="1"/>
          <p:nvPr/>
        </p:nvSpPr>
        <p:spPr>
          <a:xfrm>
            <a:off x="8531733" y="1212829"/>
            <a:ext cx="1295547" cy="400110"/>
          </a:xfrm>
          <a:prstGeom prst="rect">
            <a:avLst/>
          </a:prstGeom>
          <a:noFill/>
        </p:spPr>
        <p:txBody>
          <a:bodyPr wrap="none" rtlCol="0">
            <a:spAutoFit/>
          </a:bodyPr>
          <a:lstStyle/>
          <a:p>
            <a:r>
              <a:rPr kumimoji="1" lang="en-US" altLang="ja-JP" sz="2000" b="1" dirty="0"/>
              <a:t>n-Silicon</a:t>
            </a:r>
            <a:endParaRPr kumimoji="1" lang="ja-JP" altLang="en-US" sz="2000" b="1" dirty="0"/>
          </a:p>
        </p:txBody>
      </p:sp>
      <p:cxnSp>
        <p:nvCxnSpPr>
          <p:cNvPr id="27" name="直線コネクタ 26">
            <a:extLst>
              <a:ext uri="{FF2B5EF4-FFF2-40B4-BE49-F238E27FC236}">
                <a16:creationId xmlns:a16="http://schemas.microsoft.com/office/drawing/2014/main" id="{5E4F67C8-CCA7-CFE0-19E6-3A263B694BD9}"/>
              </a:ext>
            </a:extLst>
          </p:cNvPr>
          <p:cNvCxnSpPr/>
          <p:nvPr/>
        </p:nvCxnSpPr>
        <p:spPr>
          <a:xfrm>
            <a:off x="5533835" y="3544981"/>
            <a:ext cx="232984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C3C0507-B6EA-F550-2906-BE1D0A06AD69}"/>
              </a:ext>
            </a:extLst>
          </p:cNvPr>
          <p:cNvCxnSpPr>
            <a:cxnSpLocks/>
          </p:cNvCxnSpPr>
          <p:nvPr/>
        </p:nvCxnSpPr>
        <p:spPr>
          <a:xfrm>
            <a:off x="10338698" y="3527518"/>
            <a:ext cx="1002835"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9FBA8A7-5E58-8148-62DB-275E9EA31EFE}"/>
              </a:ext>
            </a:extLst>
          </p:cNvPr>
          <p:cNvCxnSpPr>
            <a:cxnSpLocks/>
          </p:cNvCxnSpPr>
          <p:nvPr/>
        </p:nvCxnSpPr>
        <p:spPr>
          <a:xfrm>
            <a:off x="2095441" y="3544981"/>
            <a:ext cx="168475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CC518447-BA61-3ECA-80D4-5BBDC64DDEF6}"/>
              </a:ext>
            </a:extLst>
          </p:cNvPr>
          <p:cNvSpPr/>
          <p:nvPr/>
        </p:nvSpPr>
        <p:spPr>
          <a:xfrm>
            <a:off x="5859442" y="2109713"/>
            <a:ext cx="1129958" cy="2792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D2AA0C69-A731-CFA7-1441-8B4429D06DD6}"/>
              </a:ext>
            </a:extLst>
          </p:cNvPr>
          <p:cNvSpPr txBox="1"/>
          <p:nvPr/>
        </p:nvSpPr>
        <p:spPr>
          <a:xfrm>
            <a:off x="176308" y="-177498"/>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33" name="直線コネクタ 32">
            <a:extLst>
              <a:ext uri="{FF2B5EF4-FFF2-40B4-BE49-F238E27FC236}">
                <a16:creationId xmlns:a16="http://schemas.microsoft.com/office/drawing/2014/main" id="{D6062EAA-8ABC-87CA-D60C-EB1C28BD0FE3}"/>
              </a:ext>
            </a:extLst>
          </p:cNvPr>
          <p:cNvCxnSpPr>
            <a:cxnSpLocks/>
          </p:cNvCxnSpPr>
          <p:nvPr/>
        </p:nvCxnSpPr>
        <p:spPr>
          <a:xfrm>
            <a:off x="326092" y="466480"/>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37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2D3415A-F2F7-8EFD-562B-C66ED482C975}"/>
              </a:ext>
            </a:extLst>
          </p:cNvPr>
          <p:cNvPicPr>
            <a:picLocks noChangeAspect="1"/>
          </p:cNvPicPr>
          <p:nvPr/>
        </p:nvPicPr>
        <p:blipFill rotWithShape="1">
          <a:blip r:embed="rId2"/>
          <a:srcRect l="29075" t="44627" r="56237" b="32902"/>
          <a:stretch/>
        </p:blipFill>
        <p:spPr>
          <a:xfrm>
            <a:off x="824048" y="2099116"/>
            <a:ext cx="5160723" cy="4183908"/>
          </a:xfrm>
          <a:prstGeom prst="rect">
            <a:avLst/>
          </a:prstGeom>
        </p:spPr>
      </p:pic>
      <p:sp>
        <p:nvSpPr>
          <p:cNvPr id="19" name="正方形/長方形 18">
            <a:extLst>
              <a:ext uri="{FF2B5EF4-FFF2-40B4-BE49-F238E27FC236}">
                <a16:creationId xmlns:a16="http://schemas.microsoft.com/office/drawing/2014/main" id="{BB2A0B7D-6278-5184-BD09-A2A10CC60CC1}"/>
              </a:ext>
            </a:extLst>
          </p:cNvPr>
          <p:cNvSpPr/>
          <p:nvPr/>
        </p:nvSpPr>
        <p:spPr>
          <a:xfrm>
            <a:off x="6598546" y="2222484"/>
            <a:ext cx="712054" cy="624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00114E33-24AA-031D-300B-2432A04EC62D}"/>
              </a:ext>
            </a:extLst>
          </p:cNvPr>
          <p:cNvSpPr/>
          <p:nvPr/>
        </p:nvSpPr>
        <p:spPr>
          <a:xfrm>
            <a:off x="6445988" y="4471960"/>
            <a:ext cx="712054" cy="624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id="{5E4F67C8-CCA7-CFE0-19E6-3A263B694BD9}"/>
              </a:ext>
            </a:extLst>
          </p:cNvPr>
          <p:cNvCxnSpPr/>
          <p:nvPr/>
        </p:nvCxnSpPr>
        <p:spPr>
          <a:xfrm>
            <a:off x="5533834" y="3793462"/>
            <a:ext cx="232984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9FBA8A7-5E58-8148-62DB-275E9EA31EFE}"/>
              </a:ext>
            </a:extLst>
          </p:cNvPr>
          <p:cNvCxnSpPr>
            <a:cxnSpLocks/>
          </p:cNvCxnSpPr>
          <p:nvPr/>
        </p:nvCxnSpPr>
        <p:spPr>
          <a:xfrm>
            <a:off x="2095440" y="3793462"/>
            <a:ext cx="168475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D973BC74-CEB2-1274-26AC-C108EFE4EC3E}"/>
              </a:ext>
            </a:extLst>
          </p:cNvPr>
          <p:cNvPicPr>
            <a:picLocks noChangeAspect="1"/>
          </p:cNvPicPr>
          <p:nvPr/>
        </p:nvPicPr>
        <p:blipFill rotWithShape="1">
          <a:blip r:embed="rId2"/>
          <a:srcRect l="59643" t="62592" r="27488" b="32309"/>
          <a:stretch/>
        </p:blipFill>
        <p:spPr>
          <a:xfrm>
            <a:off x="6916018" y="5410629"/>
            <a:ext cx="4571854" cy="960062"/>
          </a:xfrm>
          <a:prstGeom prst="rect">
            <a:avLst/>
          </a:prstGeom>
        </p:spPr>
      </p:pic>
      <p:pic>
        <p:nvPicPr>
          <p:cNvPr id="29" name="図 28">
            <a:extLst>
              <a:ext uri="{FF2B5EF4-FFF2-40B4-BE49-F238E27FC236}">
                <a16:creationId xmlns:a16="http://schemas.microsoft.com/office/drawing/2014/main" id="{6F357869-F8A0-1FA2-3496-8AD1D190F700}"/>
              </a:ext>
            </a:extLst>
          </p:cNvPr>
          <p:cNvPicPr>
            <a:picLocks noChangeAspect="1"/>
          </p:cNvPicPr>
          <p:nvPr/>
        </p:nvPicPr>
        <p:blipFill rotWithShape="1">
          <a:blip r:embed="rId2"/>
          <a:srcRect l="57102" t="45799" r="30533" b="37303"/>
          <a:stretch/>
        </p:blipFill>
        <p:spPr>
          <a:xfrm>
            <a:off x="7158042" y="2515815"/>
            <a:ext cx="3638658" cy="2825965"/>
          </a:xfrm>
          <a:prstGeom prst="rect">
            <a:avLst/>
          </a:prstGeom>
        </p:spPr>
      </p:pic>
      <p:sp>
        <p:nvSpPr>
          <p:cNvPr id="33" name="正方形/長方形 32">
            <a:extLst>
              <a:ext uri="{FF2B5EF4-FFF2-40B4-BE49-F238E27FC236}">
                <a16:creationId xmlns:a16="http://schemas.microsoft.com/office/drawing/2014/main" id="{488D185B-2CFF-B981-988B-C33086A77745}"/>
              </a:ext>
            </a:extLst>
          </p:cNvPr>
          <p:cNvSpPr/>
          <p:nvPr/>
        </p:nvSpPr>
        <p:spPr>
          <a:xfrm>
            <a:off x="10796700" y="3648374"/>
            <a:ext cx="568970" cy="290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a:extLst>
              <a:ext uri="{FF2B5EF4-FFF2-40B4-BE49-F238E27FC236}">
                <a16:creationId xmlns:a16="http://schemas.microsoft.com/office/drawing/2014/main" id="{7F586350-2E21-5876-D303-CF663F18FA86}"/>
              </a:ext>
            </a:extLst>
          </p:cNvPr>
          <p:cNvCxnSpPr/>
          <p:nvPr/>
        </p:nvCxnSpPr>
        <p:spPr>
          <a:xfrm>
            <a:off x="5533834" y="3793462"/>
            <a:ext cx="232984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EE2491C9-B828-B7BE-8C3D-B8780D5E69B6}"/>
              </a:ext>
            </a:extLst>
          </p:cNvPr>
          <p:cNvCxnSpPr>
            <a:cxnSpLocks/>
          </p:cNvCxnSpPr>
          <p:nvPr/>
        </p:nvCxnSpPr>
        <p:spPr>
          <a:xfrm>
            <a:off x="10230413" y="3815655"/>
            <a:ext cx="1002835"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正方形/長方形 36">
            <a:extLst>
              <a:ext uri="{FF2B5EF4-FFF2-40B4-BE49-F238E27FC236}">
                <a16:creationId xmlns:a16="http://schemas.microsoft.com/office/drawing/2014/main" id="{36A619FB-3395-AB90-0271-442A070D8F5F}"/>
              </a:ext>
            </a:extLst>
          </p:cNvPr>
          <p:cNvSpPr/>
          <p:nvPr/>
        </p:nvSpPr>
        <p:spPr>
          <a:xfrm>
            <a:off x="5859441" y="2358194"/>
            <a:ext cx="1129958" cy="2792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2B6BF936-685E-5508-8591-7DC674AA9075}"/>
              </a:ext>
            </a:extLst>
          </p:cNvPr>
          <p:cNvSpPr/>
          <p:nvPr/>
        </p:nvSpPr>
        <p:spPr>
          <a:xfrm>
            <a:off x="3780191" y="976107"/>
            <a:ext cx="1640910" cy="745298"/>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97341F3C-9537-DB12-82FA-291EA432D48B}"/>
              </a:ext>
            </a:extLst>
          </p:cNvPr>
          <p:cNvSpPr/>
          <p:nvPr/>
        </p:nvSpPr>
        <p:spPr>
          <a:xfrm>
            <a:off x="5421101" y="976107"/>
            <a:ext cx="734860" cy="74529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4C8D4054-E472-C174-E954-E5E198D0C1EA}"/>
              </a:ext>
            </a:extLst>
          </p:cNvPr>
          <p:cNvSpPr txBox="1"/>
          <p:nvPr/>
        </p:nvSpPr>
        <p:spPr>
          <a:xfrm>
            <a:off x="4311150" y="1272112"/>
            <a:ext cx="646331" cy="369332"/>
          </a:xfrm>
          <a:prstGeom prst="rect">
            <a:avLst/>
          </a:prstGeom>
          <a:noFill/>
        </p:spPr>
        <p:txBody>
          <a:bodyPr wrap="none" rtlCol="0">
            <a:spAutoFit/>
          </a:bodyPr>
          <a:lstStyle/>
          <a:p>
            <a:r>
              <a:rPr kumimoji="1" lang="ja-JP" altLang="en-US" b="1" dirty="0">
                <a:solidFill>
                  <a:schemeClr val="bg1"/>
                </a:solidFill>
              </a:rPr>
              <a:t>金属</a:t>
            </a:r>
          </a:p>
        </p:txBody>
      </p:sp>
      <p:sp>
        <p:nvSpPr>
          <p:cNvPr id="39" name="テキスト ボックス 38">
            <a:extLst>
              <a:ext uri="{FF2B5EF4-FFF2-40B4-BE49-F238E27FC236}">
                <a16:creationId xmlns:a16="http://schemas.microsoft.com/office/drawing/2014/main" id="{2B95ADFB-A4B1-C758-054E-43CED1FBE8DB}"/>
              </a:ext>
            </a:extLst>
          </p:cNvPr>
          <p:cNvSpPr txBox="1"/>
          <p:nvPr/>
        </p:nvSpPr>
        <p:spPr>
          <a:xfrm>
            <a:off x="5443907" y="1228705"/>
            <a:ext cx="712054" cy="369332"/>
          </a:xfrm>
          <a:prstGeom prst="rect">
            <a:avLst/>
          </a:prstGeom>
          <a:noFill/>
        </p:spPr>
        <p:txBody>
          <a:bodyPr wrap="none" rtlCol="0">
            <a:spAutoFit/>
          </a:bodyPr>
          <a:lstStyle/>
          <a:p>
            <a:r>
              <a:rPr kumimoji="1" lang="en-US" altLang="ja-JP" b="1" dirty="0"/>
              <a:t>SiO2</a:t>
            </a:r>
            <a:endParaRPr kumimoji="1" lang="ja-JP" altLang="en-US" b="1" dirty="0"/>
          </a:p>
        </p:txBody>
      </p:sp>
      <p:sp>
        <p:nvSpPr>
          <p:cNvPr id="40" name="正方形/長方形 39">
            <a:extLst>
              <a:ext uri="{FF2B5EF4-FFF2-40B4-BE49-F238E27FC236}">
                <a16:creationId xmlns:a16="http://schemas.microsoft.com/office/drawing/2014/main" id="{640EFF83-67A1-BE9F-5A4B-58C8E9149B66}"/>
              </a:ext>
            </a:extLst>
          </p:cNvPr>
          <p:cNvSpPr/>
          <p:nvPr/>
        </p:nvSpPr>
        <p:spPr>
          <a:xfrm>
            <a:off x="3045331" y="976107"/>
            <a:ext cx="734860" cy="74529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9CADD8EA-5CF1-C144-B599-0CF76E6CEC59}"/>
              </a:ext>
            </a:extLst>
          </p:cNvPr>
          <p:cNvSpPr txBox="1"/>
          <p:nvPr/>
        </p:nvSpPr>
        <p:spPr>
          <a:xfrm>
            <a:off x="3068137" y="1228705"/>
            <a:ext cx="712054" cy="369332"/>
          </a:xfrm>
          <a:prstGeom prst="rect">
            <a:avLst/>
          </a:prstGeom>
          <a:noFill/>
        </p:spPr>
        <p:txBody>
          <a:bodyPr wrap="none" rtlCol="0">
            <a:spAutoFit/>
          </a:bodyPr>
          <a:lstStyle/>
          <a:p>
            <a:r>
              <a:rPr kumimoji="1" lang="en-US" altLang="ja-JP" b="1" dirty="0"/>
              <a:t>SiO2</a:t>
            </a:r>
            <a:endParaRPr kumimoji="1" lang="ja-JP" altLang="en-US" b="1" dirty="0"/>
          </a:p>
        </p:txBody>
      </p:sp>
      <p:sp>
        <p:nvSpPr>
          <p:cNvPr id="42" name="正方形/長方形 41">
            <a:extLst>
              <a:ext uri="{FF2B5EF4-FFF2-40B4-BE49-F238E27FC236}">
                <a16:creationId xmlns:a16="http://schemas.microsoft.com/office/drawing/2014/main" id="{81A4B8DD-A196-7B44-4536-F877A61AD79E}"/>
              </a:ext>
            </a:extLst>
          </p:cNvPr>
          <p:cNvSpPr/>
          <p:nvPr/>
        </p:nvSpPr>
        <p:spPr>
          <a:xfrm>
            <a:off x="7863675" y="1020786"/>
            <a:ext cx="2482091" cy="745298"/>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6116AD42-F841-BB43-C259-7DEA9238E98B}"/>
              </a:ext>
            </a:extLst>
          </p:cNvPr>
          <p:cNvSpPr/>
          <p:nvPr/>
        </p:nvSpPr>
        <p:spPr>
          <a:xfrm>
            <a:off x="10322959" y="1024026"/>
            <a:ext cx="960323" cy="745298"/>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ED367358-FF0C-BFE6-2B03-CC61C289E3CC}"/>
              </a:ext>
            </a:extLst>
          </p:cNvPr>
          <p:cNvSpPr/>
          <p:nvPr/>
        </p:nvSpPr>
        <p:spPr>
          <a:xfrm>
            <a:off x="6890823" y="1020786"/>
            <a:ext cx="1002080" cy="745298"/>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41F67FEC-D753-8240-ABDE-6682D2AA6AEC}"/>
              </a:ext>
            </a:extLst>
          </p:cNvPr>
          <p:cNvSpPr txBox="1"/>
          <p:nvPr/>
        </p:nvSpPr>
        <p:spPr>
          <a:xfrm>
            <a:off x="7046159" y="1212829"/>
            <a:ext cx="646331" cy="369332"/>
          </a:xfrm>
          <a:prstGeom prst="rect">
            <a:avLst/>
          </a:prstGeom>
          <a:noFill/>
        </p:spPr>
        <p:txBody>
          <a:bodyPr wrap="none" rtlCol="0">
            <a:spAutoFit/>
          </a:bodyPr>
          <a:lstStyle/>
          <a:p>
            <a:r>
              <a:rPr kumimoji="1" lang="ja-JP" altLang="en-US" b="1" dirty="0">
                <a:solidFill>
                  <a:schemeClr val="bg1"/>
                </a:solidFill>
              </a:rPr>
              <a:t>金属</a:t>
            </a:r>
          </a:p>
        </p:txBody>
      </p:sp>
      <p:sp>
        <p:nvSpPr>
          <p:cNvPr id="46" name="テキスト ボックス 45">
            <a:extLst>
              <a:ext uri="{FF2B5EF4-FFF2-40B4-BE49-F238E27FC236}">
                <a16:creationId xmlns:a16="http://schemas.microsoft.com/office/drawing/2014/main" id="{15FC68C5-0903-69FD-E209-B6B65687ABF4}"/>
              </a:ext>
            </a:extLst>
          </p:cNvPr>
          <p:cNvSpPr txBox="1"/>
          <p:nvPr/>
        </p:nvSpPr>
        <p:spPr>
          <a:xfrm>
            <a:off x="10516951" y="1228705"/>
            <a:ext cx="646331" cy="369332"/>
          </a:xfrm>
          <a:prstGeom prst="rect">
            <a:avLst/>
          </a:prstGeom>
          <a:noFill/>
        </p:spPr>
        <p:txBody>
          <a:bodyPr wrap="none" rtlCol="0">
            <a:spAutoFit/>
          </a:bodyPr>
          <a:lstStyle/>
          <a:p>
            <a:r>
              <a:rPr kumimoji="1" lang="ja-JP" altLang="en-US" b="1" dirty="0">
                <a:solidFill>
                  <a:schemeClr val="bg1"/>
                </a:solidFill>
              </a:rPr>
              <a:t>金属</a:t>
            </a:r>
          </a:p>
        </p:txBody>
      </p:sp>
      <p:sp>
        <p:nvSpPr>
          <p:cNvPr id="47" name="テキスト ボックス 46">
            <a:extLst>
              <a:ext uri="{FF2B5EF4-FFF2-40B4-BE49-F238E27FC236}">
                <a16:creationId xmlns:a16="http://schemas.microsoft.com/office/drawing/2014/main" id="{D1C6DC79-D855-71FD-4CD9-BA1AA756A638}"/>
              </a:ext>
            </a:extLst>
          </p:cNvPr>
          <p:cNvSpPr txBox="1"/>
          <p:nvPr/>
        </p:nvSpPr>
        <p:spPr>
          <a:xfrm>
            <a:off x="8531733" y="1212829"/>
            <a:ext cx="1295547" cy="400110"/>
          </a:xfrm>
          <a:prstGeom prst="rect">
            <a:avLst/>
          </a:prstGeom>
          <a:noFill/>
        </p:spPr>
        <p:txBody>
          <a:bodyPr wrap="none" rtlCol="0">
            <a:spAutoFit/>
          </a:bodyPr>
          <a:lstStyle/>
          <a:p>
            <a:r>
              <a:rPr kumimoji="1" lang="en-US" altLang="ja-JP" sz="2000" b="1" dirty="0"/>
              <a:t>p-Silicon</a:t>
            </a:r>
            <a:endParaRPr kumimoji="1" lang="ja-JP" altLang="en-US" sz="2000" b="1" dirty="0"/>
          </a:p>
        </p:txBody>
      </p:sp>
      <p:sp>
        <p:nvSpPr>
          <p:cNvPr id="50" name="テキスト ボックス 49">
            <a:extLst>
              <a:ext uri="{FF2B5EF4-FFF2-40B4-BE49-F238E27FC236}">
                <a16:creationId xmlns:a16="http://schemas.microsoft.com/office/drawing/2014/main" id="{7C62A1BC-4285-38FD-019B-4EB80F292858}"/>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51" name="直線コネクタ 50">
            <a:extLst>
              <a:ext uri="{FF2B5EF4-FFF2-40B4-BE49-F238E27FC236}">
                <a16:creationId xmlns:a16="http://schemas.microsoft.com/office/drawing/2014/main" id="{85A80C24-AEDE-EFA3-7549-8539D1129F56}"/>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635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C33184C-F65D-5ACA-5777-F79CFD9075C7}"/>
              </a:ext>
            </a:extLst>
          </p:cNvPr>
          <p:cNvPicPr>
            <a:picLocks noChangeAspect="1"/>
          </p:cNvPicPr>
          <p:nvPr/>
        </p:nvPicPr>
        <p:blipFill rotWithShape="1">
          <a:blip r:embed="rId2"/>
          <a:srcRect l="29075" t="44761" r="22634" b="32644"/>
          <a:stretch/>
        </p:blipFill>
        <p:spPr>
          <a:xfrm>
            <a:off x="829456" y="4040552"/>
            <a:ext cx="11362544" cy="2817448"/>
          </a:xfrm>
          <a:prstGeom prst="rect">
            <a:avLst/>
          </a:prstGeom>
        </p:spPr>
      </p:pic>
      <p:pic>
        <p:nvPicPr>
          <p:cNvPr id="4" name="図 3">
            <a:extLst>
              <a:ext uri="{FF2B5EF4-FFF2-40B4-BE49-F238E27FC236}">
                <a16:creationId xmlns:a16="http://schemas.microsoft.com/office/drawing/2014/main" id="{7FCA2E43-F37C-BAF1-B1E4-C536E9145AF8}"/>
              </a:ext>
            </a:extLst>
          </p:cNvPr>
          <p:cNvPicPr>
            <a:picLocks noChangeAspect="1"/>
          </p:cNvPicPr>
          <p:nvPr/>
        </p:nvPicPr>
        <p:blipFill rotWithShape="1">
          <a:blip r:embed="rId2"/>
          <a:srcRect l="29075" t="29405" r="25112" b="56909"/>
          <a:stretch/>
        </p:blipFill>
        <p:spPr>
          <a:xfrm>
            <a:off x="270632" y="1131288"/>
            <a:ext cx="11642601" cy="1843149"/>
          </a:xfrm>
          <a:prstGeom prst="rect">
            <a:avLst/>
          </a:prstGeom>
        </p:spPr>
      </p:pic>
      <p:sp>
        <p:nvSpPr>
          <p:cNvPr id="9" name="テキスト ボックス 8">
            <a:extLst>
              <a:ext uri="{FF2B5EF4-FFF2-40B4-BE49-F238E27FC236}">
                <a16:creationId xmlns:a16="http://schemas.microsoft.com/office/drawing/2014/main" id="{B1C8E744-00F1-E53D-22CE-AA380F665D32}"/>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0" name="直線コネクタ 9">
            <a:extLst>
              <a:ext uri="{FF2B5EF4-FFF2-40B4-BE49-F238E27FC236}">
                <a16:creationId xmlns:a16="http://schemas.microsoft.com/office/drawing/2014/main" id="{A7711F6E-2AA3-1F7E-D5BD-8A0D73332182}"/>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65590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1507</TotalTime>
  <Words>1533</Words>
  <Application>Microsoft Office PowerPoint</Application>
  <PresentationFormat>ワイド画面</PresentationFormat>
  <Paragraphs>605</Paragraphs>
  <Slides>34</Slides>
  <Notes>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34</vt:i4>
      </vt:variant>
    </vt:vector>
  </HeadingPairs>
  <TitlesOfParts>
    <vt:vector size="39" baseType="lpstr">
      <vt:lpstr>Meiryo</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萩原 良昭</dc:creator>
  <cp:lastModifiedBy>萩原 良昭</cp:lastModifiedBy>
  <cp:revision>58</cp:revision>
  <dcterms:created xsi:type="dcterms:W3CDTF">2022-06-30T09:23:02Z</dcterms:created>
  <dcterms:modified xsi:type="dcterms:W3CDTF">2022-07-25T08:58:34Z</dcterms:modified>
</cp:coreProperties>
</file>