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sldIdLst>
    <p:sldId id="1285" r:id="rId2"/>
    <p:sldId id="258" r:id="rId3"/>
    <p:sldId id="1175" r:id="rId4"/>
    <p:sldId id="1174" r:id="rId5"/>
    <p:sldId id="265" r:id="rId6"/>
    <p:sldId id="266" r:id="rId7"/>
    <p:sldId id="267" r:id="rId8"/>
    <p:sldId id="268" r:id="rId9"/>
    <p:sldId id="269" r:id="rId10"/>
    <p:sldId id="1170" r:id="rId11"/>
    <p:sldId id="1148" r:id="rId12"/>
    <p:sldId id="1149" r:id="rId13"/>
    <p:sldId id="1150" r:id="rId14"/>
    <p:sldId id="1151" r:id="rId15"/>
    <p:sldId id="1152" r:id="rId16"/>
    <p:sldId id="937" r:id="rId17"/>
    <p:sldId id="938" r:id="rId18"/>
    <p:sldId id="936" r:id="rId19"/>
    <p:sldId id="1171" r:id="rId20"/>
    <p:sldId id="912" r:id="rId21"/>
    <p:sldId id="913" r:id="rId22"/>
    <p:sldId id="914" r:id="rId23"/>
    <p:sldId id="915" r:id="rId24"/>
    <p:sldId id="917" r:id="rId25"/>
    <p:sldId id="919" r:id="rId26"/>
    <p:sldId id="920" r:id="rId27"/>
    <p:sldId id="927" r:id="rId28"/>
    <p:sldId id="928" r:id="rId29"/>
    <p:sldId id="868" r:id="rId30"/>
    <p:sldId id="930" r:id="rId31"/>
    <p:sldId id="931" r:id="rId32"/>
    <p:sldId id="932" r:id="rId33"/>
    <p:sldId id="934" r:id="rId34"/>
    <p:sldId id="425" r:id="rId35"/>
    <p:sldId id="939" r:id="rId36"/>
    <p:sldId id="940" r:id="rId37"/>
    <p:sldId id="941" r:id="rId38"/>
    <p:sldId id="942" r:id="rId39"/>
    <p:sldId id="944" r:id="rId40"/>
    <p:sldId id="945" r:id="rId41"/>
    <p:sldId id="924" r:id="rId42"/>
    <p:sldId id="946" r:id="rId43"/>
    <p:sldId id="947" r:id="rId44"/>
    <p:sldId id="948" r:id="rId45"/>
    <p:sldId id="790" r:id="rId46"/>
    <p:sldId id="836" r:id="rId47"/>
    <p:sldId id="801" r:id="rId48"/>
    <p:sldId id="789" r:id="rId49"/>
    <p:sldId id="824" r:id="rId50"/>
    <p:sldId id="823" r:id="rId51"/>
    <p:sldId id="799" r:id="rId52"/>
    <p:sldId id="811" r:id="rId53"/>
    <p:sldId id="825" r:id="rId54"/>
    <p:sldId id="822" r:id="rId55"/>
    <p:sldId id="711" r:id="rId56"/>
    <p:sldId id="703" r:id="rId57"/>
    <p:sldId id="734" r:id="rId58"/>
    <p:sldId id="733" r:id="rId59"/>
    <p:sldId id="737" r:id="rId60"/>
    <p:sldId id="735" r:id="rId61"/>
    <p:sldId id="725" r:id="rId62"/>
    <p:sldId id="736" r:id="rId63"/>
    <p:sldId id="738" r:id="rId64"/>
    <p:sldId id="769" r:id="rId65"/>
    <p:sldId id="712" r:id="rId66"/>
    <p:sldId id="949" r:id="rId67"/>
    <p:sldId id="771" r:id="rId68"/>
    <p:sldId id="1176" r:id="rId69"/>
    <p:sldId id="1154" r:id="rId70"/>
    <p:sldId id="1177" r:id="rId71"/>
    <p:sldId id="1178" r:id="rId72"/>
    <p:sldId id="1155" r:id="rId73"/>
    <p:sldId id="1293" r:id="rId74"/>
    <p:sldId id="1294" r:id="rId75"/>
    <p:sldId id="1295" r:id="rId76"/>
    <p:sldId id="1341" r:id="rId77"/>
    <p:sldId id="1342" r:id="rId78"/>
    <p:sldId id="1343" r:id="rId79"/>
    <p:sldId id="1344" r:id="rId80"/>
    <p:sldId id="1345" r:id="rId81"/>
    <p:sldId id="1346" r:id="rId82"/>
    <p:sldId id="1347" r:id="rId83"/>
    <p:sldId id="1348" r:id="rId84"/>
    <p:sldId id="1351" r:id="rId85"/>
    <p:sldId id="1359" r:id="rId86"/>
    <p:sldId id="1349" r:id="rId87"/>
    <p:sldId id="263" r:id="rId88"/>
    <p:sldId id="1360" r:id="rId89"/>
    <p:sldId id="1352" r:id="rId90"/>
    <p:sldId id="1353" r:id="rId91"/>
    <p:sldId id="1354" r:id="rId92"/>
    <p:sldId id="1355" r:id="rId93"/>
    <p:sldId id="1356" r:id="rId94"/>
    <p:sldId id="1357" r:id="rId95"/>
    <p:sldId id="1358" r:id="rId96"/>
    <p:sldId id="1363" r:id="rId97"/>
    <p:sldId id="1364" r:id="rId98"/>
    <p:sldId id="1290" r:id="rId99"/>
    <p:sldId id="1291" r:id="rId10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4" autoAdjust="0"/>
    <p:restoredTop sz="94660"/>
  </p:normalViewPr>
  <p:slideViewPr>
    <p:cSldViewPr snapToGrid="0">
      <p:cViewPr varScale="1">
        <p:scale>
          <a:sx n="59" d="100"/>
          <a:sy n="59" d="100"/>
        </p:scale>
        <p:origin x="88"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06D12E-AE25-4FB4-8E37-03515B52CB9A}" type="datetimeFigureOut">
              <a:rPr kumimoji="1" lang="ja-JP" altLang="en-US" smtClean="0"/>
              <a:t>2022/7/28</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46BC81-C692-44E3-89A5-82025FF8DEB2}" type="slidenum">
              <a:rPr kumimoji="1" lang="ja-JP" altLang="en-US" smtClean="0"/>
              <a:t>‹#›</a:t>
            </a:fld>
            <a:endParaRPr kumimoji="1" lang="ja-JP" altLang="en-US"/>
          </a:p>
        </p:txBody>
      </p:sp>
    </p:spTree>
    <p:extLst>
      <p:ext uri="{BB962C8B-B14F-4D97-AF65-F5344CB8AC3E}">
        <p14:creationId xmlns:p14="http://schemas.microsoft.com/office/powerpoint/2010/main" val="235053494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46</a:t>
            </a:fld>
            <a:endParaRPr kumimoji="1" lang="ja-JP" altLang="en-US"/>
          </a:p>
        </p:txBody>
      </p:sp>
    </p:spTree>
    <p:extLst>
      <p:ext uri="{BB962C8B-B14F-4D97-AF65-F5344CB8AC3E}">
        <p14:creationId xmlns:p14="http://schemas.microsoft.com/office/powerpoint/2010/main" val="423492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56</a:t>
            </a:fld>
            <a:endParaRPr kumimoji="1" lang="ja-JP" altLang="en-US"/>
          </a:p>
        </p:txBody>
      </p:sp>
    </p:spTree>
    <p:extLst>
      <p:ext uri="{BB962C8B-B14F-4D97-AF65-F5344CB8AC3E}">
        <p14:creationId xmlns:p14="http://schemas.microsoft.com/office/powerpoint/2010/main" val="22838463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57</a:t>
            </a:fld>
            <a:endParaRPr kumimoji="1" lang="ja-JP" altLang="en-US"/>
          </a:p>
        </p:txBody>
      </p:sp>
    </p:spTree>
    <p:extLst>
      <p:ext uri="{BB962C8B-B14F-4D97-AF65-F5344CB8AC3E}">
        <p14:creationId xmlns:p14="http://schemas.microsoft.com/office/powerpoint/2010/main" val="321589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58</a:t>
            </a:fld>
            <a:endParaRPr kumimoji="1" lang="ja-JP" altLang="en-US"/>
          </a:p>
        </p:txBody>
      </p:sp>
    </p:spTree>
    <p:extLst>
      <p:ext uri="{BB962C8B-B14F-4D97-AF65-F5344CB8AC3E}">
        <p14:creationId xmlns:p14="http://schemas.microsoft.com/office/powerpoint/2010/main" val="38305145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59</a:t>
            </a:fld>
            <a:endParaRPr kumimoji="1" lang="ja-JP" altLang="en-US"/>
          </a:p>
        </p:txBody>
      </p:sp>
    </p:spTree>
    <p:extLst>
      <p:ext uri="{BB962C8B-B14F-4D97-AF65-F5344CB8AC3E}">
        <p14:creationId xmlns:p14="http://schemas.microsoft.com/office/powerpoint/2010/main" val="14803607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60</a:t>
            </a:fld>
            <a:endParaRPr kumimoji="1" lang="ja-JP" altLang="en-US"/>
          </a:p>
        </p:txBody>
      </p:sp>
    </p:spTree>
    <p:extLst>
      <p:ext uri="{BB962C8B-B14F-4D97-AF65-F5344CB8AC3E}">
        <p14:creationId xmlns:p14="http://schemas.microsoft.com/office/powerpoint/2010/main" val="3950017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61</a:t>
            </a:fld>
            <a:endParaRPr kumimoji="1" lang="ja-JP" altLang="en-US"/>
          </a:p>
        </p:txBody>
      </p:sp>
    </p:spTree>
    <p:extLst>
      <p:ext uri="{BB962C8B-B14F-4D97-AF65-F5344CB8AC3E}">
        <p14:creationId xmlns:p14="http://schemas.microsoft.com/office/powerpoint/2010/main" val="572739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62</a:t>
            </a:fld>
            <a:endParaRPr kumimoji="1" lang="ja-JP" altLang="en-US"/>
          </a:p>
        </p:txBody>
      </p:sp>
    </p:spTree>
    <p:extLst>
      <p:ext uri="{BB962C8B-B14F-4D97-AF65-F5344CB8AC3E}">
        <p14:creationId xmlns:p14="http://schemas.microsoft.com/office/powerpoint/2010/main" val="3821331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9E606B30-3143-4774-99C0-EBDF1887E584}" type="slidenum">
              <a:rPr kumimoji="1" lang="ja-JP" altLang="en-US" smtClean="0"/>
              <a:t>63</a:t>
            </a:fld>
            <a:endParaRPr kumimoji="1" lang="ja-JP" altLang="en-US"/>
          </a:p>
        </p:txBody>
      </p:sp>
    </p:spTree>
    <p:extLst>
      <p:ext uri="{BB962C8B-B14F-4D97-AF65-F5344CB8AC3E}">
        <p14:creationId xmlns:p14="http://schemas.microsoft.com/office/powerpoint/2010/main" val="1735629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DA7520-10BB-4345-4CD3-1C46064E69E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4F04524-07D9-678D-E7CF-065925EC3D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22A8F8A-35BE-4113-00C6-365C76158582}"/>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75CE1F9F-2FD1-4E9F-8BEB-13E5D7212A1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378B08-9B04-C26C-B6E2-27C837AF5F67}"/>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612456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58234D-8D42-8D88-F1D1-0A70F91D673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27BF368A-B097-7799-DE7E-FEF9377BC5CB}"/>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E19E525-78A7-33BD-7726-77985CC02126}"/>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0D7D91C5-7490-ED81-8EE3-B3283E9F415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205109D-4CAB-FB5B-B64E-4269DACF6937}"/>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3162400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7413415-46C8-2480-7642-5E46366B333A}"/>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4609BFDD-4978-23A8-250C-1B88DD302C9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5CCFA0D-8BC3-A33D-8E75-C799E0FCBC30}"/>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541C6005-1DB9-C5BB-3199-53935486303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865CE40-6766-100C-E9A1-50E572EFB5DA}"/>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15053586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6829AAE-3645-4C07-4D41-C733504F180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F54C270-ADD7-20D7-0FB7-D5FDA6D3E46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04AB50-63FE-5CD0-3633-87355474E921}"/>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C2F116B8-55AD-6408-6162-19DE839929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2BADE22-2397-8EDC-C64D-5617815B78A4}"/>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4012004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B75170-7B14-434B-BE67-3FCAE4DB5730}"/>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AB5158C-500B-035F-59D4-28ACDB74AA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5EA0629-DB0E-A7AD-F543-9B8830D4C451}"/>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8E59A623-1549-4C5F-FCF8-5534D83468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F5546AC-647D-7159-223E-944B47DF0F0F}"/>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3687489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C6FDA0-26F6-10F4-E9A2-94285667CFD5}"/>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9ED2224-C904-CF00-A0AC-02CE3E72CB01}"/>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3C38AD6D-4416-15FF-8D8D-788F903C8E2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F8E9C414-6078-9AA8-34F4-E0C1D433FDAB}"/>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6" name="フッター プレースホルダー 5">
            <a:extLst>
              <a:ext uri="{FF2B5EF4-FFF2-40B4-BE49-F238E27FC236}">
                <a16:creationId xmlns:a16="http://schemas.microsoft.com/office/drawing/2014/main" id="{F3047416-022C-6E9D-238A-50D16A7D472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4D8A90D1-F21B-0702-A2C2-FF949F717575}"/>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089053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9B4AF56-D265-3C1A-6DF5-6246F383E78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6166CF1-12F6-D363-D646-E35635FE30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F78E63B-9B57-51FF-457E-996AFC104B1F}"/>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5A9118F0-2211-AB05-241A-6A60CB859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62F0E53B-ED56-92D6-91B9-312E034B8AE6}"/>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8FF143C-8BB3-C1C6-5004-926FC0D77E16}"/>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8" name="フッター プレースホルダー 7">
            <a:extLst>
              <a:ext uri="{FF2B5EF4-FFF2-40B4-BE49-F238E27FC236}">
                <a16:creationId xmlns:a16="http://schemas.microsoft.com/office/drawing/2014/main" id="{875C0CA4-0D69-1D85-5401-0602AB89D7E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76A5F39-2637-8630-7AF0-6A6D63316F96}"/>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18878371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04EE66-14F7-6D2F-BC54-7A1BD18C7BE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9A01FBF-212D-8B95-331D-FC6BB16741C5}"/>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4" name="フッター プレースホルダー 3">
            <a:extLst>
              <a:ext uri="{FF2B5EF4-FFF2-40B4-BE49-F238E27FC236}">
                <a16:creationId xmlns:a16="http://schemas.microsoft.com/office/drawing/2014/main" id="{0001C604-C0D2-D9AC-C5CA-0751F749486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1E0D935A-CCDE-FC58-8BE0-42468F4B93BF}"/>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2579732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4589EC6-C81A-8D67-ECAB-636035C1CE8C}"/>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3" name="フッター プレースホルダー 2">
            <a:extLst>
              <a:ext uri="{FF2B5EF4-FFF2-40B4-BE49-F238E27FC236}">
                <a16:creationId xmlns:a16="http://schemas.microsoft.com/office/drawing/2014/main" id="{27F15B4A-C39F-7B03-D306-4ADA319251D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6F8AD43C-68A8-5396-68DB-52F6776CA1C3}"/>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2882829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5E53657-5D19-95C1-26AB-34C05FC38251}"/>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8606C69-66A7-C08A-961F-89789AD00E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AEE1113-400B-070B-B1B8-A2F016E8C2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2ED732DC-CD23-5988-0304-6CBF6D15EB2C}"/>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6" name="フッター プレースホルダー 5">
            <a:extLst>
              <a:ext uri="{FF2B5EF4-FFF2-40B4-BE49-F238E27FC236}">
                <a16:creationId xmlns:a16="http://schemas.microsoft.com/office/drawing/2014/main" id="{1AC9A92F-AEB2-C259-7D59-378385FD936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ACFD284E-A86A-F675-32B0-DEED9535952A}"/>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16150628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F57A01-A95D-FAF1-9E72-71FFBAC885D2}"/>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EFFCCBA2-DA32-8733-4AAE-885A2A93F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CDCA67C4-2222-3225-51B1-B3416B9096E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013198E-3F24-02C0-B958-DA0F0DE39A0A}"/>
              </a:ext>
            </a:extLst>
          </p:cNvPr>
          <p:cNvSpPr>
            <a:spLocks noGrp="1"/>
          </p:cNvSpPr>
          <p:nvPr>
            <p:ph type="dt" sz="half" idx="10"/>
          </p:nvPr>
        </p:nvSpPr>
        <p:spPr/>
        <p:txBody>
          <a:bodyPr/>
          <a:lstStyle/>
          <a:p>
            <a:fld id="{B2D8AA2E-6426-4143-9C03-817BAB4E254D}" type="datetimeFigureOut">
              <a:rPr kumimoji="1" lang="ja-JP" altLang="en-US" smtClean="0"/>
              <a:t>2022/7/28</a:t>
            </a:fld>
            <a:endParaRPr kumimoji="1" lang="ja-JP" altLang="en-US"/>
          </a:p>
        </p:txBody>
      </p:sp>
      <p:sp>
        <p:nvSpPr>
          <p:cNvPr id="6" name="フッター プレースホルダー 5">
            <a:extLst>
              <a:ext uri="{FF2B5EF4-FFF2-40B4-BE49-F238E27FC236}">
                <a16:creationId xmlns:a16="http://schemas.microsoft.com/office/drawing/2014/main" id="{3E1A9B92-CF4C-07D2-98C9-4420CCA623A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35267C3-6531-D38E-0868-69CF094DA963}"/>
              </a:ext>
            </a:extLst>
          </p:cNvPr>
          <p:cNvSpPr>
            <a:spLocks noGrp="1"/>
          </p:cNvSpPr>
          <p:nvPr>
            <p:ph type="sldNum" sz="quarter" idx="12"/>
          </p:nvPr>
        </p:nvSpPr>
        <p:spPr/>
        <p:txBody>
          <a:body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2205912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10D34D8-02CA-1E0B-4F67-D84F64D3B3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4C6B0DE-C6FE-B570-D87C-B901EDFE3A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9868FDA-14DA-46B8-B530-CB856A7CD5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D8AA2E-6426-4143-9C03-817BAB4E254D}" type="datetimeFigureOut">
              <a:rPr kumimoji="1" lang="ja-JP" altLang="en-US" smtClean="0"/>
              <a:t>2022/7/28</a:t>
            </a:fld>
            <a:endParaRPr kumimoji="1" lang="ja-JP" altLang="en-US"/>
          </a:p>
        </p:txBody>
      </p:sp>
      <p:sp>
        <p:nvSpPr>
          <p:cNvPr id="5" name="フッター プレースホルダー 4">
            <a:extLst>
              <a:ext uri="{FF2B5EF4-FFF2-40B4-BE49-F238E27FC236}">
                <a16:creationId xmlns:a16="http://schemas.microsoft.com/office/drawing/2014/main" id="{D082508B-D77B-E761-C010-F6F0342EB0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6B3EB12-D4D9-6D14-8A08-AC10E1DF86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3B1BD9-922F-4E6F-8807-6D5732992F01}" type="slidenum">
              <a:rPr kumimoji="1" lang="ja-JP" altLang="en-US" smtClean="0"/>
              <a:t>‹#›</a:t>
            </a:fld>
            <a:endParaRPr kumimoji="1" lang="ja-JP" altLang="en-US"/>
          </a:p>
        </p:txBody>
      </p:sp>
    </p:spTree>
    <p:extLst>
      <p:ext uri="{BB962C8B-B14F-4D97-AF65-F5344CB8AC3E}">
        <p14:creationId xmlns:p14="http://schemas.microsoft.com/office/powerpoint/2010/main" val="3618336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202011282002569657330.onamaeweb.jp/AIPS_Library/JP2020_131313_on_Doubel_Junction_Pinned_Photodiode_Solar_Cell.pdf" TargetMode="External"/><Relationship Id="rId3" Type="http://schemas.openxmlformats.org/officeDocument/2006/relationships/hyperlink" Target="https://202011282002569657330.onamaeweb.jp/AIPS_Library/3_JP1975-127646_NPNP_triple_junction_Pinned_Photodiode_Patent_32_pages.pdf" TargetMode="External"/><Relationship Id="rId7" Type="http://schemas.openxmlformats.org/officeDocument/2006/relationships/hyperlink" Target="https://202011282002569657330.onamaeweb.jp/AIPS_Library/9_P1978_Pinned_Photodiode_1978_Paper_by_Hagiwara_7_Pages.pdf" TargetMode="External"/><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hyperlink" Target="https://202011282002569657330.onamaeweb.jp/AIPS_Library/6_JP1977-126885_Elecric_Shutter_Clocking_Scheme_by_OFD_Punch_Thru_Action_13_pages.pdf" TargetMode="External"/><Relationship Id="rId5" Type="http://schemas.openxmlformats.org/officeDocument/2006/relationships/hyperlink" Target="https://202011282002569657330.onamaeweb.jp/AIPS_Library/5_JP1975-134985_PNP_double_junction_Pinned_Photodiode_on_Nsub_Patent_7_pages.pdf" TargetMode="External"/><Relationship Id="rId4" Type="http://schemas.openxmlformats.org/officeDocument/2006/relationships/hyperlink" Target="https://202011282002569657330.onamaeweb.jp/AIPS_Library/4_JP1975-127647_NPN_double_junction_Pinned_Photodiode_Patent_22_pages.pdf"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shmj.or.jp/museum2010/exhibi1005.html" TargetMode="Externa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4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5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70.png"/><Relationship Id="rId4" Type="http://schemas.openxmlformats.org/officeDocument/2006/relationships/image" Target="../media/image69.png"/></Relationships>
</file>

<file path=ppt/slides/_rels/slide5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6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202011282002569657330.onamaeweb.jp/AIPS_Library/P2021_ICECET2021Paper61_PWD_897_992_647_542_870_423_776_till_Dec_10_2021/ICECET2021_Paper61_Slide001.html" TargetMode="External"/><Relationship Id="rId2" Type="http://schemas.openxmlformats.org/officeDocument/2006/relationships/image" Target="../media/image5.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202011282002569657330.onamaeweb.jp/AIPS_Library/P2021_ICECET2021Paper75_PWD_897_992_647_542_870_423_776_till_Dec_10_2021/ICECET2021_Paper75_Slide001.html" TargetMode="External"/></Relationships>
</file>

<file path=ppt/slides/_rels/slide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hyperlink" Target="https://en.wikipedia.org/wiki/Drift-field_transistor" TargetMode="Externa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hyperlink" Target="https://www.sciencedirect.com/science/article/abs/pii/0038110181901854" TargetMode="Externa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hyperlink" Target="https://202011282002569657330.onamaeweb.jp/AIPS_Library/P2021_ICECET2021Paper75_PWD_897_992_647_542_870_423_776_till_Dec_10_2021/ICECET2021_Paper75_Slide001.html" TargetMode="External"/><Relationship Id="rId2" Type="http://schemas.openxmlformats.org/officeDocument/2006/relationships/hyperlink" Target="https://202011282002569657330.onamaeweb.jp/AIPS_Library/P2021_ICECET2021Paper61_PWD_897_992_647_542_870_423_776_till_Dec_10_2021/ICECET2021_Paper61_Slide001.html" TargetMode="Externa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hyperlink" Target="http://www.shmj.or.jp/dev_story/pdf/develop69.pdf" TargetMode="Externa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hyperlink" Target="https://www.seizansha.co.jp/ISBN/ISBN978-4-88359-339-2.html" TargetMode="External"/><Relationship Id="rId7" Type="http://schemas.openxmlformats.org/officeDocument/2006/relationships/image" Target="../media/image1.png"/><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www.seizansha.co.jp/"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www.seizansha.co.jp/ISBN/ISBN978-4-88359-339-2.html" TargetMode="External"/><Relationship Id="rId2" Type="http://schemas.openxmlformats.org/officeDocument/2006/relationships/image" Target="../media/image93.png"/><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hyperlink" Target="https://www.seizansha.co.j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F9CE122A-A7DB-5BF0-681E-AF7FBE968A0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82801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9BA8771-010B-4318-790E-73043D5D5F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079786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2FE229-CEC2-F401-B5ED-CD8505BA7BC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53064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2FDD7482-0DD3-71B9-9CBC-E9E08A137E55}"/>
              </a:ext>
            </a:extLst>
          </p:cNvPr>
          <p:cNvPicPr>
            <a:picLocks noChangeAspect="1"/>
          </p:cNvPicPr>
          <p:nvPr/>
        </p:nvPicPr>
        <p:blipFill>
          <a:blip r:embed="rId2"/>
          <a:stretch>
            <a:fillRect/>
          </a:stretch>
        </p:blipFill>
        <p:spPr>
          <a:xfrm>
            <a:off x="63973" y="-392890"/>
            <a:ext cx="12192000" cy="6858000"/>
          </a:xfrm>
          <a:prstGeom prst="rect">
            <a:avLst/>
          </a:prstGeom>
          <a:solidFill>
            <a:schemeClr val="bg1"/>
          </a:solidFill>
        </p:spPr>
      </p:pic>
      <p:sp>
        <p:nvSpPr>
          <p:cNvPr id="2" name="正方形/長方形 1">
            <a:extLst>
              <a:ext uri="{FF2B5EF4-FFF2-40B4-BE49-F238E27FC236}">
                <a16:creationId xmlns:a16="http://schemas.microsoft.com/office/drawing/2014/main" id="{E9BE8862-0894-8D99-AD92-8353B04C8DDF}"/>
              </a:ext>
            </a:extLst>
          </p:cNvPr>
          <p:cNvSpPr/>
          <p:nvPr/>
        </p:nvSpPr>
        <p:spPr>
          <a:xfrm>
            <a:off x="63973" y="4917253"/>
            <a:ext cx="7750098" cy="15500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422DED3D-5768-E6F3-D014-C7AF7757D576}"/>
              </a:ext>
            </a:extLst>
          </p:cNvPr>
          <p:cNvSpPr/>
          <p:nvPr/>
        </p:nvSpPr>
        <p:spPr>
          <a:xfrm>
            <a:off x="6423101" y="4895553"/>
            <a:ext cx="1784195" cy="5538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70F6396-6D66-67EE-8854-D5C2AFF4C9F4}"/>
              </a:ext>
            </a:extLst>
          </p:cNvPr>
          <p:cNvSpPr txBox="1"/>
          <p:nvPr/>
        </p:nvSpPr>
        <p:spPr>
          <a:xfrm>
            <a:off x="1203101" y="4818805"/>
            <a:ext cx="6673516" cy="523220"/>
          </a:xfrm>
          <a:prstGeom prst="rect">
            <a:avLst/>
          </a:prstGeom>
          <a:noFill/>
        </p:spPr>
        <p:txBody>
          <a:bodyPr wrap="square">
            <a:spAutoFit/>
          </a:bodyPr>
          <a:lstStyle/>
          <a:p>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Japanese Patent Application JPA1975-127646</a:t>
            </a:r>
            <a:endParaRPr lang="ja-JP" altLang="en-US" sz="1400" dirty="0"/>
          </a:p>
        </p:txBody>
      </p:sp>
      <p:sp>
        <p:nvSpPr>
          <p:cNvPr id="6" name="テキスト ボックス 5">
            <a:extLst>
              <a:ext uri="{FF2B5EF4-FFF2-40B4-BE49-F238E27FC236}">
                <a16:creationId xmlns:a16="http://schemas.microsoft.com/office/drawing/2014/main" id="{ECBC9059-9000-1CA6-CF46-ED53A97C6212}"/>
              </a:ext>
            </a:extLst>
          </p:cNvPr>
          <p:cNvSpPr txBox="1"/>
          <p:nvPr/>
        </p:nvSpPr>
        <p:spPr>
          <a:xfrm>
            <a:off x="1173085" y="5295883"/>
            <a:ext cx="6760854" cy="584775"/>
          </a:xfrm>
          <a:prstGeom prst="rect">
            <a:avLst/>
          </a:prstGeom>
          <a:noFill/>
        </p:spPr>
        <p:txBody>
          <a:bodyPr wrap="square">
            <a:spAutoFit/>
          </a:bodyPr>
          <a:lstStyle/>
          <a:p>
            <a:r>
              <a:rPr lang="en-US" altLang="ja-JP" sz="1400" b="1" i="0" dirty="0">
                <a:solidFill>
                  <a:srgbClr val="000000"/>
                </a:solidFill>
                <a:effectLst/>
                <a:latin typeface="Meiryo" panose="020B0604030504040204" pitchFamily="50" charset="-128"/>
                <a:ea typeface="Meiryo" panose="020B0604030504040204" pitchFamily="50" charset="-128"/>
                <a:hlinkClick r:id="rId4"/>
              </a:rPr>
              <a:t>Japanese Patent Application JPA1975-127647</a:t>
            </a:r>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sp>
        <p:nvSpPr>
          <p:cNvPr id="7" name="テキスト ボックス 6">
            <a:extLst>
              <a:ext uri="{FF2B5EF4-FFF2-40B4-BE49-F238E27FC236}">
                <a16:creationId xmlns:a16="http://schemas.microsoft.com/office/drawing/2014/main" id="{06538FF8-7869-94C7-5E3E-01C9FA4A96ED}"/>
              </a:ext>
            </a:extLst>
          </p:cNvPr>
          <p:cNvSpPr txBox="1"/>
          <p:nvPr/>
        </p:nvSpPr>
        <p:spPr>
          <a:xfrm>
            <a:off x="1203099" y="5378870"/>
            <a:ext cx="6343763" cy="523220"/>
          </a:xfrm>
          <a:prstGeom prst="rect">
            <a:avLst/>
          </a:prstGeom>
          <a:noFill/>
        </p:spPr>
        <p:txBody>
          <a:bodyPr wrap="square">
            <a:spAutoFit/>
          </a:bodyPr>
          <a:lstStyle/>
          <a:p>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5"/>
              </a:rPr>
              <a:t>Japanese Patent Application JPA1975-134985</a:t>
            </a:r>
            <a:endParaRPr lang="ja-JP" altLang="en-US" sz="1400" dirty="0"/>
          </a:p>
        </p:txBody>
      </p:sp>
      <p:sp>
        <p:nvSpPr>
          <p:cNvPr id="8" name="テキスト ボックス 7">
            <a:extLst>
              <a:ext uri="{FF2B5EF4-FFF2-40B4-BE49-F238E27FC236}">
                <a16:creationId xmlns:a16="http://schemas.microsoft.com/office/drawing/2014/main" id="{4169123F-563C-3B58-51CF-5E3A5757635A}"/>
              </a:ext>
            </a:extLst>
          </p:cNvPr>
          <p:cNvSpPr txBox="1"/>
          <p:nvPr/>
        </p:nvSpPr>
        <p:spPr>
          <a:xfrm>
            <a:off x="1203099" y="5563535"/>
            <a:ext cx="7243011" cy="800219"/>
          </a:xfrm>
          <a:prstGeom prst="rect">
            <a:avLst/>
          </a:prstGeom>
          <a:noFill/>
        </p:spPr>
        <p:txBody>
          <a:bodyPr wrap="square">
            <a:spAutoFit/>
          </a:bodyPr>
          <a:lstStyle/>
          <a:p>
            <a:br>
              <a:rPr lang="en-US" altLang="ja-JP"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6"/>
              </a:rPr>
              <a:t>Japanese Patent Application JPA1977-126885</a:t>
            </a:r>
            <a:br>
              <a:rPr lang="en-US" altLang="ja-JP" sz="1400" b="1" i="0" dirty="0">
                <a:solidFill>
                  <a:srgbClr val="000000"/>
                </a:solidFill>
                <a:effectLst/>
                <a:latin typeface="Meiryo" panose="020B0604030504040204" pitchFamily="50" charset="-128"/>
                <a:ea typeface="Meiryo" panose="020B0604030504040204" pitchFamily="50" charset="-128"/>
              </a:rPr>
            </a:br>
            <a:endParaRPr lang="ja-JP" altLang="en-US" sz="1400" dirty="0"/>
          </a:p>
        </p:txBody>
      </p:sp>
      <p:sp>
        <p:nvSpPr>
          <p:cNvPr id="9" name="テキスト ボックス 8">
            <a:extLst>
              <a:ext uri="{FF2B5EF4-FFF2-40B4-BE49-F238E27FC236}">
                <a16:creationId xmlns:a16="http://schemas.microsoft.com/office/drawing/2014/main" id="{CD429B58-E139-2039-FAA5-E496D9132E46}"/>
              </a:ext>
            </a:extLst>
          </p:cNvPr>
          <p:cNvSpPr txBox="1"/>
          <p:nvPr/>
        </p:nvSpPr>
        <p:spPr>
          <a:xfrm>
            <a:off x="449177" y="6414271"/>
            <a:ext cx="9051758" cy="584775"/>
          </a:xfrm>
          <a:prstGeom prst="rect">
            <a:avLst/>
          </a:prstGeom>
          <a:noFill/>
        </p:spPr>
        <p:txBody>
          <a:bodyPr wrap="square">
            <a:spAutoFit/>
          </a:bodyPr>
          <a:lstStyle/>
          <a:p>
            <a:r>
              <a:rPr lang="en-US" altLang="ja-JP" sz="1400" b="1" i="0" dirty="0">
                <a:solidFill>
                  <a:srgbClr val="000000"/>
                </a:solidFill>
                <a:effectLst/>
                <a:latin typeface="Meiryo" panose="020B0604030504040204" pitchFamily="50" charset="-128"/>
                <a:ea typeface="Meiryo" panose="020B0604030504040204" pitchFamily="50" charset="-128"/>
                <a:hlinkClick r:id="rId7"/>
              </a:rPr>
              <a:t>Hagiwara_SSDM1978_Paper_on_Pinned_Buried_Photodiode.pdf</a:t>
            </a:r>
            <a:br>
              <a:rPr lang="en-US" altLang="ja-JP" b="1" i="0" dirty="0">
                <a:solidFill>
                  <a:srgbClr val="000000"/>
                </a:solidFill>
                <a:effectLst/>
                <a:latin typeface="Meiryo" panose="020B0604030504040204" pitchFamily="50" charset="-128"/>
                <a:ea typeface="Meiryo" panose="020B0604030504040204" pitchFamily="50" charset="-128"/>
              </a:rPr>
            </a:br>
            <a:endParaRPr lang="ja-JP" altLang="en-US" dirty="0"/>
          </a:p>
        </p:txBody>
      </p:sp>
      <p:sp>
        <p:nvSpPr>
          <p:cNvPr id="10" name="テキスト ボックス 9">
            <a:extLst>
              <a:ext uri="{FF2B5EF4-FFF2-40B4-BE49-F238E27FC236}">
                <a16:creationId xmlns:a16="http://schemas.microsoft.com/office/drawing/2014/main" id="{BFB3E243-66D1-F60B-6896-478535989970}"/>
              </a:ext>
            </a:extLst>
          </p:cNvPr>
          <p:cNvSpPr txBox="1"/>
          <p:nvPr/>
        </p:nvSpPr>
        <p:spPr>
          <a:xfrm>
            <a:off x="731508" y="6074622"/>
            <a:ext cx="7003274" cy="369332"/>
          </a:xfrm>
          <a:prstGeom prst="rect">
            <a:avLst/>
          </a:prstGeom>
          <a:noFill/>
        </p:spPr>
        <p:txBody>
          <a:bodyPr wrap="square">
            <a:spAutoFit/>
          </a:bodyPr>
          <a:lstStyle/>
          <a:p>
            <a:r>
              <a:rPr lang="en-US" altLang="ja-JP" b="1" i="0" dirty="0">
                <a:solidFill>
                  <a:srgbClr val="000000"/>
                </a:solidFill>
                <a:effectLst/>
                <a:latin typeface="Meiryo" panose="020B0604030504040204" pitchFamily="50" charset="-128"/>
                <a:ea typeface="Meiryo" panose="020B0604030504040204" pitchFamily="50" charset="-128"/>
                <a:hlinkClick r:id="rId8"/>
              </a:rPr>
              <a:t>Japanese Patent Application JPA2020-131313</a:t>
            </a:r>
            <a:endParaRPr lang="ja-JP" altLang="en-US" dirty="0"/>
          </a:p>
        </p:txBody>
      </p:sp>
    </p:spTree>
    <p:extLst>
      <p:ext uri="{BB962C8B-B14F-4D97-AF65-F5344CB8AC3E}">
        <p14:creationId xmlns:p14="http://schemas.microsoft.com/office/powerpoint/2010/main" val="884494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FEB7CDA-F7BD-C9E5-4E97-5840E9031E77}"/>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正方形/長方形 1">
            <a:extLst>
              <a:ext uri="{FF2B5EF4-FFF2-40B4-BE49-F238E27FC236}">
                <a16:creationId xmlns:a16="http://schemas.microsoft.com/office/drawing/2014/main" id="{E2392A2B-95F6-C5F1-FD62-7520EA0EC455}"/>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9661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DB4ADA-AA90-FDEF-1034-7CDFECA5F11E}"/>
              </a:ext>
            </a:extLst>
          </p:cNvPr>
          <p:cNvPicPr>
            <a:picLocks noChangeAspect="1"/>
          </p:cNvPicPr>
          <p:nvPr/>
        </p:nvPicPr>
        <p:blipFill rotWithShape="1">
          <a:blip r:embed="rId2"/>
          <a:srcRect t="14454"/>
          <a:stretch/>
        </p:blipFill>
        <p:spPr>
          <a:xfrm>
            <a:off x="0" y="992459"/>
            <a:ext cx="12192000" cy="5863867"/>
          </a:xfrm>
          <a:prstGeom prst="rect">
            <a:avLst/>
          </a:prstGeom>
        </p:spPr>
      </p:pic>
      <p:sp>
        <p:nvSpPr>
          <p:cNvPr id="4" name="テキスト ボックス 3">
            <a:extLst>
              <a:ext uri="{FF2B5EF4-FFF2-40B4-BE49-F238E27FC236}">
                <a16:creationId xmlns:a16="http://schemas.microsoft.com/office/drawing/2014/main" id="{3339EBD3-468C-DA13-4EB3-561D5E10F4C0}"/>
              </a:ext>
            </a:extLst>
          </p:cNvPr>
          <p:cNvSpPr txBox="1"/>
          <p:nvPr/>
        </p:nvSpPr>
        <p:spPr>
          <a:xfrm>
            <a:off x="420485" y="228292"/>
            <a:ext cx="11351029" cy="830997"/>
          </a:xfrm>
          <a:prstGeom prst="rect">
            <a:avLst/>
          </a:prstGeom>
          <a:noFill/>
        </p:spPr>
        <p:txBody>
          <a:bodyPr wrap="square">
            <a:spAutoFit/>
          </a:bodyPr>
          <a:lstStyle/>
          <a:p>
            <a:r>
              <a:rPr lang="ja-JP" altLang="en-US" sz="2400" b="1" dirty="0"/>
              <a:t>JPA1975_127646_裏面照射型_Global_Shutter機能つき_Pinned_Photodiode</a:t>
            </a:r>
            <a:endParaRPr lang="en-US" altLang="ja-JP" sz="2400" b="1" dirty="0"/>
          </a:p>
          <a:p>
            <a:r>
              <a:rPr lang="ja-JP" altLang="en-US" sz="2400" b="1" dirty="0"/>
              <a:t>　　　萩原の1975年３月５日の発明が44年後の2019年</a:t>
            </a:r>
            <a:r>
              <a:rPr lang="en-US" altLang="ja-JP" sz="2400" b="1" dirty="0"/>
              <a:t>3</a:t>
            </a:r>
            <a:r>
              <a:rPr lang="ja-JP" altLang="en-US" sz="2400" b="1" dirty="0"/>
              <a:t>月になり実現しました。</a:t>
            </a:r>
          </a:p>
        </p:txBody>
      </p:sp>
      <p:sp>
        <p:nvSpPr>
          <p:cNvPr id="5" name="テキスト ボックス 4">
            <a:extLst>
              <a:ext uri="{FF2B5EF4-FFF2-40B4-BE49-F238E27FC236}">
                <a16:creationId xmlns:a16="http://schemas.microsoft.com/office/drawing/2014/main" id="{30E9C647-CC15-2E7B-4B07-DBD5C091ABE8}"/>
              </a:ext>
            </a:extLst>
          </p:cNvPr>
          <p:cNvSpPr txBox="1"/>
          <p:nvPr/>
        </p:nvSpPr>
        <p:spPr>
          <a:xfrm>
            <a:off x="11393460" y="6451492"/>
            <a:ext cx="798540" cy="461665"/>
          </a:xfrm>
          <a:prstGeom prst="rect">
            <a:avLst/>
          </a:prstGeom>
          <a:noFill/>
        </p:spPr>
        <p:txBody>
          <a:bodyPr wrap="square">
            <a:spAutoFit/>
          </a:bodyPr>
          <a:lstStyle/>
          <a:p>
            <a:r>
              <a:rPr lang="en-US" altLang="ja-JP" sz="2400" b="1" dirty="0"/>
              <a:t>2.07</a:t>
            </a:r>
            <a:endParaRPr lang="ja-JP" altLang="en-US" sz="2400" b="1" dirty="0"/>
          </a:p>
        </p:txBody>
      </p:sp>
      <p:sp>
        <p:nvSpPr>
          <p:cNvPr id="6" name="正方形/長方形 5">
            <a:extLst>
              <a:ext uri="{FF2B5EF4-FFF2-40B4-BE49-F238E27FC236}">
                <a16:creationId xmlns:a16="http://schemas.microsoft.com/office/drawing/2014/main" id="{55B3E348-A851-5C52-1248-65978E7E056E}"/>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2694466C-67C8-2DBF-1466-AF0414E36386}"/>
              </a:ext>
            </a:extLst>
          </p:cNvPr>
          <p:cNvSpPr txBox="1"/>
          <p:nvPr/>
        </p:nvSpPr>
        <p:spPr>
          <a:xfrm>
            <a:off x="11532297" y="8183"/>
            <a:ext cx="664086" cy="369332"/>
          </a:xfrm>
          <a:prstGeom prst="rect">
            <a:avLst/>
          </a:prstGeom>
          <a:noFill/>
        </p:spPr>
        <p:txBody>
          <a:bodyPr wrap="square" rtlCol="0">
            <a:spAutoFit/>
          </a:bodyPr>
          <a:lstStyle/>
          <a:p>
            <a:r>
              <a:rPr kumimoji="1" lang="en-US" altLang="ja-JP" b="1" dirty="0"/>
              <a:t>005</a:t>
            </a:r>
            <a:endParaRPr kumimoji="1" lang="ja-JP" altLang="en-US" b="1" dirty="0"/>
          </a:p>
        </p:txBody>
      </p:sp>
      <p:sp>
        <p:nvSpPr>
          <p:cNvPr id="8" name="テキスト ボックス 7">
            <a:extLst>
              <a:ext uri="{FF2B5EF4-FFF2-40B4-BE49-F238E27FC236}">
                <a16:creationId xmlns:a16="http://schemas.microsoft.com/office/drawing/2014/main" id="{F6750B8D-8568-9A20-7896-2DDE3630CD07}"/>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005</a:t>
            </a:r>
            <a:endParaRPr kumimoji="1" lang="ja-JP" altLang="en-US" b="1" dirty="0"/>
          </a:p>
        </p:txBody>
      </p:sp>
      <p:sp>
        <p:nvSpPr>
          <p:cNvPr id="9" name="正方形/長方形 8">
            <a:extLst>
              <a:ext uri="{FF2B5EF4-FFF2-40B4-BE49-F238E27FC236}">
                <a16:creationId xmlns:a16="http://schemas.microsoft.com/office/drawing/2014/main" id="{0B2AF27F-F2AB-8AF4-37E0-09A12FF8906A}"/>
              </a:ext>
            </a:extLst>
          </p:cNvPr>
          <p:cNvSpPr/>
          <p:nvPr/>
        </p:nvSpPr>
        <p:spPr>
          <a:xfrm>
            <a:off x="11640263" y="6573015"/>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A5E0D831-6584-C925-5E01-8C634EDF5AF9}"/>
              </a:ext>
            </a:extLst>
          </p:cNvPr>
          <p:cNvSpPr/>
          <p:nvPr/>
        </p:nvSpPr>
        <p:spPr>
          <a:xfrm>
            <a:off x="11189326" y="818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51358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B5D5B5E-9167-ADE8-AEFF-5A828D21C748}"/>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0357B335-AD87-EDF4-3273-5363008BBB20}"/>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F1886E36-B25C-7BA8-E57F-392A6DF6C381}"/>
              </a:ext>
            </a:extLst>
          </p:cNvPr>
          <p:cNvSpPr txBox="1"/>
          <p:nvPr/>
        </p:nvSpPr>
        <p:spPr>
          <a:xfrm>
            <a:off x="11532297" y="8183"/>
            <a:ext cx="664086" cy="369332"/>
          </a:xfrm>
          <a:prstGeom prst="rect">
            <a:avLst/>
          </a:prstGeom>
          <a:noFill/>
        </p:spPr>
        <p:txBody>
          <a:bodyPr wrap="square" rtlCol="0">
            <a:spAutoFit/>
          </a:bodyPr>
          <a:lstStyle/>
          <a:p>
            <a:r>
              <a:rPr kumimoji="1" lang="en-US" altLang="ja-JP" b="1" dirty="0"/>
              <a:t>006</a:t>
            </a:r>
            <a:endParaRPr kumimoji="1" lang="ja-JP" altLang="en-US" b="1" dirty="0"/>
          </a:p>
        </p:txBody>
      </p:sp>
      <p:sp>
        <p:nvSpPr>
          <p:cNvPr id="6" name="テキスト ボックス 5">
            <a:extLst>
              <a:ext uri="{FF2B5EF4-FFF2-40B4-BE49-F238E27FC236}">
                <a16:creationId xmlns:a16="http://schemas.microsoft.com/office/drawing/2014/main" id="{510F7F99-F685-60E9-965F-F840F4034834}"/>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006</a:t>
            </a:r>
            <a:endParaRPr kumimoji="1" lang="ja-JP" altLang="en-US" b="1" dirty="0"/>
          </a:p>
        </p:txBody>
      </p:sp>
      <p:sp>
        <p:nvSpPr>
          <p:cNvPr id="7" name="正方形/長方形 6">
            <a:extLst>
              <a:ext uri="{FF2B5EF4-FFF2-40B4-BE49-F238E27FC236}">
                <a16:creationId xmlns:a16="http://schemas.microsoft.com/office/drawing/2014/main" id="{671981E5-84E8-DEE7-2078-6AB5E3AA1F89}"/>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A83C31A0-CE66-9C47-881E-36B0004B5F64}"/>
              </a:ext>
            </a:extLst>
          </p:cNvPr>
          <p:cNvSpPr/>
          <p:nvPr/>
        </p:nvSpPr>
        <p:spPr>
          <a:xfrm>
            <a:off x="11189326" y="818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6011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0592211-7567-6B2C-388C-FE2B4605238F}"/>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696CDCF3-FB16-DF95-F7C7-FA532A3B824F}"/>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124B5443-7356-AF37-97B7-02C6F442006D}"/>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007</a:t>
            </a:r>
            <a:endParaRPr kumimoji="1" lang="ja-JP" altLang="en-US" b="1" dirty="0"/>
          </a:p>
        </p:txBody>
      </p:sp>
      <p:sp>
        <p:nvSpPr>
          <p:cNvPr id="6" name="正方形/長方形 5">
            <a:extLst>
              <a:ext uri="{FF2B5EF4-FFF2-40B4-BE49-F238E27FC236}">
                <a16:creationId xmlns:a16="http://schemas.microsoft.com/office/drawing/2014/main" id="{47A40AAF-8831-A370-F4F7-93013C426648}"/>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6253807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6BFAA0A-331E-12F2-8E01-7466C854DDD8}"/>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346D5954-A0FA-F58E-82AD-54B2B6421318}"/>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50B7E5C-57F9-DE5C-16B8-1046102CA39D}"/>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008</a:t>
            </a:r>
            <a:endParaRPr kumimoji="1" lang="ja-JP" altLang="en-US" b="1" dirty="0"/>
          </a:p>
        </p:txBody>
      </p:sp>
      <p:sp>
        <p:nvSpPr>
          <p:cNvPr id="6" name="正方形/長方形 5">
            <a:extLst>
              <a:ext uri="{FF2B5EF4-FFF2-40B4-BE49-F238E27FC236}">
                <a16:creationId xmlns:a16="http://schemas.microsoft.com/office/drawing/2014/main" id="{E942C0E2-ECC9-A2FB-865D-550D0E6716FE}"/>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45356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FDDD0AC-C29E-CFE4-2556-5C54F982C396}"/>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7F72FBE1-94DD-9169-F691-5D99069C06EF}"/>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54A664C-A143-CD5A-FA26-E05C80BE92FD}"/>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009</a:t>
            </a:r>
            <a:endParaRPr kumimoji="1" lang="ja-JP" altLang="en-US" b="1" dirty="0"/>
          </a:p>
        </p:txBody>
      </p:sp>
      <p:sp>
        <p:nvSpPr>
          <p:cNvPr id="8" name="正方形/長方形 7">
            <a:extLst>
              <a:ext uri="{FF2B5EF4-FFF2-40B4-BE49-F238E27FC236}">
                <a16:creationId xmlns:a16="http://schemas.microsoft.com/office/drawing/2014/main" id="{AFA0ED5C-406E-1B24-2C07-B178DC222D82}"/>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36752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99BA8771-010B-4318-790E-73043D5D5F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20212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67142D7-9C30-363D-5081-2801A5EC153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92782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B97531-0FC3-8D8A-5213-B60E658E002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CCF6A087-A864-CAEC-BD0B-D9271863DF9E}"/>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93D263D-D9BA-6289-80B7-60B01A894BB3}"/>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011</a:t>
            </a:r>
            <a:endParaRPr kumimoji="1" lang="ja-JP" altLang="en-US" b="1" dirty="0"/>
          </a:p>
        </p:txBody>
      </p:sp>
      <p:sp>
        <p:nvSpPr>
          <p:cNvPr id="6" name="正方形/長方形 5">
            <a:extLst>
              <a:ext uri="{FF2B5EF4-FFF2-40B4-BE49-F238E27FC236}">
                <a16:creationId xmlns:a16="http://schemas.microsoft.com/office/drawing/2014/main" id="{EDF776B6-E94F-A6F1-AA0F-6789B754CFAC}"/>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8122620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91D9DA-D3BE-927A-DC64-E21BD723800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40C0A49B-5D5C-9C16-3787-BFDC5576934A}"/>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5D78785-94A4-7EC3-68D1-259B8AAD2A75}"/>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012</a:t>
            </a:r>
            <a:endParaRPr kumimoji="1" lang="ja-JP" altLang="en-US" b="1" dirty="0"/>
          </a:p>
        </p:txBody>
      </p:sp>
      <p:sp>
        <p:nvSpPr>
          <p:cNvPr id="6" name="正方形/長方形 5">
            <a:extLst>
              <a:ext uri="{FF2B5EF4-FFF2-40B4-BE49-F238E27FC236}">
                <a16:creationId xmlns:a16="http://schemas.microsoft.com/office/drawing/2014/main" id="{267E9BCF-C30A-449E-18B7-85BDE72D5D8D}"/>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14289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D839AD-9DAA-CA6F-4173-E2EBA781933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756973C3-5524-C898-2637-F20922DF0FE5}"/>
              </a:ext>
            </a:extLst>
          </p:cNvPr>
          <p:cNvSpPr/>
          <p:nvPr/>
        </p:nvSpPr>
        <p:spPr>
          <a:xfrm>
            <a:off x="11361107" y="6526060"/>
            <a:ext cx="939452" cy="331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B9C6792-035D-975E-13A3-53F0F423BB0B}"/>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013</a:t>
            </a:r>
            <a:endParaRPr kumimoji="1" lang="ja-JP" altLang="en-US" b="1" dirty="0"/>
          </a:p>
        </p:txBody>
      </p:sp>
      <p:sp>
        <p:nvSpPr>
          <p:cNvPr id="6" name="正方形/長方形 5">
            <a:extLst>
              <a:ext uri="{FF2B5EF4-FFF2-40B4-BE49-F238E27FC236}">
                <a16:creationId xmlns:a16="http://schemas.microsoft.com/office/drawing/2014/main" id="{FCCFB622-B900-94E8-BD5F-2D30F476C77B}"/>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006039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BFD3405-DE3C-13D1-B9DF-84773A371DBF}"/>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9F940EEF-F7C5-23EC-3999-60A81E678D38}"/>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9517341-FF49-3236-940C-BB52B384FE9C}"/>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014</a:t>
            </a:r>
            <a:endParaRPr kumimoji="1" lang="ja-JP" altLang="en-US" b="1" dirty="0"/>
          </a:p>
        </p:txBody>
      </p:sp>
      <p:sp>
        <p:nvSpPr>
          <p:cNvPr id="6" name="正方形/長方形 5">
            <a:extLst>
              <a:ext uri="{FF2B5EF4-FFF2-40B4-BE49-F238E27FC236}">
                <a16:creationId xmlns:a16="http://schemas.microsoft.com/office/drawing/2014/main" id="{1EC5F65B-68D8-3DB8-7FF4-8E5D56068497}"/>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38568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05B57E-533E-937B-6FD1-27D9BF127EF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34F4FB7B-79F2-39F1-CA8D-BF9D17514D77}"/>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2185583-5600-CDB2-265F-FF4E9E1D1C38}"/>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015</a:t>
            </a:r>
            <a:endParaRPr kumimoji="1" lang="ja-JP" altLang="en-US" b="1" dirty="0"/>
          </a:p>
        </p:txBody>
      </p:sp>
      <p:sp>
        <p:nvSpPr>
          <p:cNvPr id="6" name="正方形/長方形 5">
            <a:extLst>
              <a:ext uri="{FF2B5EF4-FFF2-40B4-BE49-F238E27FC236}">
                <a16:creationId xmlns:a16="http://schemas.microsoft.com/office/drawing/2014/main" id="{DE05A1C8-5ED0-9352-96EE-DC2CFA57887B}"/>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58353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5759BBF8-EA50-1E3D-68F3-42FC42A50D3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9CB4EBAC-2766-AF4D-0E28-1DC9CC57A65F}"/>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35423AC-4012-DB23-0C74-02A49C4DDFFE}"/>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016</a:t>
            </a:r>
            <a:endParaRPr kumimoji="1" lang="ja-JP" altLang="en-US" b="1" dirty="0"/>
          </a:p>
        </p:txBody>
      </p:sp>
      <p:sp>
        <p:nvSpPr>
          <p:cNvPr id="6" name="正方形/長方形 5">
            <a:extLst>
              <a:ext uri="{FF2B5EF4-FFF2-40B4-BE49-F238E27FC236}">
                <a16:creationId xmlns:a16="http://schemas.microsoft.com/office/drawing/2014/main" id="{7D38D8C6-E89C-7E78-FDC7-40CD7ABBBDFA}"/>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6363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C369308-4D56-B5F8-F3A7-85FA77C306B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B06CB150-D9BF-1A3B-0216-26689F0A4FE6}"/>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328E79F-0478-0E69-CCBB-0ACE2F764CB1}"/>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017</a:t>
            </a:r>
            <a:endParaRPr kumimoji="1" lang="ja-JP" altLang="en-US" b="1" dirty="0"/>
          </a:p>
        </p:txBody>
      </p:sp>
      <p:sp>
        <p:nvSpPr>
          <p:cNvPr id="6" name="正方形/長方形 5">
            <a:extLst>
              <a:ext uri="{FF2B5EF4-FFF2-40B4-BE49-F238E27FC236}">
                <a16:creationId xmlns:a16="http://schemas.microsoft.com/office/drawing/2014/main" id="{F69B500E-D018-5C26-8806-C38705B04454}"/>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D17B7398-6A8C-D241-8FD1-BE0630E73EA4}"/>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016</a:t>
            </a:r>
            <a:endParaRPr kumimoji="1" lang="ja-JP" altLang="en-US" b="1" dirty="0"/>
          </a:p>
        </p:txBody>
      </p:sp>
      <p:sp>
        <p:nvSpPr>
          <p:cNvPr id="8" name="正方形/長方形 7">
            <a:extLst>
              <a:ext uri="{FF2B5EF4-FFF2-40B4-BE49-F238E27FC236}">
                <a16:creationId xmlns:a16="http://schemas.microsoft.com/office/drawing/2014/main" id="{C36DB2B9-61B0-74B7-7152-23B869C974B0}"/>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229857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4C5158F6-430F-D734-2E9F-4EA350892E81}"/>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E5B41408-C048-EF83-4831-AFA0AC990E9B}"/>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D325AEE5-7366-079F-5307-D1DC26740FD2}"/>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018</a:t>
            </a:r>
            <a:endParaRPr kumimoji="1" lang="ja-JP" altLang="en-US" b="1" dirty="0"/>
          </a:p>
        </p:txBody>
      </p:sp>
      <p:sp>
        <p:nvSpPr>
          <p:cNvPr id="6" name="正方形/長方形 5">
            <a:extLst>
              <a:ext uri="{FF2B5EF4-FFF2-40B4-BE49-F238E27FC236}">
                <a16:creationId xmlns:a16="http://schemas.microsoft.com/office/drawing/2014/main" id="{6911DC1F-D15B-5634-692E-1B573E0C1743}"/>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E33B9BBB-86E9-DADB-09E1-56C9FD6B325A}"/>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016</a:t>
            </a:r>
            <a:endParaRPr kumimoji="1" lang="ja-JP" altLang="en-US" b="1" dirty="0"/>
          </a:p>
        </p:txBody>
      </p:sp>
      <p:sp>
        <p:nvSpPr>
          <p:cNvPr id="8" name="正方形/長方形 7">
            <a:extLst>
              <a:ext uri="{FF2B5EF4-FFF2-40B4-BE49-F238E27FC236}">
                <a16:creationId xmlns:a16="http://schemas.microsoft.com/office/drawing/2014/main" id="{FCBB8DE0-EB01-7708-3A55-80E49D7A8803}"/>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70602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239A293-EF5A-2395-BFF3-07BA5063ECE1}"/>
              </a:ext>
            </a:extLst>
          </p:cNvPr>
          <p:cNvPicPr>
            <a:picLocks noChangeAspect="1"/>
          </p:cNvPicPr>
          <p:nvPr/>
        </p:nvPicPr>
        <p:blipFill>
          <a:blip r:embed="rId2"/>
          <a:stretch>
            <a:fillRect/>
          </a:stretch>
        </p:blipFill>
        <p:spPr>
          <a:xfrm>
            <a:off x="0" y="1673"/>
            <a:ext cx="12192000" cy="6854653"/>
          </a:xfrm>
          <a:prstGeom prst="rect">
            <a:avLst/>
          </a:prstGeom>
        </p:spPr>
      </p:pic>
      <p:sp>
        <p:nvSpPr>
          <p:cNvPr id="6" name="正方形/長方形 5">
            <a:extLst>
              <a:ext uri="{FF2B5EF4-FFF2-40B4-BE49-F238E27FC236}">
                <a16:creationId xmlns:a16="http://schemas.microsoft.com/office/drawing/2014/main" id="{AEB99255-CFAF-9452-1AF0-4870C96882B8}"/>
              </a:ext>
            </a:extLst>
          </p:cNvPr>
          <p:cNvSpPr/>
          <p:nvPr/>
        </p:nvSpPr>
        <p:spPr>
          <a:xfrm>
            <a:off x="11467123" y="6635751"/>
            <a:ext cx="683604" cy="201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552B36A-36E4-FFEE-4183-A1F0FF4E39EE}"/>
              </a:ext>
            </a:extLst>
          </p:cNvPr>
          <p:cNvSpPr/>
          <p:nvPr/>
        </p:nvSpPr>
        <p:spPr>
          <a:xfrm>
            <a:off x="11538560" y="6534945"/>
            <a:ext cx="547078" cy="2016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1E5D4BE-D078-A3D3-2225-3A1A94B96F8F}"/>
              </a:ext>
            </a:extLst>
          </p:cNvPr>
          <p:cNvSpPr/>
          <p:nvPr/>
        </p:nvSpPr>
        <p:spPr>
          <a:xfrm rot="2005780">
            <a:off x="11521554" y="6573442"/>
            <a:ext cx="121628" cy="12461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86DEEF0-042F-CFB7-545D-00B9EB908597}"/>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019</a:t>
            </a:r>
            <a:endParaRPr kumimoji="1" lang="ja-JP" altLang="en-US" b="1" dirty="0"/>
          </a:p>
        </p:txBody>
      </p:sp>
      <p:sp>
        <p:nvSpPr>
          <p:cNvPr id="11" name="テキスト ボックス 10">
            <a:extLst>
              <a:ext uri="{FF2B5EF4-FFF2-40B4-BE49-F238E27FC236}">
                <a16:creationId xmlns:a16="http://schemas.microsoft.com/office/drawing/2014/main" id="{6753DDD2-1BD4-A110-BC88-AC1678CBBE89}"/>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016</a:t>
            </a:r>
            <a:endParaRPr kumimoji="1" lang="ja-JP" altLang="en-US" b="1" dirty="0"/>
          </a:p>
        </p:txBody>
      </p:sp>
      <p:sp>
        <p:nvSpPr>
          <p:cNvPr id="12" name="正方形/長方形 11">
            <a:extLst>
              <a:ext uri="{FF2B5EF4-FFF2-40B4-BE49-F238E27FC236}">
                <a16:creationId xmlns:a16="http://schemas.microsoft.com/office/drawing/2014/main" id="{D4DA209C-3A85-AFC0-E1BC-B743D44327AD}"/>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3888730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02496FB-2D72-FE18-34EC-873D744427BE}"/>
              </a:ext>
            </a:extLst>
          </p:cNvPr>
          <p:cNvSpPr txBox="1"/>
          <p:nvPr/>
        </p:nvSpPr>
        <p:spPr>
          <a:xfrm>
            <a:off x="1035870" y="374765"/>
            <a:ext cx="10640615" cy="369332"/>
          </a:xfrm>
          <a:prstGeom prst="rect">
            <a:avLst/>
          </a:prstGeom>
          <a:noFill/>
        </p:spPr>
        <p:txBody>
          <a:bodyPr wrap="square">
            <a:spAutoFit/>
          </a:bodyPr>
          <a:lstStyle/>
          <a:p>
            <a:r>
              <a:rPr lang="ja-JP" altLang="en-US" dirty="0">
                <a:hlinkClick r:id="rId2"/>
              </a:rPr>
              <a:t>イメージセンサ用フォトダイオードの改良（ソニー、日立、</a:t>
            </a:r>
            <a:r>
              <a:rPr lang="en-US" altLang="ja-JP" dirty="0" err="1">
                <a:hlinkClick r:id="rId2"/>
              </a:rPr>
              <a:t>nec</a:t>
            </a:r>
            <a:r>
              <a:rPr lang="ja-JP" altLang="en-US" dirty="0">
                <a:hlinkClick r:id="rId2"/>
              </a:rPr>
              <a:t>、東芝） </a:t>
            </a:r>
            <a:r>
              <a:rPr lang="en-US" altLang="ja-JP" dirty="0">
                <a:hlinkClick r:id="rId2"/>
              </a:rPr>
              <a:t>(shmj.or.jp)</a:t>
            </a:r>
            <a:endParaRPr lang="ja-JP" altLang="en-US" dirty="0"/>
          </a:p>
        </p:txBody>
      </p:sp>
      <p:sp>
        <p:nvSpPr>
          <p:cNvPr id="5" name="テキスト ボックス 4">
            <a:extLst>
              <a:ext uri="{FF2B5EF4-FFF2-40B4-BE49-F238E27FC236}">
                <a16:creationId xmlns:a16="http://schemas.microsoft.com/office/drawing/2014/main" id="{14337CFA-1683-405F-10B3-9F11956D0051}"/>
              </a:ext>
            </a:extLst>
          </p:cNvPr>
          <p:cNvSpPr txBox="1"/>
          <p:nvPr/>
        </p:nvSpPr>
        <p:spPr>
          <a:xfrm>
            <a:off x="262560" y="744097"/>
            <a:ext cx="6093618" cy="646331"/>
          </a:xfrm>
          <a:prstGeom prst="rect">
            <a:avLst/>
          </a:prstGeom>
          <a:noFill/>
        </p:spPr>
        <p:txBody>
          <a:bodyPr wrap="square">
            <a:spAutoFit/>
          </a:bodyPr>
          <a:lstStyle/>
          <a:p>
            <a:r>
              <a:rPr lang="ja-JP" altLang="en-US" dirty="0">
                <a:hlinkClick r:id="rId2"/>
              </a:rPr>
              <a:t>http://www.shmj.or.jp/museum2010/exhibi1005.html</a:t>
            </a:r>
            <a:endParaRPr lang="en-US" altLang="ja-JP" dirty="0"/>
          </a:p>
          <a:p>
            <a:endParaRPr lang="ja-JP" altLang="en-US" dirty="0"/>
          </a:p>
        </p:txBody>
      </p:sp>
      <p:pic>
        <p:nvPicPr>
          <p:cNvPr id="7" name="図 6">
            <a:extLst>
              <a:ext uri="{FF2B5EF4-FFF2-40B4-BE49-F238E27FC236}">
                <a16:creationId xmlns:a16="http://schemas.microsoft.com/office/drawing/2014/main" id="{00EA9C49-FD67-14C5-4786-538936572BC8}"/>
              </a:ext>
            </a:extLst>
          </p:cNvPr>
          <p:cNvPicPr>
            <a:picLocks noChangeAspect="1"/>
          </p:cNvPicPr>
          <p:nvPr/>
        </p:nvPicPr>
        <p:blipFill rotWithShape="1">
          <a:blip r:embed="rId3"/>
          <a:srcRect l="25430" t="60876" r="27944" b="23112"/>
          <a:stretch/>
        </p:blipFill>
        <p:spPr>
          <a:xfrm>
            <a:off x="262560" y="1179582"/>
            <a:ext cx="5833440" cy="1126265"/>
          </a:xfrm>
          <a:prstGeom prst="rect">
            <a:avLst/>
          </a:prstGeom>
        </p:spPr>
      </p:pic>
      <p:pic>
        <p:nvPicPr>
          <p:cNvPr id="9" name="図 8">
            <a:extLst>
              <a:ext uri="{FF2B5EF4-FFF2-40B4-BE49-F238E27FC236}">
                <a16:creationId xmlns:a16="http://schemas.microsoft.com/office/drawing/2014/main" id="{917A7004-060E-50FA-76BC-712E7B3FFFCD}"/>
              </a:ext>
            </a:extLst>
          </p:cNvPr>
          <p:cNvPicPr>
            <a:picLocks noChangeAspect="1"/>
          </p:cNvPicPr>
          <p:nvPr/>
        </p:nvPicPr>
        <p:blipFill rotWithShape="1">
          <a:blip r:embed="rId4"/>
          <a:srcRect l="25194" t="31032" r="28282" b="6646"/>
          <a:stretch/>
        </p:blipFill>
        <p:spPr>
          <a:xfrm>
            <a:off x="262560" y="2406673"/>
            <a:ext cx="5697364" cy="4290961"/>
          </a:xfrm>
          <a:prstGeom prst="rect">
            <a:avLst/>
          </a:prstGeom>
        </p:spPr>
      </p:pic>
      <p:sp>
        <p:nvSpPr>
          <p:cNvPr id="10" name="正方形/長方形 9">
            <a:extLst>
              <a:ext uri="{FF2B5EF4-FFF2-40B4-BE49-F238E27FC236}">
                <a16:creationId xmlns:a16="http://schemas.microsoft.com/office/drawing/2014/main" id="{F9027202-15F4-8BEB-A632-685A0BF302C3}"/>
              </a:ext>
            </a:extLst>
          </p:cNvPr>
          <p:cNvSpPr/>
          <p:nvPr/>
        </p:nvSpPr>
        <p:spPr>
          <a:xfrm>
            <a:off x="4207669" y="2098623"/>
            <a:ext cx="1888331" cy="207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BF167707-2891-BD7C-08F0-754C9D624B75}"/>
              </a:ext>
            </a:extLst>
          </p:cNvPr>
          <p:cNvSpPr/>
          <p:nvPr/>
        </p:nvSpPr>
        <p:spPr>
          <a:xfrm>
            <a:off x="4644882" y="6407047"/>
            <a:ext cx="1888331" cy="2072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3355BAC7-7F18-BB50-0B9A-7817EA9C4B8D}"/>
              </a:ext>
            </a:extLst>
          </p:cNvPr>
          <p:cNvCxnSpPr>
            <a:cxnSpLocks/>
          </p:cNvCxnSpPr>
          <p:nvPr/>
        </p:nvCxnSpPr>
        <p:spPr>
          <a:xfrm>
            <a:off x="349762" y="6602645"/>
            <a:ext cx="41999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4F0E60FB-BC72-5EA4-8B8A-D256A7728287}"/>
              </a:ext>
            </a:extLst>
          </p:cNvPr>
          <p:cNvCxnSpPr>
            <a:cxnSpLocks/>
          </p:cNvCxnSpPr>
          <p:nvPr/>
        </p:nvCxnSpPr>
        <p:spPr>
          <a:xfrm>
            <a:off x="2832410" y="6205195"/>
            <a:ext cx="304031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5D46C92B-11E7-E036-14EB-8D2D1AA03D1E}"/>
              </a:ext>
            </a:extLst>
          </p:cNvPr>
          <p:cNvPicPr>
            <a:picLocks noChangeAspect="1"/>
          </p:cNvPicPr>
          <p:nvPr/>
        </p:nvPicPr>
        <p:blipFill rotWithShape="1">
          <a:blip r:embed="rId5"/>
          <a:srcRect l="24712" t="28695" r="27687" b="18235"/>
          <a:stretch/>
        </p:blipFill>
        <p:spPr>
          <a:xfrm>
            <a:off x="6143411" y="916737"/>
            <a:ext cx="5533074" cy="3468268"/>
          </a:xfrm>
          <a:prstGeom prst="rect">
            <a:avLst/>
          </a:prstGeom>
        </p:spPr>
      </p:pic>
      <p:cxnSp>
        <p:nvCxnSpPr>
          <p:cNvPr id="28" name="直線コネクタ 27">
            <a:extLst>
              <a:ext uri="{FF2B5EF4-FFF2-40B4-BE49-F238E27FC236}">
                <a16:creationId xmlns:a16="http://schemas.microsoft.com/office/drawing/2014/main" id="{50E4A7AA-D3AA-277D-3F10-E208C12EC216}"/>
              </a:ext>
            </a:extLst>
          </p:cNvPr>
          <p:cNvCxnSpPr>
            <a:cxnSpLocks/>
          </p:cNvCxnSpPr>
          <p:nvPr/>
        </p:nvCxnSpPr>
        <p:spPr>
          <a:xfrm>
            <a:off x="6462548" y="3349625"/>
            <a:ext cx="50836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テキスト ボックス 36">
            <a:extLst>
              <a:ext uri="{FF2B5EF4-FFF2-40B4-BE49-F238E27FC236}">
                <a16:creationId xmlns:a16="http://schemas.microsoft.com/office/drawing/2014/main" id="{532FEC4C-24C0-84E3-969F-057D794D95E3}"/>
              </a:ext>
            </a:extLst>
          </p:cNvPr>
          <p:cNvSpPr txBox="1"/>
          <p:nvPr/>
        </p:nvSpPr>
        <p:spPr>
          <a:xfrm>
            <a:off x="259630" y="100263"/>
            <a:ext cx="11872161" cy="400110"/>
          </a:xfrm>
          <a:prstGeom prst="rect">
            <a:avLst/>
          </a:prstGeom>
          <a:noFill/>
        </p:spPr>
        <p:txBody>
          <a:bodyPr wrap="none" rtlCol="0">
            <a:spAutoFit/>
          </a:bodyPr>
          <a:lstStyle/>
          <a:p>
            <a:r>
              <a:rPr lang="ja-JP" altLang="en-US" sz="2000" b="1" dirty="0">
                <a:solidFill>
                  <a:srgbClr val="FF0000"/>
                </a:solidFill>
              </a:rPr>
              <a:t>半導体産業人協会日本半導体歴史館は「萩原が </a:t>
            </a:r>
            <a:r>
              <a:rPr lang="en-US" altLang="ja-JP" sz="2000" b="1" dirty="0">
                <a:solidFill>
                  <a:srgbClr val="FF0000"/>
                </a:solidFill>
              </a:rPr>
              <a:t>Pinned Photodiode</a:t>
            </a:r>
            <a:r>
              <a:rPr lang="ja-JP" altLang="en-US" sz="2000" b="1" dirty="0">
                <a:solidFill>
                  <a:srgbClr val="FF0000"/>
                </a:solidFill>
              </a:rPr>
              <a:t>の基本提案者」と断定している。</a:t>
            </a:r>
            <a:endParaRPr kumimoji="1" lang="ja-JP" altLang="en-US" sz="2000" b="1" dirty="0">
              <a:solidFill>
                <a:srgbClr val="FF0000"/>
              </a:solidFill>
            </a:endParaRPr>
          </a:p>
        </p:txBody>
      </p:sp>
      <p:sp>
        <p:nvSpPr>
          <p:cNvPr id="6" name="正方形/長方形 5">
            <a:extLst>
              <a:ext uri="{FF2B5EF4-FFF2-40B4-BE49-F238E27FC236}">
                <a16:creationId xmlns:a16="http://schemas.microsoft.com/office/drawing/2014/main" id="{056AF78D-C245-5601-6866-EA675C6A86DD}"/>
              </a:ext>
            </a:extLst>
          </p:cNvPr>
          <p:cNvSpPr/>
          <p:nvPr/>
        </p:nvSpPr>
        <p:spPr>
          <a:xfrm>
            <a:off x="6232078" y="4477727"/>
            <a:ext cx="900242" cy="6474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 name="直線コネクタ 17">
            <a:extLst>
              <a:ext uri="{FF2B5EF4-FFF2-40B4-BE49-F238E27FC236}">
                <a16:creationId xmlns:a16="http://schemas.microsoft.com/office/drawing/2014/main" id="{15AE560F-0B51-7ABB-D9C7-9F8E1657F913}"/>
              </a:ext>
            </a:extLst>
          </p:cNvPr>
          <p:cNvCxnSpPr>
            <a:cxnSpLocks/>
          </p:cNvCxnSpPr>
          <p:nvPr/>
        </p:nvCxnSpPr>
        <p:spPr>
          <a:xfrm flipV="1">
            <a:off x="349762" y="6414824"/>
            <a:ext cx="5522959" cy="2155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596381D8-C5C1-E68E-3BE1-926E7CE36920}"/>
              </a:ext>
            </a:extLst>
          </p:cNvPr>
          <p:cNvCxnSpPr/>
          <p:nvPr/>
        </p:nvCxnSpPr>
        <p:spPr>
          <a:xfrm>
            <a:off x="126484" y="5217907"/>
            <a:ext cx="583344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6C30646C-4097-BDA0-76FC-80E279E3643F}"/>
              </a:ext>
            </a:extLst>
          </p:cNvPr>
          <p:cNvCxnSpPr/>
          <p:nvPr/>
        </p:nvCxnSpPr>
        <p:spPr>
          <a:xfrm>
            <a:off x="148469" y="6697634"/>
            <a:ext cx="5833440"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EFE0176-1553-DCD2-5F26-560262B81278}"/>
              </a:ext>
            </a:extLst>
          </p:cNvPr>
          <p:cNvCxnSpPr>
            <a:cxnSpLocks/>
          </p:cNvCxnSpPr>
          <p:nvPr/>
        </p:nvCxnSpPr>
        <p:spPr>
          <a:xfrm flipH="1" flipV="1">
            <a:off x="120815" y="5173805"/>
            <a:ext cx="5669" cy="1523829"/>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16B1EF1-3E01-D404-E7F6-590D8769E8EF}"/>
              </a:ext>
            </a:extLst>
          </p:cNvPr>
          <p:cNvCxnSpPr>
            <a:cxnSpLocks/>
          </p:cNvCxnSpPr>
          <p:nvPr/>
        </p:nvCxnSpPr>
        <p:spPr>
          <a:xfrm flipV="1">
            <a:off x="5971254" y="5199353"/>
            <a:ext cx="0" cy="155838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pic>
        <p:nvPicPr>
          <p:cNvPr id="26" name="図 25">
            <a:extLst>
              <a:ext uri="{FF2B5EF4-FFF2-40B4-BE49-F238E27FC236}">
                <a16:creationId xmlns:a16="http://schemas.microsoft.com/office/drawing/2014/main" id="{AC01901A-8A3B-1FE3-4FF1-E0518FD6C6F0}"/>
              </a:ext>
            </a:extLst>
          </p:cNvPr>
          <p:cNvPicPr>
            <a:picLocks noChangeAspect="1"/>
          </p:cNvPicPr>
          <p:nvPr/>
        </p:nvPicPr>
        <p:blipFill rotWithShape="1">
          <a:blip r:embed="rId6"/>
          <a:srcRect l="52425" t="32531" r="28444" b="17846"/>
          <a:stretch/>
        </p:blipFill>
        <p:spPr>
          <a:xfrm>
            <a:off x="10164854" y="4709409"/>
            <a:ext cx="1463353" cy="2134061"/>
          </a:xfrm>
          <a:prstGeom prst="rect">
            <a:avLst/>
          </a:prstGeom>
        </p:spPr>
      </p:pic>
      <p:sp>
        <p:nvSpPr>
          <p:cNvPr id="29" name="テキスト ボックス 28">
            <a:extLst>
              <a:ext uri="{FF2B5EF4-FFF2-40B4-BE49-F238E27FC236}">
                <a16:creationId xmlns:a16="http://schemas.microsoft.com/office/drawing/2014/main" id="{C8D574D3-128D-140F-9DD9-17DBABFD5501}"/>
              </a:ext>
            </a:extLst>
          </p:cNvPr>
          <p:cNvSpPr txBox="1"/>
          <p:nvPr/>
        </p:nvSpPr>
        <p:spPr>
          <a:xfrm>
            <a:off x="6251530" y="4442577"/>
            <a:ext cx="3379451" cy="246221"/>
          </a:xfrm>
          <a:prstGeom prst="rect">
            <a:avLst/>
          </a:prstGeom>
          <a:noFill/>
        </p:spPr>
        <p:txBody>
          <a:bodyPr wrap="none" rtlCol="0">
            <a:spAutoFit/>
          </a:bodyPr>
          <a:lstStyle/>
          <a:p>
            <a:r>
              <a:rPr kumimoji="1" lang="en-US" altLang="ja-JP" sz="1000" b="1" dirty="0">
                <a:solidFill>
                  <a:srgbClr val="FF0000"/>
                </a:solidFill>
              </a:rPr>
              <a:t>Excellent Blue Light Sensitivity</a:t>
            </a:r>
            <a:r>
              <a:rPr lang="ja-JP" altLang="en-US" sz="1000" b="1" dirty="0">
                <a:solidFill>
                  <a:srgbClr val="FF0000"/>
                </a:solidFill>
              </a:rPr>
              <a:t> </a:t>
            </a:r>
            <a:r>
              <a:rPr kumimoji="1" lang="en-US" altLang="ja-JP" sz="1000" b="1" dirty="0">
                <a:solidFill>
                  <a:srgbClr val="FF0000"/>
                </a:solidFill>
              </a:rPr>
              <a:t>and No Image Lag</a:t>
            </a:r>
            <a:endParaRPr kumimoji="1" lang="ja-JP" altLang="en-US" sz="1200" b="1" dirty="0">
              <a:solidFill>
                <a:srgbClr val="FF0000"/>
              </a:solidFill>
            </a:endParaRPr>
          </a:p>
        </p:txBody>
      </p:sp>
      <p:sp>
        <p:nvSpPr>
          <p:cNvPr id="30" name="テキスト ボックス 29">
            <a:extLst>
              <a:ext uri="{FF2B5EF4-FFF2-40B4-BE49-F238E27FC236}">
                <a16:creationId xmlns:a16="http://schemas.microsoft.com/office/drawing/2014/main" id="{63257E72-39EB-FB81-5BF1-22BAAA0C604A}"/>
              </a:ext>
            </a:extLst>
          </p:cNvPr>
          <p:cNvSpPr txBox="1"/>
          <p:nvPr/>
        </p:nvSpPr>
        <p:spPr>
          <a:xfrm>
            <a:off x="9407727" y="4442576"/>
            <a:ext cx="2220480" cy="246221"/>
          </a:xfrm>
          <a:prstGeom prst="rect">
            <a:avLst/>
          </a:prstGeom>
          <a:noFill/>
        </p:spPr>
        <p:txBody>
          <a:bodyPr wrap="none" rtlCol="0">
            <a:spAutoFit/>
          </a:bodyPr>
          <a:lstStyle/>
          <a:p>
            <a:r>
              <a:rPr kumimoji="1" lang="en-US" altLang="ja-JP" sz="1000" b="1" dirty="0">
                <a:solidFill>
                  <a:srgbClr val="FF0000"/>
                </a:solidFill>
              </a:rPr>
              <a:t>with Adjacent P+ Channel Stops</a:t>
            </a:r>
            <a:endParaRPr kumimoji="1" lang="ja-JP" altLang="en-US" sz="1200" b="1" dirty="0">
              <a:solidFill>
                <a:srgbClr val="FF0000"/>
              </a:solidFill>
            </a:endParaRPr>
          </a:p>
        </p:txBody>
      </p:sp>
      <p:pic>
        <p:nvPicPr>
          <p:cNvPr id="36" name="図 35">
            <a:extLst>
              <a:ext uri="{FF2B5EF4-FFF2-40B4-BE49-F238E27FC236}">
                <a16:creationId xmlns:a16="http://schemas.microsoft.com/office/drawing/2014/main" id="{29CDD98B-2C02-4031-0BF7-F5CC6847BDA8}"/>
              </a:ext>
            </a:extLst>
          </p:cNvPr>
          <p:cNvPicPr>
            <a:picLocks noChangeAspect="1"/>
          </p:cNvPicPr>
          <p:nvPr/>
        </p:nvPicPr>
        <p:blipFill rotWithShape="1">
          <a:blip r:embed="rId6"/>
          <a:srcRect l="25459" t="30948" r="50738" b="47287"/>
          <a:stretch/>
        </p:blipFill>
        <p:spPr>
          <a:xfrm>
            <a:off x="6251530" y="4852138"/>
            <a:ext cx="3799115" cy="1953039"/>
          </a:xfrm>
          <a:prstGeom prst="rect">
            <a:avLst/>
          </a:prstGeom>
        </p:spPr>
      </p:pic>
      <p:sp>
        <p:nvSpPr>
          <p:cNvPr id="38" name="テキスト ボックス 37">
            <a:extLst>
              <a:ext uri="{FF2B5EF4-FFF2-40B4-BE49-F238E27FC236}">
                <a16:creationId xmlns:a16="http://schemas.microsoft.com/office/drawing/2014/main" id="{D94BDDB9-13DC-1689-FE20-D8339BB23FDB}"/>
              </a:ext>
            </a:extLst>
          </p:cNvPr>
          <p:cNvSpPr txBox="1"/>
          <p:nvPr/>
        </p:nvSpPr>
        <p:spPr>
          <a:xfrm>
            <a:off x="6934247" y="4642760"/>
            <a:ext cx="2433680" cy="246221"/>
          </a:xfrm>
          <a:prstGeom prst="rect">
            <a:avLst/>
          </a:prstGeom>
          <a:noFill/>
        </p:spPr>
        <p:txBody>
          <a:bodyPr wrap="none" rtlCol="0">
            <a:spAutoFit/>
          </a:bodyPr>
          <a:lstStyle/>
          <a:p>
            <a:r>
              <a:rPr kumimoji="1" lang="en-US" altLang="ja-JP" sz="1000" b="1" dirty="0">
                <a:solidFill>
                  <a:schemeClr val="accent1">
                    <a:lumMod val="75000"/>
                  </a:schemeClr>
                </a:solidFill>
              </a:rPr>
              <a:t>Sony SSDM1978 Paper by Hagiwara</a:t>
            </a:r>
            <a:endParaRPr kumimoji="1" lang="ja-JP" altLang="en-US" sz="1200" b="1" dirty="0">
              <a:solidFill>
                <a:schemeClr val="accent1">
                  <a:lumMod val="75000"/>
                </a:schemeClr>
              </a:solidFill>
            </a:endParaRPr>
          </a:p>
        </p:txBody>
      </p:sp>
      <p:sp>
        <p:nvSpPr>
          <p:cNvPr id="25" name="テキスト ボックス 24">
            <a:extLst>
              <a:ext uri="{FF2B5EF4-FFF2-40B4-BE49-F238E27FC236}">
                <a16:creationId xmlns:a16="http://schemas.microsoft.com/office/drawing/2014/main" id="{321A6431-A738-F7A8-FDBC-CCB840BDF978}"/>
              </a:ext>
            </a:extLst>
          </p:cNvPr>
          <p:cNvSpPr txBox="1"/>
          <p:nvPr/>
        </p:nvSpPr>
        <p:spPr>
          <a:xfrm>
            <a:off x="11393460" y="6451492"/>
            <a:ext cx="798540" cy="461665"/>
          </a:xfrm>
          <a:prstGeom prst="rect">
            <a:avLst/>
          </a:prstGeom>
          <a:noFill/>
        </p:spPr>
        <p:txBody>
          <a:bodyPr wrap="square">
            <a:spAutoFit/>
          </a:bodyPr>
          <a:lstStyle/>
          <a:p>
            <a:r>
              <a:rPr lang="en-US" altLang="ja-JP" sz="2400" b="1" dirty="0"/>
              <a:t>2.14</a:t>
            </a:r>
            <a:endParaRPr lang="ja-JP" altLang="en-US" sz="2400" b="1" dirty="0"/>
          </a:p>
        </p:txBody>
      </p:sp>
      <p:sp>
        <p:nvSpPr>
          <p:cNvPr id="31" name="正方形/長方形 30">
            <a:extLst>
              <a:ext uri="{FF2B5EF4-FFF2-40B4-BE49-F238E27FC236}">
                <a16:creationId xmlns:a16="http://schemas.microsoft.com/office/drawing/2014/main" id="{16FA7B7D-3F8E-85FB-7253-7DD566456CE1}"/>
              </a:ext>
            </a:extLst>
          </p:cNvPr>
          <p:cNvSpPr/>
          <p:nvPr/>
        </p:nvSpPr>
        <p:spPr>
          <a:xfrm>
            <a:off x="1152651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5865B185-DDF8-F58D-1696-BEBE6FC7BC0D}"/>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020</a:t>
            </a:r>
            <a:endParaRPr kumimoji="1" lang="ja-JP" altLang="en-US" b="1" dirty="0"/>
          </a:p>
        </p:txBody>
      </p:sp>
      <p:sp>
        <p:nvSpPr>
          <p:cNvPr id="33" name="正方形/長方形 32">
            <a:extLst>
              <a:ext uri="{FF2B5EF4-FFF2-40B4-BE49-F238E27FC236}">
                <a16:creationId xmlns:a16="http://schemas.microsoft.com/office/drawing/2014/main" id="{DB57C6F2-335B-3D0B-DF95-D116C53FB5FC}"/>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989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2A32DD-EDB9-B719-4DD6-DC6BE485E5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71448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F9C9703-A809-30E8-9A4A-061A086A9DC3}"/>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483B4B69-ED7E-CE69-6FA7-897959351B72}"/>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EB26E7E7-AB9B-E4B5-2B80-C5D7B4AC8BF6}"/>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021</a:t>
            </a:r>
            <a:endParaRPr kumimoji="1" lang="ja-JP" altLang="en-US" b="1" dirty="0"/>
          </a:p>
        </p:txBody>
      </p:sp>
      <p:sp>
        <p:nvSpPr>
          <p:cNvPr id="6" name="正方形/長方形 5">
            <a:extLst>
              <a:ext uri="{FF2B5EF4-FFF2-40B4-BE49-F238E27FC236}">
                <a16:creationId xmlns:a16="http://schemas.microsoft.com/office/drawing/2014/main" id="{2D1E269C-A2B8-C403-82E9-77A2FC4BAAC4}"/>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60623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D1A62BE-D21C-C469-EAE9-E6FBC8D15BB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138E6E3B-7A2E-E932-7ABD-D69645401792}"/>
              </a:ext>
            </a:extLst>
          </p:cNvPr>
          <p:cNvSpPr/>
          <p:nvPr/>
        </p:nvSpPr>
        <p:spPr>
          <a:xfrm>
            <a:off x="11458575" y="6591300"/>
            <a:ext cx="733425" cy="265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17E934B7-3491-F110-5309-27A3BE755EA5}"/>
              </a:ext>
            </a:extLst>
          </p:cNvPr>
          <p:cNvSpPr/>
          <p:nvPr/>
        </p:nvSpPr>
        <p:spPr>
          <a:xfrm>
            <a:off x="11531600" y="6538913"/>
            <a:ext cx="563563" cy="2650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A7AC66A7-362F-EFD8-CF75-4A0DB284CD3A}"/>
              </a:ext>
            </a:extLst>
          </p:cNvPr>
          <p:cNvSpPr/>
          <p:nvPr/>
        </p:nvSpPr>
        <p:spPr>
          <a:xfrm rot="2752633">
            <a:off x="11473197" y="6582774"/>
            <a:ext cx="169863" cy="112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BBA38980-04C5-BCA6-4884-87037E91BE21}"/>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022</a:t>
            </a:r>
            <a:endParaRPr kumimoji="1" lang="ja-JP" altLang="en-US" b="1" dirty="0"/>
          </a:p>
        </p:txBody>
      </p:sp>
      <p:sp>
        <p:nvSpPr>
          <p:cNvPr id="8" name="正方形/長方形 7">
            <a:extLst>
              <a:ext uri="{FF2B5EF4-FFF2-40B4-BE49-F238E27FC236}">
                <a16:creationId xmlns:a16="http://schemas.microsoft.com/office/drawing/2014/main" id="{ACC33B03-E56F-7EC0-DE4F-5B951C9CE05D}"/>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72422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12165ED-FED1-FEF8-C027-AC859DFBFB07}"/>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A8ED0C44-CA36-BFEA-EBE7-CA070B9EDD95}"/>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D1302AE-9079-689A-EA55-96C045C2F49D}"/>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023</a:t>
            </a:r>
            <a:endParaRPr kumimoji="1" lang="ja-JP" altLang="en-US" b="1" dirty="0"/>
          </a:p>
        </p:txBody>
      </p:sp>
      <p:sp>
        <p:nvSpPr>
          <p:cNvPr id="6" name="正方形/長方形 5">
            <a:extLst>
              <a:ext uri="{FF2B5EF4-FFF2-40B4-BE49-F238E27FC236}">
                <a16:creationId xmlns:a16="http://schemas.microsoft.com/office/drawing/2014/main" id="{A1ACCD3D-6992-97CF-49A0-5FF5CD24247A}"/>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8966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9F8AB0C-ADE7-6879-9867-858374B8AF57}"/>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B9818000-0784-24D6-814F-C93FBFE096BA}"/>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2AB3F34-3BEF-0CD2-0BFC-BD28CF7C47C5}"/>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024</a:t>
            </a:r>
            <a:endParaRPr kumimoji="1" lang="ja-JP" altLang="en-US" b="1" dirty="0"/>
          </a:p>
        </p:txBody>
      </p:sp>
      <p:sp>
        <p:nvSpPr>
          <p:cNvPr id="6" name="正方形/長方形 5">
            <a:extLst>
              <a:ext uri="{FF2B5EF4-FFF2-40B4-BE49-F238E27FC236}">
                <a16:creationId xmlns:a16="http://schemas.microsoft.com/office/drawing/2014/main" id="{63C77CCC-CBA3-D3E9-19EA-EE42971A58E9}"/>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515056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28557F0-5152-0135-6AB6-CBF5296AD9B3}"/>
              </a:ext>
            </a:extLst>
          </p:cNvPr>
          <p:cNvPicPr>
            <a:picLocks noChangeAspect="1"/>
          </p:cNvPicPr>
          <p:nvPr/>
        </p:nvPicPr>
        <p:blipFill rotWithShape="1">
          <a:blip r:embed="rId2"/>
          <a:srcRect l="12404" t="29226" r="31408" b="40508"/>
          <a:stretch/>
        </p:blipFill>
        <p:spPr>
          <a:xfrm>
            <a:off x="282635" y="1335096"/>
            <a:ext cx="11388544" cy="3448958"/>
          </a:xfrm>
          <a:prstGeom prst="rect">
            <a:avLst/>
          </a:prstGeom>
        </p:spPr>
      </p:pic>
      <p:sp>
        <p:nvSpPr>
          <p:cNvPr id="8" name="テキスト ボックス 7">
            <a:extLst>
              <a:ext uri="{FF2B5EF4-FFF2-40B4-BE49-F238E27FC236}">
                <a16:creationId xmlns:a16="http://schemas.microsoft.com/office/drawing/2014/main" id="{395B0590-EC6F-9496-FCFE-DEA57F2D6E90}"/>
              </a:ext>
            </a:extLst>
          </p:cNvPr>
          <p:cNvSpPr txBox="1"/>
          <p:nvPr/>
        </p:nvSpPr>
        <p:spPr>
          <a:xfrm>
            <a:off x="135432" y="33609"/>
            <a:ext cx="12056567" cy="400110"/>
          </a:xfrm>
          <a:prstGeom prst="rect">
            <a:avLst/>
          </a:prstGeom>
          <a:noFill/>
        </p:spPr>
        <p:txBody>
          <a:bodyPr wrap="square">
            <a:spAutoFit/>
          </a:bodyPr>
          <a:lstStyle/>
          <a:p>
            <a:r>
              <a:rPr lang="ja-JP" altLang="en-US" sz="2000" b="1" dirty="0">
                <a:solidFill>
                  <a:schemeClr val="accent1">
                    <a:lumMod val="75000"/>
                  </a:schemeClr>
                </a:solidFill>
              </a:rPr>
              <a:t>P+PN-PP+接合型太陽電池の提案                                                                                   萩原良昭</a:t>
            </a:r>
            <a:r>
              <a:rPr lang="en-US" altLang="ja-JP" sz="2000" b="1" dirty="0">
                <a:solidFill>
                  <a:schemeClr val="accent1">
                    <a:lumMod val="75000"/>
                  </a:schemeClr>
                </a:solidFill>
              </a:rPr>
              <a:t>(AIPS)</a:t>
            </a:r>
            <a:r>
              <a:rPr lang="ja-JP" altLang="en-US" sz="2000" b="1" dirty="0">
                <a:solidFill>
                  <a:schemeClr val="accent1">
                    <a:lumMod val="75000"/>
                  </a:schemeClr>
                </a:solidFill>
              </a:rPr>
              <a:t>　　</a:t>
            </a:r>
          </a:p>
        </p:txBody>
      </p:sp>
      <p:pic>
        <p:nvPicPr>
          <p:cNvPr id="36" name="図 35">
            <a:extLst>
              <a:ext uri="{FF2B5EF4-FFF2-40B4-BE49-F238E27FC236}">
                <a16:creationId xmlns:a16="http://schemas.microsoft.com/office/drawing/2014/main" id="{890C20BA-DF17-4EDC-F8A6-C4A62745D4B3}"/>
              </a:ext>
            </a:extLst>
          </p:cNvPr>
          <p:cNvPicPr>
            <a:picLocks noChangeAspect="1"/>
          </p:cNvPicPr>
          <p:nvPr/>
        </p:nvPicPr>
        <p:blipFill rotWithShape="1">
          <a:blip r:embed="rId3"/>
          <a:srcRect l="9808" t="4032" r="18061" b="7672"/>
          <a:stretch/>
        </p:blipFill>
        <p:spPr>
          <a:xfrm>
            <a:off x="285212" y="2471765"/>
            <a:ext cx="4361593" cy="3001718"/>
          </a:xfrm>
          <a:prstGeom prst="rect">
            <a:avLst/>
          </a:prstGeom>
        </p:spPr>
      </p:pic>
      <p:pic>
        <p:nvPicPr>
          <p:cNvPr id="10" name="図 9">
            <a:extLst>
              <a:ext uri="{FF2B5EF4-FFF2-40B4-BE49-F238E27FC236}">
                <a16:creationId xmlns:a16="http://schemas.microsoft.com/office/drawing/2014/main" id="{3EB05FC5-5DBF-AF40-80DA-58EE1DE54E15}"/>
              </a:ext>
            </a:extLst>
          </p:cNvPr>
          <p:cNvPicPr>
            <a:picLocks noChangeAspect="1"/>
          </p:cNvPicPr>
          <p:nvPr/>
        </p:nvPicPr>
        <p:blipFill rotWithShape="1">
          <a:blip r:embed="rId4"/>
          <a:srcRect t="-1" r="3163" b="-37"/>
          <a:stretch/>
        </p:blipFill>
        <p:spPr>
          <a:xfrm>
            <a:off x="7767295" y="2770505"/>
            <a:ext cx="4139493" cy="2404237"/>
          </a:xfrm>
          <a:prstGeom prst="rect">
            <a:avLst/>
          </a:prstGeom>
        </p:spPr>
      </p:pic>
      <p:pic>
        <p:nvPicPr>
          <p:cNvPr id="9" name="図 8">
            <a:extLst>
              <a:ext uri="{FF2B5EF4-FFF2-40B4-BE49-F238E27FC236}">
                <a16:creationId xmlns:a16="http://schemas.microsoft.com/office/drawing/2014/main" id="{54DA6AC3-83E9-838E-87C1-349BE5C291E6}"/>
              </a:ext>
            </a:extLst>
          </p:cNvPr>
          <p:cNvPicPr>
            <a:picLocks noChangeAspect="1"/>
          </p:cNvPicPr>
          <p:nvPr/>
        </p:nvPicPr>
        <p:blipFill rotWithShape="1">
          <a:blip r:embed="rId2"/>
          <a:srcRect l="36007" t="24794" r="31202" b="70775"/>
          <a:stretch/>
        </p:blipFill>
        <p:spPr>
          <a:xfrm>
            <a:off x="354134" y="457344"/>
            <a:ext cx="11552654" cy="877752"/>
          </a:xfrm>
          <a:prstGeom prst="rect">
            <a:avLst/>
          </a:prstGeom>
        </p:spPr>
      </p:pic>
      <p:sp>
        <p:nvSpPr>
          <p:cNvPr id="11" name="テキスト ボックス 10">
            <a:extLst>
              <a:ext uri="{FF2B5EF4-FFF2-40B4-BE49-F238E27FC236}">
                <a16:creationId xmlns:a16="http://schemas.microsoft.com/office/drawing/2014/main" id="{094B5A68-B31D-5D14-C538-FDC9A7BFBB52}"/>
              </a:ext>
            </a:extLst>
          </p:cNvPr>
          <p:cNvSpPr txBox="1"/>
          <p:nvPr/>
        </p:nvSpPr>
        <p:spPr>
          <a:xfrm>
            <a:off x="0" y="5685431"/>
            <a:ext cx="2877711" cy="954107"/>
          </a:xfrm>
          <a:prstGeom prst="rect">
            <a:avLst/>
          </a:prstGeom>
          <a:noFill/>
        </p:spPr>
        <p:txBody>
          <a:bodyPr wrap="none" rtlCol="0">
            <a:spAutoFit/>
          </a:bodyPr>
          <a:lstStyle/>
          <a:p>
            <a:r>
              <a:rPr lang="ja-JP" altLang="en-US" sz="1400" b="1" dirty="0">
                <a:solidFill>
                  <a:schemeClr val="accent1">
                    <a:lumMod val="75000"/>
                  </a:schemeClr>
                </a:solidFill>
              </a:rPr>
              <a:t>（１）超短波長光感度特性を持ち</a:t>
            </a:r>
            <a:endParaRPr lang="en-US" altLang="ja-JP" sz="1400" b="1" dirty="0">
              <a:solidFill>
                <a:schemeClr val="accent1">
                  <a:lumMod val="75000"/>
                </a:schemeClr>
              </a:solidFill>
            </a:endParaRPr>
          </a:p>
          <a:p>
            <a:r>
              <a:rPr lang="ja-JP" altLang="en-US" sz="1400" b="1" dirty="0">
                <a:solidFill>
                  <a:schemeClr val="accent1">
                    <a:lumMod val="75000"/>
                  </a:schemeClr>
                </a:solidFill>
              </a:rPr>
              <a:t>（２）</a:t>
            </a:r>
            <a:r>
              <a:rPr lang="en-US" altLang="ja-JP" sz="1400" b="1" dirty="0">
                <a:solidFill>
                  <a:schemeClr val="accent1">
                    <a:lumMod val="75000"/>
                  </a:schemeClr>
                </a:solidFill>
              </a:rPr>
              <a:t>Anti-blooming</a:t>
            </a:r>
            <a:r>
              <a:rPr lang="ja-JP" altLang="en-US" sz="1400" b="1" dirty="0">
                <a:solidFill>
                  <a:schemeClr val="accent1">
                    <a:lumMod val="75000"/>
                  </a:schemeClr>
                </a:solidFill>
              </a:rPr>
              <a:t>機能を持ち</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（３）</a:t>
            </a:r>
            <a:r>
              <a:rPr lang="ja-JP" altLang="en-US" sz="1400" b="1" dirty="0">
                <a:solidFill>
                  <a:schemeClr val="accent1">
                    <a:lumMod val="75000"/>
                  </a:schemeClr>
                </a:solidFill>
              </a:rPr>
              <a:t>電子シャッター機能を持ち</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（４）</a:t>
            </a:r>
            <a:r>
              <a:rPr lang="en-US" altLang="ja-JP" sz="1400" b="1" dirty="0">
                <a:solidFill>
                  <a:schemeClr val="accent1">
                    <a:lumMod val="75000"/>
                  </a:schemeClr>
                </a:solidFill>
              </a:rPr>
              <a:t>Global Shutter</a:t>
            </a:r>
            <a:r>
              <a:rPr lang="ja-JP" altLang="en-US" sz="1400" b="1" dirty="0">
                <a:solidFill>
                  <a:schemeClr val="accent1">
                    <a:lumMod val="75000"/>
                  </a:schemeClr>
                </a:solidFill>
              </a:rPr>
              <a:t>機能をち</a:t>
            </a:r>
            <a:endParaRPr lang="en-US" altLang="ja-JP" sz="1400" b="1" dirty="0">
              <a:solidFill>
                <a:schemeClr val="accent1">
                  <a:lumMod val="75000"/>
                </a:schemeClr>
              </a:solidFill>
            </a:endParaRPr>
          </a:p>
        </p:txBody>
      </p:sp>
      <p:sp>
        <p:nvSpPr>
          <p:cNvPr id="12" name="テキスト ボックス 11">
            <a:extLst>
              <a:ext uri="{FF2B5EF4-FFF2-40B4-BE49-F238E27FC236}">
                <a16:creationId xmlns:a16="http://schemas.microsoft.com/office/drawing/2014/main" id="{755B8635-E521-BF8C-9229-1EC327D10FB7}"/>
              </a:ext>
            </a:extLst>
          </p:cNvPr>
          <p:cNvSpPr txBox="1"/>
          <p:nvPr/>
        </p:nvSpPr>
        <p:spPr>
          <a:xfrm>
            <a:off x="2637176" y="5661806"/>
            <a:ext cx="3458824" cy="954107"/>
          </a:xfrm>
          <a:prstGeom prst="rect">
            <a:avLst/>
          </a:prstGeom>
          <a:noFill/>
        </p:spPr>
        <p:txBody>
          <a:bodyPr wrap="square" rtlCol="0">
            <a:spAutoFit/>
          </a:bodyPr>
          <a:lstStyle/>
          <a:p>
            <a:r>
              <a:rPr kumimoji="1" lang="ja-JP" altLang="en-US" sz="1400" b="1" dirty="0">
                <a:solidFill>
                  <a:schemeClr val="accent1">
                    <a:lumMod val="75000"/>
                  </a:schemeClr>
                </a:solidFill>
              </a:rPr>
              <a:t>（５）かつ残像のない</a:t>
            </a:r>
            <a:r>
              <a:rPr lang="ja-JP" altLang="en-US" sz="1400" b="1" dirty="0">
                <a:solidFill>
                  <a:schemeClr val="accent1">
                    <a:lumMod val="75000"/>
                  </a:schemeClr>
                </a:solidFill>
              </a:rPr>
              <a:t>特性をつ、</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（６）</a:t>
            </a:r>
            <a:r>
              <a:rPr lang="ja-JP" altLang="en-US" sz="1400" b="1" dirty="0">
                <a:solidFill>
                  <a:schemeClr val="accent1">
                    <a:lumMod val="75000"/>
                  </a:schemeClr>
                </a:solidFill>
              </a:rPr>
              <a:t>受光表面がピン留めされた</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　　</a:t>
            </a:r>
            <a:r>
              <a:rPr kumimoji="1" lang="en-US" altLang="ja-JP" sz="1400" b="1" dirty="0">
                <a:solidFill>
                  <a:schemeClr val="accent1">
                    <a:lumMod val="75000"/>
                  </a:schemeClr>
                </a:solidFill>
              </a:rPr>
              <a:t>Pinned Phot</a:t>
            </a:r>
            <a:r>
              <a:rPr lang="en-US" altLang="ja-JP" sz="1400" b="1" dirty="0">
                <a:solidFill>
                  <a:schemeClr val="accent1">
                    <a:lumMod val="75000"/>
                  </a:schemeClr>
                </a:solidFill>
              </a:rPr>
              <a:t>odiode</a:t>
            </a:r>
            <a:r>
              <a:rPr lang="ja-JP" altLang="en-US" sz="1400" b="1" dirty="0">
                <a:solidFill>
                  <a:schemeClr val="accent1">
                    <a:lumMod val="75000"/>
                  </a:schemeClr>
                </a:solidFill>
              </a:rPr>
              <a:t>を</a:t>
            </a:r>
            <a:r>
              <a:rPr lang="en-US" altLang="ja-JP" sz="1400" b="1" dirty="0">
                <a:solidFill>
                  <a:schemeClr val="accent1">
                    <a:lumMod val="75000"/>
                  </a:schemeClr>
                </a:solidFill>
              </a:rPr>
              <a:t>1975</a:t>
            </a:r>
            <a:r>
              <a:rPr lang="ja-JP" altLang="en-US" sz="1400" b="1" dirty="0">
                <a:solidFill>
                  <a:schemeClr val="accent1">
                    <a:lumMod val="75000"/>
                  </a:schemeClr>
                </a:solidFill>
              </a:rPr>
              <a:t>年</a:t>
            </a:r>
            <a:endParaRPr lang="en-US" altLang="ja-JP" sz="1400" b="1" dirty="0">
              <a:solidFill>
                <a:schemeClr val="accent1">
                  <a:lumMod val="75000"/>
                </a:schemeClr>
              </a:solidFill>
            </a:endParaRPr>
          </a:p>
          <a:p>
            <a:r>
              <a:rPr kumimoji="1" lang="ja-JP" altLang="en-US" sz="1400" b="1" dirty="0">
                <a:solidFill>
                  <a:schemeClr val="accent1">
                    <a:lumMod val="75000"/>
                  </a:schemeClr>
                </a:solidFill>
              </a:rPr>
              <a:t>　　にもと</a:t>
            </a:r>
            <a:r>
              <a:rPr kumimoji="1" lang="en-US" altLang="ja-JP" sz="1400" b="1" dirty="0">
                <a:solidFill>
                  <a:schemeClr val="accent1">
                    <a:lumMod val="75000"/>
                  </a:schemeClr>
                </a:solidFill>
              </a:rPr>
              <a:t>Sony</a:t>
            </a:r>
            <a:r>
              <a:rPr kumimoji="1" lang="ja-JP" altLang="en-US" sz="1400" b="1" dirty="0">
                <a:solidFill>
                  <a:schemeClr val="accent1">
                    <a:lumMod val="75000"/>
                  </a:schemeClr>
                </a:solidFill>
              </a:rPr>
              <a:t>の萩原は発明した。</a:t>
            </a:r>
            <a:endParaRPr kumimoji="1" lang="en-US" altLang="ja-JP" sz="1400" b="1" dirty="0">
              <a:solidFill>
                <a:schemeClr val="accent1">
                  <a:lumMod val="75000"/>
                </a:schemeClr>
              </a:solidFill>
            </a:endParaRPr>
          </a:p>
        </p:txBody>
      </p:sp>
      <p:sp>
        <p:nvSpPr>
          <p:cNvPr id="13" name="テキスト ボックス 12">
            <a:extLst>
              <a:ext uri="{FF2B5EF4-FFF2-40B4-BE49-F238E27FC236}">
                <a16:creationId xmlns:a16="http://schemas.microsoft.com/office/drawing/2014/main" id="{7E8A9A2A-542B-46FD-B17E-38D4C33AD8EA}"/>
              </a:ext>
            </a:extLst>
          </p:cNvPr>
          <p:cNvSpPr txBox="1"/>
          <p:nvPr/>
        </p:nvSpPr>
        <p:spPr>
          <a:xfrm>
            <a:off x="5186752" y="5385389"/>
            <a:ext cx="7246473" cy="1092607"/>
          </a:xfrm>
          <a:prstGeom prst="rect">
            <a:avLst/>
          </a:prstGeom>
          <a:noFill/>
        </p:spPr>
        <p:txBody>
          <a:bodyPr wrap="square" rtlCol="0">
            <a:spAutoFit/>
          </a:bodyPr>
          <a:lstStyle/>
          <a:p>
            <a:r>
              <a:rPr lang="ja-JP" altLang="en-US" sz="1100" b="1" dirty="0">
                <a:solidFill>
                  <a:schemeClr val="accent1">
                    <a:lumMod val="75000"/>
                  </a:schemeClr>
                </a:solidFill>
              </a:rPr>
              <a:t>　　　</a:t>
            </a:r>
            <a:r>
              <a:rPr lang="ja-JP" altLang="en-US" b="1" dirty="0">
                <a:solidFill>
                  <a:schemeClr val="accent1">
                    <a:lumMod val="75000"/>
                  </a:schemeClr>
                </a:solidFill>
              </a:rPr>
              <a:t>この受光構造を超光感度の</a:t>
            </a:r>
            <a:r>
              <a:rPr kumimoji="1" lang="ja-JP" altLang="en-US" b="1" dirty="0">
                <a:solidFill>
                  <a:schemeClr val="accent1">
                    <a:lumMod val="75000"/>
                  </a:schemeClr>
                </a:solidFill>
              </a:rPr>
              <a:t>新型太陽電池として開発し将来の</a:t>
            </a:r>
            <a:endParaRPr kumimoji="1" lang="en-US" altLang="ja-JP" b="1" dirty="0">
              <a:solidFill>
                <a:schemeClr val="accent1">
                  <a:lumMod val="75000"/>
                </a:schemeClr>
              </a:solidFill>
            </a:endParaRPr>
          </a:p>
          <a:p>
            <a:r>
              <a:rPr lang="ja-JP" altLang="en-US" b="1" dirty="0">
                <a:solidFill>
                  <a:schemeClr val="accent1">
                    <a:lumMod val="75000"/>
                  </a:schemeClr>
                </a:solidFill>
              </a:rPr>
              <a:t>　　日本の半導体電子デバイス産業</a:t>
            </a:r>
            <a:r>
              <a:rPr kumimoji="1" lang="ja-JP" altLang="en-US" b="1" dirty="0">
                <a:solidFill>
                  <a:schemeClr val="accent1">
                    <a:lumMod val="75000"/>
                  </a:schemeClr>
                </a:solidFill>
              </a:rPr>
              <a:t>の、「日本の産業のコメ」と</a:t>
            </a:r>
            <a:endParaRPr kumimoji="1" lang="en-US" altLang="ja-JP" b="1" dirty="0">
              <a:solidFill>
                <a:schemeClr val="accent1">
                  <a:lumMod val="75000"/>
                </a:schemeClr>
              </a:solidFill>
            </a:endParaRPr>
          </a:p>
          <a:p>
            <a:r>
              <a:rPr lang="ja-JP" altLang="en-US" b="1" dirty="0">
                <a:solidFill>
                  <a:schemeClr val="accent1">
                    <a:lumMod val="75000"/>
                  </a:schemeClr>
                </a:solidFill>
              </a:rPr>
              <a:t>　　</a:t>
            </a:r>
            <a:r>
              <a:rPr kumimoji="1" lang="ja-JP" altLang="en-US" b="1" dirty="0">
                <a:solidFill>
                  <a:schemeClr val="accent1">
                    <a:lumMod val="75000"/>
                  </a:schemeClr>
                </a:solidFill>
              </a:rPr>
              <a:t>して</a:t>
            </a:r>
            <a:r>
              <a:rPr lang="ja-JP" altLang="en-US" b="1" dirty="0">
                <a:solidFill>
                  <a:schemeClr val="accent1">
                    <a:lumMod val="75000"/>
                  </a:schemeClr>
                </a:solidFill>
              </a:rPr>
              <a:t>育て、発展されて日本のエネルギ</a:t>
            </a:r>
            <a:r>
              <a:rPr kumimoji="1" lang="ja-JP" altLang="en-US" b="1" dirty="0">
                <a:solidFill>
                  <a:schemeClr val="accent1">
                    <a:lumMod val="75000"/>
                  </a:schemeClr>
                </a:solidFill>
              </a:rPr>
              <a:t>対策に貢献したいです。　</a:t>
            </a:r>
            <a:endParaRPr kumimoji="1" lang="en-US" altLang="ja-JP" b="1" dirty="0">
              <a:solidFill>
                <a:schemeClr val="accent1">
                  <a:lumMod val="75000"/>
                </a:schemeClr>
              </a:solidFill>
            </a:endParaRPr>
          </a:p>
          <a:p>
            <a:endParaRPr kumimoji="1" lang="ja-JP" altLang="en-US" sz="1100" b="1" dirty="0">
              <a:solidFill>
                <a:srgbClr val="FF0000"/>
              </a:solidFill>
            </a:endParaRPr>
          </a:p>
        </p:txBody>
      </p:sp>
      <p:sp>
        <p:nvSpPr>
          <p:cNvPr id="14" name="テキスト ボックス 13">
            <a:extLst>
              <a:ext uri="{FF2B5EF4-FFF2-40B4-BE49-F238E27FC236}">
                <a16:creationId xmlns:a16="http://schemas.microsoft.com/office/drawing/2014/main" id="{C5161709-CDDE-AC28-219D-6F939BDAAB6E}"/>
              </a:ext>
            </a:extLst>
          </p:cNvPr>
          <p:cNvSpPr txBox="1"/>
          <p:nvPr/>
        </p:nvSpPr>
        <p:spPr>
          <a:xfrm>
            <a:off x="11393460" y="6451492"/>
            <a:ext cx="798540" cy="461665"/>
          </a:xfrm>
          <a:prstGeom prst="rect">
            <a:avLst/>
          </a:prstGeom>
          <a:noFill/>
        </p:spPr>
        <p:txBody>
          <a:bodyPr wrap="square">
            <a:spAutoFit/>
          </a:bodyPr>
          <a:lstStyle/>
          <a:p>
            <a:r>
              <a:rPr lang="en-US" altLang="ja-JP" sz="2400" b="1" dirty="0"/>
              <a:t>2.20</a:t>
            </a:r>
            <a:endParaRPr lang="ja-JP" altLang="en-US" sz="2400" b="1" dirty="0"/>
          </a:p>
        </p:txBody>
      </p:sp>
      <p:sp>
        <p:nvSpPr>
          <p:cNvPr id="15" name="正方形/長方形 14">
            <a:extLst>
              <a:ext uri="{FF2B5EF4-FFF2-40B4-BE49-F238E27FC236}">
                <a16:creationId xmlns:a16="http://schemas.microsoft.com/office/drawing/2014/main" id="{F09479B3-3D10-5C96-0C74-7FDBDF50854B}"/>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C1358803-1FDA-6F96-3978-ACB451F7F57D}"/>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025</a:t>
            </a:r>
            <a:endParaRPr kumimoji="1" lang="ja-JP" altLang="en-US" b="1" dirty="0"/>
          </a:p>
        </p:txBody>
      </p:sp>
      <p:sp>
        <p:nvSpPr>
          <p:cNvPr id="17" name="正方形/長方形 16">
            <a:extLst>
              <a:ext uri="{FF2B5EF4-FFF2-40B4-BE49-F238E27FC236}">
                <a16:creationId xmlns:a16="http://schemas.microsoft.com/office/drawing/2014/main" id="{B06AD51C-B571-E222-D85F-8DB944BC7922}"/>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37991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D2E94E2-1165-E596-CF75-4D1C6A765BE4}"/>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AA37682C-3FF8-1E47-D311-0CFEAA79D04B}"/>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1E0AD6D-3ECE-13C1-CAB0-A66845FD32EE}"/>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026</a:t>
            </a:r>
            <a:endParaRPr kumimoji="1" lang="ja-JP" altLang="en-US" b="1" dirty="0"/>
          </a:p>
        </p:txBody>
      </p:sp>
      <p:sp>
        <p:nvSpPr>
          <p:cNvPr id="6" name="正方形/長方形 5">
            <a:extLst>
              <a:ext uri="{FF2B5EF4-FFF2-40B4-BE49-F238E27FC236}">
                <a16:creationId xmlns:a16="http://schemas.microsoft.com/office/drawing/2014/main" id="{CF3BD11C-6970-F84A-AC94-53F7F3348AF2}"/>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8778835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28949F3-18D0-9637-583D-EE7491F41F45}"/>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DC452FC4-1C38-58EA-D4F7-AD6FB81ABC32}"/>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9A758224-171B-8CD9-AEA2-5C808EC0CEB8}"/>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027</a:t>
            </a:r>
            <a:endParaRPr kumimoji="1" lang="ja-JP" altLang="en-US" b="1" dirty="0"/>
          </a:p>
        </p:txBody>
      </p:sp>
      <p:sp>
        <p:nvSpPr>
          <p:cNvPr id="6" name="正方形/長方形 5">
            <a:extLst>
              <a:ext uri="{FF2B5EF4-FFF2-40B4-BE49-F238E27FC236}">
                <a16:creationId xmlns:a16="http://schemas.microsoft.com/office/drawing/2014/main" id="{D18A5EA7-75E8-9AAD-E3ED-F562CEAD744A}"/>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65161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4CEECE2-E5B8-E3BA-38F1-8C9D8396C27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FFCBF87D-290A-FFD0-9ED9-7250D646030A}"/>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099BD966-9528-FCBE-A583-0C2B3E876C51}"/>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028</a:t>
            </a:r>
            <a:endParaRPr kumimoji="1" lang="ja-JP" altLang="en-US" b="1" dirty="0"/>
          </a:p>
        </p:txBody>
      </p:sp>
      <p:sp>
        <p:nvSpPr>
          <p:cNvPr id="6" name="正方形/長方形 5">
            <a:extLst>
              <a:ext uri="{FF2B5EF4-FFF2-40B4-BE49-F238E27FC236}">
                <a16:creationId xmlns:a16="http://schemas.microsoft.com/office/drawing/2014/main" id="{6BBCCAE0-C066-4227-6039-471B567A3DB5}"/>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74655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C16E14B7-6712-E1F4-2D42-CAEA07920CCD}"/>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A69979F8-3F4E-90A9-836D-1B4C469F2BF9}"/>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8B8A387-C082-CABE-32F0-B99511CC5791}"/>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029</a:t>
            </a:r>
            <a:endParaRPr kumimoji="1" lang="ja-JP" altLang="en-US" b="1" dirty="0"/>
          </a:p>
        </p:txBody>
      </p:sp>
      <p:sp>
        <p:nvSpPr>
          <p:cNvPr id="6" name="正方形/長方形 5">
            <a:extLst>
              <a:ext uri="{FF2B5EF4-FFF2-40B4-BE49-F238E27FC236}">
                <a16:creationId xmlns:a16="http://schemas.microsoft.com/office/drawing/2014/main" id="{FFCCAB8F-B1BC-5756-4ACE-5A39F87DD665}"/>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720949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FD3B6F-A855-1970-C157-4FFE4F403FA7}"/>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C42D6259-3E50-5C82-3E8E-8D7F4BBE1CAA}"/>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7998B65C-BFB5-76CC-D5A6-9A9F3DD16B23}"/>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030</a:t>
            </a:r>
            <a:endParaRPr kumimoji="1" lang="ja-JP" altLang="en-US" b="1" dirty="0"/>
          </a:p>
        </p:txBody>
      </p:sp>
      <p:sp>
        <p:nvSpPr>
          <p:cNvPr id="6" name="正方形/長方形 5">
            <a:extLst>
              <a:ext uri="{FF2B5EF4-FFF2-40B4-BE49-F238E27FC236}">
                <a16:creationId xmlns:a16="http://schemas.microsoft.com/office/drawing/2014/main" id="{D5301CA7-4EFB-62DD-6E9B-A0B4A8622ADB}"/>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04949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940578AD-2024-5353-0242-465758B1CF2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9399377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BAAFA7A-5CF2-FAF8-A626-8B922AC0C5B9}"/>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BC2DEE73-F9B5-DC2D-2692-B7B0BEAC00BC}"/>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4CA888E-A6E7-19D4-ED4D-2F142D3077B5}"/>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031</a:t>
            </a:r>
            <a:endParaRPr kumimoji="1" lang="ja-JP" altLang="en-US" b="1" dirty="0"/>
          </a:p>
        </p:txBody>
      </p:sp>
    </p:spTree>
    <p:extLst>
      <p:ext uri="{BB962C8B-B14F-4D97-AF65-F5344CB8AC3E}">
        <p14:creationId xmlns:p14="http://schemas.microsoft.com/office/powerpoint/2010/main" val="20619051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3A534FD3-D746-C13E-4D4D-A6CCAA5643C9}"/>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696C5892-D138-F302-8727-8FED1EA6ABAE}"/>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BA0AB48-3FC8-2586-5141-D70EEA7D1CEE}"/>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032</a:t>
            </a:r>
            <a:endParaRPr kumimoji="1" lang="ja-JP" altLang="en-US" b="1" dirty="0"/>
          </a:p>
        </p:txBody>
      </p:sp>
    </p:spTree>
    <p:extLst>
      <p:ext uri="{BB962C8B-B14F-4D97-AF65-F5344CB8AC3E}">
        <p14:creationId xmlns:p14="http://schemas.microsoft.com/office/powerpoint/2010/main" val="2404151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2F8FE72-22B6-76B6-DC66-45517A59D3C2}"/>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0049B542-D418-E57F-7156-FAE75010F879}"/>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B9D8D28A-3ED1-9647-632E-4A31F2CF58B7}"/>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033</a:t>
            </a:r>
            <a:endParaRPr kumimoji="1" lang="ja-JP" altLang="en-US" b="1" dirty="0"/>
          </a:p>
        </p:txBody>
      </p:sp>
      <p:sp>
        <p:nvSpPr>
          <p:cNvPr id="6" name="正方形/長方形 5">
            <a:extLst>
              <a:ext uri="{FF2B5EF4-FFF2-40B4-BE49-F238E27FC236}">
                <a16:creationId xmlns:a16="http://schemas.microsoft.com/office/drawing/2014/main" id="{4A01926D-A35E-3E2A-18B3-5A98E474C246}"/>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58917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B6F04F-C49B-2ADF-8381-043D50E5276B}"/>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045BD89E-9F2B-9CA3-F6D9-23A53E5DE928}"/>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263B552-B223-366A-5F0F-8EDCB3CCD894}"/>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034</a:t>
            </a:r>
            <a:endParaRPr kumimoji="1" lang="ja-JP" altLang="en-US" b="1" dirty="0"/>
          </a:p>
        </p:txBody>
      </p:sp>
      <p:sp>
        <p:nvSpPr>
          <p:cNvPr id="6" name="正方形/長方形 5">
            <a:extLst>
              <a:ext uri="{FF2B5EF4-FFF2-40B4-BE49-F238E27FC236}">
                <a16:creationId xmlns:a16="http://schemas.microsoft.com/office/drawing/2014/main" id="{F467FFD4-F8E8-2C82-C373-9DEF53BA961A}"/>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719499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F8A7583-7D41-0737-FB22-78BAE0B25091}"/>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28183035-D6E6-D426-A982-E2563DEC10ED}"/>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216607C6-F98D-601D-138E-FF01E0DE1DA6}"/>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035</a:t>
            </a:r>
            <a:endParaRPr kumimoji="1" lang="ja-JP" altLang="en-US" b="1" dirty="0"/>
          </a:p>
        </p:txBody>
      </p:sp>
      <p:sp>
        <p:nvSpPr>
          <p:cNvPr id="6" name="正方形/長方形 5">
            <a:extLst>
              <a:ext uri="{FF2B5EF4-FFF2-40B4-BE49-F238E27FC236}">
                <a16:creationId xmlns:a16="http://schemas.microsoft.com/office/drawing/2014/main" id="{89B55066-A737-B434-AF3D-D444D9C14930}"/>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046639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F8919ABD-4555-38A9-3306-890F5A0D4013}"/>
              </a:ext>
            </a:extLst>
          </p:cNvPr>
          <p:cNvPicPr>
            <a:picLocks noChangeAspect="1"/>
          </p:cNvPicPr>
          <p:nvPr/>
        </p:nvPicPr>
        <p:blipFill rotWithShape="1">
          <a:blip r:embed="rId2"/>
          <a:srcRect t="15532" r="59272"/>
          <a:stretch/>
        </p:blipFill>
        <p:spPr>
          <a:xfrm>
            <a:off x="7670009" y="2455007"/>
            <a:ext cx="3543071" cy="4131367"/>
          </a:xfrm>
          <a:prstGeom prst="rect">
            <a:avLst/>
          </a:prstGeom>
        </p:spPr>
      </p:pic>
      <p:sp>
        <p:nvSpPr>
          <p:cNvPr id="9" name="四角形: 角を丸くする 8">
            <a:extLst>
              <a:ext uri="{FF2B5EF4-FFF2-40B4-BE49-F238E27FC236}">
                <a16:creationId xmlns:a16="http://schemas.microsoft.com/office/drawing/2014/main" id="{7512FFD6-1D33-41E1-FE3C-DCAFAD9F3A59}"/>
              </a:ext>
            </a:extLst>
          </p:cNvPr>
          <p:cNvSpPr/>
          <p:nvPr/>
        </p:nvSpPr>
        <p:spPr>
          <a:xfrm>
            <a:off x="7178568" y="271626"/>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 name="図 9">
            <a:extLst>
              <a:ext uri="{FF2B5EF4-FFF2-40B4-BE49-F238E27FC236}">
                <a16:creationId xmlns:a16="http://schemas.microsoft.com/office/drawing/2014/main" id="{D277A017-694E-B388-9CD5-1B04B0353BC5}"/>
              </a:ext>
            </a:extLst>
          </p:cNvPr>
          <p:cNvPicPr>
            <a:picLocks noChangeAspect="1"/>
          </p:cNvPicPr>
          <p:nvPr/>
        </p:nvPicPr>
        <p:blipFill rotWithShape="1">
          <a:blip r:embed="rId3"/>
          <a:srcRect l="4615" t="6886" r="54423" b="69497"/>
          <a:stretch/>
        </p:blipFill>
        <p:spPr>
          <a:xfrm>
            <a:off x="7301734" y="421808"/>
            <a:ext cx="4583124" cy="1656024"/>
          </a:xfrm>
          <a:prstGeom prst="rect">
            <a:avLst/>
          </a:prstGeom>
        </p:spPr>
      </p:pic>
      <p:sp>
        <p:nvSpPr>
          <p:cNvPr id="16" name="テキスト ボックス 15">
            <a:extLst>
              <a:ext uri="{FF2B5EF4-FFF2-40B4-BE49-F238E27FC236}">
                <a16:creationId xmlns:a16="http://schemas.microsoft.com/office/drawing/2014/main" id="{DCF5A32D-5204-E88F-2105-AB07A7974F60}"/>
              </a:ext>
            </a:extLst>
          </p:cNvPr>
          <p:cNvSpPr txBox="1"/>
          <p:nvPr/>
        </p:nvSpPr>
        <p:spPr>
          <a:xfrm>
            <a:off x="1003620" y="5452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sp>
        <p:nvSpPr>
          <p:cNvPr id="17" name="テキスト ボックス 16">
            <a:extLst>
              <a:ext uri="{FF2B5EF4-FFF2-40B4-BE49-F238E27FC236}">
                <a16:creationId xmlns:a16="http://schemas.microsoft.com/office/drawing/2014/main" id="{BA68DC5E-24BD-E0CF-62C5-9FE2B5D3AD47}"/>
              </a:ext>
            </a:extLst>
          </p:cNvPr>
          <p:cNvSpPr txBox="1"/>
          <p:nvPr/>
        </p:nvSpPr>
        <p:spPr>
          <a:xfrm>
            <a:off x="0" y="522519"/>
            <a:ext cx="7109639" cy="6186309"/>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r>
              <a:rPr kumimoji="1" lang="ja-JP" altLang="en-US" b="1" dirty="0"/>
              <a:t>（３）</a:t>
            </a:r>
            <a:r>
              <a:rPr lang="ja-JP" altLang="en-US" b="1" dirty="0"/>
              <a:t>１９７５年６月に　オランダの </a:t>
            </a:r>
            <a:r>
              <a:rPr lang="en-US" altLang="ja-JP" b="1" dirty="0"/>
              <a:t>Philips</a:t>
            </a:r>
            <a:r>
              <a:rPr lang="ja-JP" altLang="en-US" b="1" dirty="0"/>
              <a:t>社により　</a:t>
            </a:r>
            <a:endParaRPr lang="en-US" altLang="ja-JP" b="1" dirty="0"/>
          </a:p>
          <a:p>
            <a:r>
              <a:rPr lang="ja-JP" altLang="en-US" b="1" dirty="0"/>
              <a:t>　　</a:t>
            </a:r>
            <a:r>
              <a:rPr lang="en-US" altLang="ja-JP" b="1" dirty="0"/>
              <a:t>Double </a:t>
            </a:r>
            <a:r>
              <a:rPr lang="ja-JP" altLang="en-US" b="1" dirty="0"/>
              <a:t>接合型の埋め込み</a:t>
            </a:r>
            <a:r>
              <a:rPr lang="en-US" altLang="ja-JP" b="1" dirty="0"/>
              <a:t>Photodiode </a:t>
            </a:r>
            <a:r>
              <a:rPr lang="ja-JP" altLang="en-US" b="1" dirty="0"/>
              <a:t>が発明された。</a:t>
            </a:r>
            <a:endParaRPr lang="en-US" altLang="ja-JP" b="1" dirty="0"/>
          </a:p>
          <a:p>
            <a:endParaRPr lang="en-US" altLang="ja-JP" b="1" dirty="0"/>
          </a:p>
          <a:p>
            <a:r>
              <a:rPr kumimoji="1" lang="ja-JP" altLang="en-US" b="1" dirty="0"/>
              <a:t>（４）</a:t>
            </a:r>
            <a:r>
              <a:rPr lang="ja-JP" altLang="en-US" b="1" dirty="0"/>
              <a:t>１９７５年１０月２３日に　</a:t>
            </a:r>
            <a:r>
              <a:rPr lang="en-US" altLang="ja-JP" b="1" dirty="0"/>
              <a:t>Sony</a:t>
            </a:r>
            <a:r>
              <a:rPr lang="ja-JP" altLang="en-US" b="1" dirty="0"/>
              <a:t>（萩原）は　</a:t>
            </a:r>
            <a:endParaRPr lang="en-US" altLang="ja-JP" b="1" dirty="0"/>
          </a:p>
          <a:p>
            <a:r>
              <a:rPr lang="en-US" altLang="ja-JP" b="1" dirty="0"/>
              <a:t>       Global Shutter </a:t>
            </a:r>
            <a:r>
              <a:rPr lang="ja-JP" altLang="en-US" b="1" dirty="0"/>
              <a:t>機能付きの</a:t>
            </a:r>
            <a:r>
              <a:rPr lang="en-US" altLang="ja-JP" b="1" dirty="0"/>
              <a:t>Double &amp; Triple</a:t>
            </a:r>
            <a:r>
              <a:rPr lang="ja-JP" altLang="en-US" b="1" dirty="0"/>
              <a:t>接合型の</a:t>
            </a:r>
            <a:endParaRPr lang="en-US" altLang="ja-JP" b="1" dirty="0"/>
          </a:p>
          <a:p>
            <a:r>
              <a:rPr lang="en-US" altLang="ja-JP" b="1" dirty="0"/>
              <a:t>  </a:t>
            </a:r>
            <a:r>
              <a:rPr lang="ja-JP" altLang="en-US" b="1" dirty="0"/>
              <a:t>　</a:t>
            </a:r>
            <a:r>
              <a:rPr lang="en-US" altLang="ja-JP" b="1" dirty="0"/>
              <a:t>   </a:t>
            </a:r>
            <a:r>
              <a:rPr lang="ja-JP" altLang="en-US" b="1" dirty="0"/>
              <a:t>残像のない</a:t>
            </a:r>
            <a:r>
              <a:rPr lang="en-US" altLang="ja-JP" b="1" dirty="0"/>
              <a:t>Pinned Photodiode </a:t>
            </a:r>
            <a:r>
              <a:rPr lang="ja-JP" altLang="en-US" b="1" dirty="0"/>
              <a:t>が発明した。</a:t>
            </a:r>
            <a:endParaRPr lang="en-US" altLang="ja-JP" b="1" dirty="0"/>
          </a:p>
          <a:p>
            <a:endParaRPr lang="en-US" altLang="ja-JP" b="1" dirty="0"/>
          </a:p>
          <a:p>
            <a:r>
              <a:rPr kumimoji="1" lang="ja-JP" altLang="en-US" b="1" dirty="0"/>
              <a:t>（５）</a:t>
            </a:r>
            <a:r>
              <a:rPr lang="ja-JP" altLang="en-US" b="1" dirty="0"/>
              <a:t>１９７５年１１月１０日に　</a:t>
            </a:r>
            <a:r>
              <a:rPr lang="en-US" altLang="ja-JP" b="1" dirty="0"/>
              <a:t>Sony</a:t>
            </a:r>
            <a:r>
              <a:rPr lang="ja-JP" altLang="en-US" b="1" dirty="0"/>
              <a:t>（萩原）は</a:t>
            </a:r>
            <a:endParaRPr lang="en-US" altLang="ja-JP" b="1" dirty="0"/>
          </a:p>
          <a:p>
            <a:r>
              <a:rPr lang="ja-JP" altLang="en-US" b="1" dirty="0"/>
              <a:t>       　基板</a:t>
            </a:r>
            <a:r>
              <a:rPr lang="en-US" altLang="ja-JP" b="1" dirty="0"/>
              <a:t>(N)</a:t>
            </a:r>
            <a:r>
              <a:rPr lang="ja-JP" altLang="en-US" b="1" dirty="0"/>
              <a:t>に</a:t>
            </a:r>
            <a:r>
              <a:rPr lang="en-US" altLang="ja-JP" b="1" dirty="0"/>
              <a:t>PNP Double</a:t>
            </a:r>
            <a:r>
              <a:rPr lang="ja-JP" altLang="en-US" b="1" dirty="0"/>
              <a:t>接合型を形成して </a:t>
            </a:r>
            <a:r>
              <a:rPr lang="en-US" altLang="ja-JP" b="1" dirty="0"/>
              <a:t>VOD</a:t>
            </a:r>
            <a:r>
              <a:rPr lang="ja-JP" altLang="en-US" b="1" dirty="0"/>
              <a:t>付の</a:t>
            </a:r>
            <a:endParaRPr lang="en-US" altLang="ja-JP" b="1" dirty="0"/>
          </a:p>
          <a:p>
            <a:r>
              <a:rPr lang="ja-JP" altLang="en-US" b="1" dirty="0"/>
              <a:t>　　　残像のない </a:t>
            </a:r>
            <a:r>
              <a:rPr lang="en-US" altLang="ja-JP" b="1" dirty="0"/>
              <a:t>Pinned Photodiode </a:t>
            </a:r>
            <a:r>
              <a:rPr lang="ja-JP" altLang="en-US" b="1" dirty="0"/>
              <a:t>を発明した。</a:t>
            </a:r>
            <a:endParaRPr lang="en-US" altLang="ja-JP" b="1" dirty="0"/>
          </a:p>
          <a:p>
            <a:endParaRPr lang="en-US" altLang="ja-JP" b="1" dirty="0"/>
          </a:p>
          <a:p>
            <a:r>
              <a:rPr lang="ja-JP" altLang="en-US" b="1" dirty="0"/>
              <a:t>（６）１９７７年に</a:t>
            </a:r>
            <a:r>
              <a:rPr lang="en-US" altLang="ja-JP" b="1" dirty="0"/>
              <a:t>Sony</a:t>
            </a:r>
            <a:r>
              <a:rPr lang="ja-JP" altLang="en-US" b="1" dirty="0"/>
              <a:t>（萩原）は </a:t>
            </a:r>
            <a:r>
              <a:rPr lang="en-US" altLang="ja-JP" b="1" dirty="0"/>
              <a:t>PNPN(Thyristor)</a:t>
            </a:r>
            <a:r>
              <a:rPr lang="ja-JP" altLang="en-US" b="1" dirty="0"/>
              <a:t>構造</a:t>
            </a:r>
            <a:endParaRPr lang="en-US" altLang="ja-JP" b="1" dirty="0"/>
          </a:p>
          <a:p>
            <a:r>
              <a:rPr lang="en-US" altLang="ja-JP" b="1" dirty="0"/>
              <a:t>        </a:t>
            </a:r>
            <a:r>
              <a:rPr lang="ja-JP" altLang="en-US" b="1" dirty="0"/>
              <a:t>の受光素子において　</a:t>
            </a:r>
            <a:r>
              <a:rPr lang="en-US" altLang="ja-JP" b="1" dirty="0"/>
              <a:t>Punch-thru Action </a:t>
            </a:r>
            <a:r>
              <a:rPr lang="ja-JP" altLang="en-US" b="1" dirty="0"/>
              <a:t>を利用して</a:t>
            </a:r>
            <a:endParaRPr lang="en-US" altLang="ja-JP" b="1" dirty="0"/>
          </a:p>
          <a:p>
            <a:r>
              <a:rPr lang="ja-JP" altLang="en-US" b="1" dirty="0"/>
              <a:t>　　残像のない電子</a:t>
            </a:r>
            <a:r>
              <a:rPr lang="en-US" altLang="ja-JP" b="1" dirty="0"/>
              <a:t>Shutter Clock </a:t>
            </a:r>
            <a:r>
              <a:rPr lang="ja-JP" altLang="en-US" b="1" dirty="0"/>
              <a:t>駆動方式を発明した。</a:t>
            </a:r>
            <a:endParaRPr lang="en-US" altLang="ja-JP" b="1" dirty="0"/>
          </a:p>
          <a:p>
            <a:endParaRPr kumimoji="1" lang="en-US" altLang="ja-JP" b="1" dirty="0"/>
          </a:p>
          <a:p>
            <a:r>
              <a:rPr kumimoji="1" lang="ja-JP" altLang="en-US" b="1" dirty="0"/>
              <a:t>（</a:t>
            </a:r>
            <a:r>
              <a:rPr lang="ja-JP" altLang="en-US" b="1" dirty="0"/>
              <a:t>７</a:t>
            </a:r>
            <a:r>
              <a:rPr kumimoji="1" lang="ja-JP" altLang="en-US" b="1" dirty="0"/>
              <a:t>）１９７８年９月　</a:t>
            </a:r>
            <a:r>
              <a:rPr kumimoji="1" lang="en-US" altLang="ja-JP" b="1" dirty="0"/>
              <a:t>SSDM1978 </a:t>
            </a:r>
            <a:r>
              <a:rPr kumimoji="1" lang="ja-JP" altLang="en-US" b="1" dirty="0"/>
              <a:t>にて　</a:t>
            </a:r>
            <a:r>
              <a:rPr lang="en-US" altLang="ja-JP" b="1" dirty="0"/>
              <a:t>Sony</a:t>
            </a:r>
            <a:r>
              <a:rPr lang="ja-JP" altLang="en-US" b="1" dirty="0"/>
              <a:t>（萩原）は</a:t>
            </a:r>
            <a:endParaRPr lang="en-US" altLang="ja-JP" b="1" dirty="0"/>
          </a:p>
          <a:p>
            <a:r>
              <a:rPr lang="ja-JP" altLang="en-US" b="1" dirty="0"/>
              <a:t>　　残像のない　短波長青色光の感度特性にすぐれ表面暗電流</a:t>
            </a:r>
            <a:endParaRPr lang="en-US" altLang="ja-JP" b="1" dirty="0"/>
          </a:p>
          <a:p>
            <a:r>
              <a:rPr lang="ja-JP" altLang="en-US" b="1" dirty="0"/>
              <a:t>　　雑音の少ない</a:t>
            </a:r>
            <a:r>
              <a:rPr lang="en-US" altLang="ja-JP" b="1" dirty="0"/>
              <a:t>Double </a:t>
            </a:r>
            <a:r>
              <a:rPr lang="ja-JP" altLang="en-US" b="1" dirty="0"/>
              <a:t>接合型の</a:t>
            </a:r>
            <a:r>
              <a:rPr lang="en-US" altLang="ja-JP" b="1" dirty="0"/>
              <a:t>Pinned Photodiode </a:t>
            </a:r>
            <a:r>
              <a:rPr lang="ja-JP" altLang="en-US" b="1" dirty="0"/>
              <a:t>を世界で</a:t>
            </a:r>
            <a:endParaRPr lang="en-US" altLang="ja-JP" b="1" dirty="0"/>
          </a:p>
          <a:p>
            <a:r>
              <a:rPr lang="ja-JP" altLang="en-US" b="1" dirty="0"/>
              <a:t>　　初めて開発し日本語で発表の日本国内開催の学会で報告した。</a:t>
            </a:r>
            <a:endParaRPr lang="en-US" altLang="ja-JP" sz="2000" b="1" dirty="0"/>
          </a:p>
        </p:txBody>
      </p:sp>
      <p:cxnSp>
        <p:nvCxnSpPr>
          <p:cNvPr id="18" name="直線コネクタ 17">
            <a:extLst>
              <a:ext uri="{FF2B5EF4-FFF2-40B4-BE49-F238E27FC236}">
                <a16:creationId xmlns:a16="http://schemas.microsoft.com/office/drawing/2014/main" id="{16A1F9CB-33DD-F4CA-632B-1882CC998ED5}"/>
              </a:ext>
            </a:extLst>
          </p:cNvPr>
          <p:cNvCxnSpPr>
            <a:cxnSpLocks/>
          </p:cNvCxnSpPr>
          <p:nvPr/>
        </p:nvCxnSpPr>
        <p:spPr>
          <a:xfrm>
            <a:off x="762767" y="818725"/>
            <a:ext cx="52183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a16="http://schemas.microsoft.com/office/drawing/2014/main" id="{9B74BDAE-2C82-5C8E-6D62-33A40CC1BDB2}"/>
              </a:ext>
            </a:extLst>
          </p:cNvPr>
          <p:cNvSpPr txBox="1"/>
          <p:nvPr/>
        </p:nvSpPr>
        <p:spPr>
          <a:xfrm>
            <a:off x="11393460" y="6451492"/>
            <a:ext cx="798540" cy="461665"/>
          </a:xfrm>
          <a:prstGeom prst="rect">
            <a:avLst/>
          </a:prstGeom>
          <a:noFill/>
        </p:spPr>
        <p:txBody>
          <a:bodyPr wrap="square">
            <a:spAutoFit/>
          </a:bodyPr>
          <a:lstStyle/>
          <a:p>
            <a:r>
              <a:rPr lang="en-US" altLang="ja-JP" sz="2400" b="1" dirty="0"/>
              <a:t>2.35</a:t>
            </a:r>
            <a:endParaRPr lang="ja-JP" altLang="en-US" sz="2400" b="1" dirty="0"/>
          </a:p>
        </p:txBody>
      </p:sp>
      <p:sp>
        <p:nvSpPr>
          <p:cNvPr id="12" name="正方形/長方形 11">
            <a:extLst>
              <a:ext uri="{FF2B5EF4-FFF2-40B4-BE49-F238E27FC236}">
                <a16:creationId xmlns:a16="http://schemas.microsoft.com/office/drawing/2014/main" id="{5D289D67-6DF1-6B48-C513-CC6D992248E4}"/>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67CB6E5E-2182-F616-F647-FE930631432D}"/>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036</a:t>
            </a:r>
            <a:endParaRPr kumimoji="1" lang="ja-JP" altLang="en-US" b="1" dirty="0"/>
          </a:p>
        </p:txBody>
      </p:sp>
      <p:sp>
        <p:nvSpPr>
          <p:cNvPr id="15" name="正方形/長方形 14">
            <a:extLst>
              <a:ext uri="{FF2B5EF4-FFF2-40B4-BE49-F238E27FC236}">
                <a16:creationId xmlns:a16="http://schemas.microsoft.com/office/drawing/2014/main" id="{B3B8299F-1010-E7C8-30B6-60F781077B8A}"/>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2666013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テキスト ボックス 55">
            <a:extLst>
              <a:ext uri="{FF2B5EF4-FFF2-40B4-BE49-F238E27FC236}">
                <a16:creationId xmlns:a16="http://schemas.microsoft.com/office/drawing/2014/main" id="{04BB72D6-8305-169E-C303-279C4A602430}"/>
              </a:ext>
            </a:extLst>
          </p:cNvPr>
          <p:cNvSpPr txBox="1"/>
          <p:nvPr/>
        </p:nvSpPr>
        <p:spPr>
          <a:xfrm>
            <a:off x="135432" y="33609"/>
            <a:ext cx="12056567" cy="400110"/>
          </a:xfrm>
          <a:prstGeom prst="rect">
            <a:avLst/>
          </a:prstGeom>
          <a:noFill/>
        </p:spPr>
        <p:txBody>
          <a:bodyPr wrap="square">
            <a:spAutoFit/>
          </a:bodyPr>
          <a:lstStyle/>
          <a:p>
            <a:r>
              <a:rPr lang="ja-JP" altLang="en-US" sz="2000" b="1" dirty="0">
                <a:solidFill>
                  <a:schemeClr val="accent1">
                    <a:lumMod val="75000"/>
                  </a:schemeClr>
                </a:solidFill>
              </a:rPr>
              <a:t>P+PN-PP+接合型太陽電池の提案                                                                                   萩原良昭</a:t>
            </a:r>
            <a:r>
              <a:rPr lang="en-US" altLang="ja-JP" sz="2000" b="1" dirty="0">
                <a:solidFill>
                  <a:schemeClr val="accent1">
                    <a:lumMod val="75000"/>
                  </a:schemeClr>
                </a:solidFill>
              </a:rPr>
              <a:t>(AIPS)</a:t>
            </a:r>
            <a:r>
              <a:rPr lang="ja-JP" altLang="en-US" sz="2000" b="1" dirty="0">
                <a:solidFill>
                  <a:schemeClr val="accent1">
                    <a:lumMod val="75000"/>
                  </a:schemeClr>
                </a:solidFill>
              </a:rPr>
              <a:t>　　</a:t>
            </a:r>
          </a:p>
        </p:txBody>
      </p:sp>
      <p:sp>
        <p:nvSpPr>
          <p:cNvPr id="14" name="正方形/長方形 13">
            <a:extLst>
              <a:ext uri="{FF2B5EF4-FFF2-40B4-BE49-F238E27FC236}">
                <a16:creationId xmlns:a16="http://schemas.microsoft.com/office/drawing/2014/main" id="{D887461B-F648-8EEF-FA7D-259AD2B864FF}"/>
              </a:ext>
            </a:extLst>
          </p:cNvPr>
          <p:cNvSpPr/>
          <p:nvPr/>
        </p:nvSpPr>
        <p:spPr>
          <a:xfrm>
            <a:off x="6432793" y="747617"/>
            <a:ext cx="4841455" cy="50615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11" name="テキスト ボックス 110">
            <a:extLst>
              <a:ext uri="{FF2B5EF4-FFF2-40B4-BE49-F238E27FC236}">
                <a16:creationId xmlns:a16="http://schemas.microsoft.com/office/drawing/2014/main" id="{F2ECCED2-F83E-FC15-9900-7B7C74FA13F0}"/>
              </a:ext>
            </a:extLst>
          </p:cNvPr>
          <p:cNvSpPr txBox="1"/>
          <p:nvPr/>
        </p:nvSpPr>
        <p:spPr>
          <a:xfrm>
            <a:off x="4337087" y="986591"/>
            <a:ext cx="7811754" cy="1508105"/>
          </a:xfrm>
          <a:prstGeom prst="rect">
            <a:avLst/>
          </a:prstGeom>
          <a:noFill/>
        </p:spPr>
        <p:txBody>
          <a:bodyPr wrap="none" rtlCol="0">
            <a:spAutoFit/>
          </a:bodyPr>
          <a:lstStyle/>
          <a:p>
            <a:r>
              <a:rPr kumimoji="1" lang="ja-JP" altLang="en-US" sz="2000" b="1" dirty="0">
                <a:solidFill>
                  <a:schemeClr val="accent1">
                    <a:lumMod val="75000"/>
                  </a:schemeClr>
                </a:solidFill>
              </a:rPr>
              <a:t>　　  </a:t>
            </a:r>
            <a:r>
              <a:rPr kumimoji="1" lang="en-US" altLang="ja-JP" sz="2000" b="1" dirty="0">
                <a:solidFill>
                  <a:schemeClr val="accent1">
                    <a:lumMod val="75000"/>
                  </a:schemeClr>
                </a:solidFill>
              </a:rPr>
              <a:t>(1)</a:t>
            </a:r>
            <a:r>
              <a:rPr kumimoji="1" lang="ja-JP" altLang="en-US" sz="2000" b="1" dirty="0">
                <a:solidFill>
                  <a:schemeClr val="accent1">
                    <a:lumMod val="75000"/>
                  </a:schemeClr>
                </a:solidFill>
              </a:rPr>
              <a:t> </a:t>
            </a:r>
            <a:r>
              <a:rPr kumimoji="1" lang="ja-JP" altLang="en-US" b="1" dirty="0">
                <a:solidFill>
                  <a:schemeClr val="accent1">
                    <a:lumMod val="75000"/>
                  </a:schemeClr>
                </a:solidFill>
              </a:rPr>
              <a:t>従来の </a:t>
            </a:r>
            <a:r>
              <a:rPr kumimoji="1" lang="en-US" altLang="ja-JP" b="1" dirty="0">
                <a:solidFill>
                  <a:schemeClr val="accent1">
                    <a:lumMod val="75000"/>
                  </a:schemeClr>
                </a:solidFill>
              </a:rPr>
              <a:t>Single </a:t>
            </a:r>
            <a:r>
              <a:rPr kumimoji="1" lang="ja-JP" altLang="en-US" b="1" dirty="0">
                <a:solidFill>
                  <a:schemeClr val="accent1">
                    <a:lumMod val="75000"/>
                  </a:schemeClr>
                </a:solidFill>
              </a:rPr>
              <a:t>接合型太陽電池では受光面が </a:t>
            </a:r>
            <a:r>
              <a:rPr kumimoji="1" lang="en-US" altLang="ja-JP" b="1" dirty="0">
                <a:solidFill>
                  <a:schemeClr val="accent1">
                    <a:lumMod val="75000"/>
                  </a:schemeClr>
                </a:solidFill>
              </a:rPr>
              <a:t>Floating</a:t>
            </a:r>
            <a:r>
              <a:rPr kumimoji="1" lang="ja-JP" altLang="en-US" b="1" dirty="0">
                <a:solidFill>
                  <a:schemeClr val="accent1">
                    <a:lumMod val="75000"/>
                  </a:schemeClr>
                </a:solidFill>
              </a:rPr>
              <a:t>状態で</a:t>
            </a:r>
            <a:endParaRPr kumimoji="1" lang="en-US" altLang="ja-JP" b="1" dirty="0">
              <a:solidFill>
                <a:schemeClr val="accent1">
                  <a:lumMod val="75000"/>
                </a:schemeClr>
              </a:solidFill>
            </a:endParaRPr>
          </a:p>
          <a:p>
            <a:r>
              <a:rPr lang="ja-JP" altLang="en-US" b="1" dirty="0">
                <a:solidFill>
                  <a:schemeClr val="accent1">
                    <a:lumMod val="75000"/>
                  </a:schemeClr>
                </a:solidFill>
              </a:rPr>
              <a:t>　　  受光表面には光電子と正孔</a:t>
            </a:r>
            <a:r>
              <a:rPr lang="en-US" altLang="ja-JP" b="1" dirty="0">
                <a:solidFill>
                  <a:schemeClr val="accent1">
                    <a:lumMod val="75000"/>
                  </a:schemeClr>
                </a:solidFill>
              </a:rPr>
              <a:t>(hole)</a:t>
            </a:r>
            <a:r>
              <a:rPr lang="ja-JP" altLang="en-US" b="1" dirty="0">
                <a:solidFill>
                  <a:schemeClr val="accent1">
                    <a:lumMod val="75000"/>
                  </a:schemeClr>
                </a:solidFill>
              </a:rPr>
              <a:t>のペアを分離するバリア電界</a:t>
            </a:r>
            <a:endParaRPr lang="en-US" altLang="ja-JP" b="1" dirty="0">
              <a:solidFill>
                <a:schemeClr val="accent1">
                  <a:lumMod val="75000"/>
                </a:schemeClr>
              </a:solidFill>
            </a:endParaRPr>
          </a:p>
          <a:p>
            <a:r>
              <a:rPr lang="ja-JP" altLang="en-US" b="1" dirty="0">
                <a:solidFill>
                  <a:schemeClr val="accent1">
                    <a:lumMod val="75000"/>
                  </a:schemeClr>
                </a:solidFill>
              </a:rPr>
              <a:t>　　　 が存在がなく、短波長青色光の光電変換効率が非常に悪い。</a:t>
            </a:r>
            <a:endParaRPr lang="en-US" altLang="ja-JP" b="1" dirty="0">
              <a:solidFill>
                <a:schemeClr val="accent1">
                  <a:lumMod val="75000"/>
                </a:schemeClr>
              </a:solidFill>
            </a:endParaRPr>
          </a:p>
          <a:p>
            <a:r>
              <a:rPr kumimoji="1" lang="ja-JP" altLang="en-US" b="1" dirty="0">
                <a:solidFill>
                  <a:schemeClr val="accent1">
                    <a:lumMod val="75000"/>
                  </a:schemeClr>
                </a:solidFill>
              </a:rPr>
              <a:t>　　　</a:t>
            </a:r>
            <a:r>
              <a:rPr kumimoji="1" lang="en-US" altLang="ja-JP" b="1" dirty="0">
                <a:solidFill>
                  <a:srgbClr val="FF0000"/>
                </a:solidFill>
              </a:rPr>
              <a:t>(2) </a:t>
            </a:r>
            <a:r>
              <a:rPr kumimoji="1" lang="ja-JP" altLang="en-US" b="1" dirty="0">
                <a:solidFill>
                  <a:srgbClr val="FF0000"/>
                </a:solidFill>
              </a:rPr>
              <a:t>受光表面</a:t>
            </a:r>
            <a:r>
              <a:rPr lang="ja-JP" altLang="en-US" b="1" dirty="0">
                <a:solidFill>
                  <a:srgbClr val="FF0000"/>
                </a:solidFill>
              </a:rPr>
              <a:t>に </a:t>
            </a:r>
            <a:r>
              <a:rPr kumimoji="1" lang="en-US" altLang="ja-JP" b="1" dirty="0">
                <a:solidFill>
                  <a:srgbClr val="FF0000"/>
                </a:solidFill>
              </a:rPr>
              <a:t>P+P </a:t>
            </a:r>
            <a:r>
              <a:rPr kumimoji="1" lang="ja-JP" altLang="en-US" b="1" dirty="0">
                <a:solidFill>
                  <a:srgbClr val="FF0000"/>
                </a:solidFill>
              </a:rPr>
              <a:t>の濃度勾配をつけて、</a:t>
            </a:r>
            <a:r>
              <a:rPr lang="ja-JP" altLang="en-US" b="1" dirty="0">
                <a:solidFill>
                  <a:srgbClr val="FF0000"/>
                </a:solidFill>
              </a:rPr>
              <a:t>短波長青色光の感度を</a:t>
            </a:r>
            <a:endParaRPr lang="en-US" altLang="ja-JP" b="1" dirty="0">
              <a:solidFill>
                <a:srgbClr val="FF0000"/>
              </a:solidFill>
            </a:endParaRPr>
          </a:p>
          <a:p>
            <a:r>
              <a:rPr lang="ja-JP" altLang="en-US" b="1" dirty="0">
                <a:solidFill>
                  <a:srgbClr val="FF0000"/>
                </a:solidFill>
              </a:rPr>
              <a:t>向上　向上させた、</a:t>
            </a:r>
            <a:r>
              <a:rPr lang="en-US" altLang="ja-JP" b="1" dirty="0">
                <a:solidFill>
                  <a:srgbClr val="FF0000"/>
                </a:solidFill>
              </a:rPr>
              <a:t>P+PNPP+</a:t>
            </a:r>
            <a:r>
              <a:rPr lang="ja-JP" altLang="en-US" b="1" dirty="0">
                <a:solidFill>
                  <a:srgbClr val="FF0000"/>
                </a:solidFill>
              </a:rPr>
              <a:t>のダブル接合の新型太陽電池に応用する。</a:t>
            </a:r>
            <a:endParaRPr kumimoji="1" lang="en-US" altLang="ja-JP" b="1" dirty="0">
              <a:solidFill>
                <a:srgbClr val="FF0000"/>
              </a:solidFill>
            </a:endParaRPr>
          </a:p>
        </p:txBody>
      </p:sp>
      <p:pic>
        <p:nvPicPr>
          <p:cNvPr id="55" name="図 54">
            <a:extLst>
              <a:ext uri="{FF2B5EF4-FFF2-40B4-BE49-F238E27FC236}">
                <a16:creationId xmlns:a16="http://schemas.microsoft.com/office/drawing/2014/main" id="{B3F3E1AE-8EEF-523E-4E40-F22416EF3941}"/>
              </a:ext>
            </a:extLst>
          </p:cNvPr>
          <p:cNvPicPr>
            <a:picLocks noChangeAspect="1"/>
          </p:cNvPicPr>
          <p:nvPr/>
        </p:nvPicPr>
        <p:blipFill rotWithShape="1">
          <a:blip r:embed="rId3"/>
          <a:srcRect l="4615" t="53540" r="53899" b="14102"/>
          <a:stretch/>
        </p:blipFill>
        <p:spPr>
          <a:xfrm>
            <a:off x="4508667" y="3525565"/>
            <a:ext cx="7015309" cy="3183263"/>
          </a:xfrm>
          <a:prstGeom prst="rect">
            <a:avLst/>
          </a:prstGeom>
        </p:spPr>
      </p:pic>
      <p:sp>
        <p:nvSpPr>
          <p:cNvPr id="13" name="テキスト ボックス 12">
            <a:extLst>
              <a:ext uri="{FF2B5EF4-FFF2-40B4-BE49-F238E27FC236}">
                <a16:creationId xmlns:a16="http://schemas.microsoft.com/office/drawing/2014/main" id="{EB89F0E4-9748-9EEA-8FF2-59AF0C449E86}"/>
              </a:ext>
            </a:extLst>
          </p:cNvPr>
          <p:cNvSpPr txBox="1"/>
          <p:nvPr/>
        </p:nvSpPr>
        <p:spPr>
          <a:xfrm>
            <a:off x="4989262" y="2543126"/>
            <a:ext cx="6026009" cy="646331"/>
          </a:xfrm>
          <a:prstGeom prst="rect">
            <a:avLst/>
          </a:prstGeom>
          <a:noFill/>
        </p:spPr>
        <p:txBody>
          <a:bodyPr wrap="none" rtlCol="0">
            <a:spAutoFit/>
          </a:bodyPr>
          <a:lstStyle/>
          <a:p>
            <a:r>
              <a:rPr kumimoji="1" lang="ja-JP" altLang="en-US" b="1" dirty="0">
                <a:solidFill>
                  <a:srgbClr val="FF0000"/>
                </a:solidFill>
              </a:rPr>
              <a:t>　</a:t>
            </a:r>
            <a:r>
              <a:rPr kumimoji="1" lang="ja-JP" altLang="en-US" b="1" dirty="0">
                <a:solidFill>
                  <a:schemeClr val="accent1">
                    <a:lumMod val="75000"/>
                  </a:schemeClr>
                </a:solidFill>
              </a:rPr>
              <a:t>　</a:t>
            </a:r>
            <a:r>
              <a:rPr kumimoji="1" lang="en-US" altLang="ja-JP" sz="2400" b="1" dirty="0">
                <a:solidFill>
                  <a:schemeClr val="accent1">
                    <a:lumMod val="75000"/>
                  </a:schemeClr>
                </a:solidFill>
              </a:rPr>
              <a:t>(1) </a:t>
            </a:r>
            <a:r>
              <a:rPr kumimoji="1" lang="ja-JP" altLang="en-US" sz="2400" b="1" dirty="0">
                <a:solidFill>
                  <a:schemeClr val="accent1">
                    <a:lumMod val="75000"/>
                  </a:schemeClr>
                </a:solidFill>
              </a:rPr>
              <a:t>従来型 </a:t>
            </a:r>
            <a:r>
              <a:rPr kumimoji="1" lang="en-US" altLang="ja-JP" sz="2400" b="1" dirty="0">
                <a:solidFill>
                  <a:schemeClr val="accent1">
                    <a:lumMod val="75000"/>
                  </a:schemeClr>
                </a:solidFill>
              </a:rPr>
              <a:t>Single N+P</a:t>
            </a:r>
            <a:r>
              <a:rPr kumimoji="1" lang="ja-JP" altLang="en-US" sz="2400" b="1" dirty="0">
                <a:solidFill>
                  <a:schemeClr val="accent1">
                    <a:lumMod val="75000"/>
                  </a:schemeClr>
                </a:solidFill>
              </a:rPr>
              <a:t>接合の太陽電池</a:t>
            </a:r>
            <a:endParaRPr kumimoji="1" lang="en-US" altLang="ja-JP" sz="2400" b="1" dirty="0">
              <a:solidFill>
                <a:schemeClr val="accent1">
                  <a:lumMod val="75000"/>
                </a:schemeClr>
              </a:solidFill>
            </a:endParaRPr>
          </a:p>
          <a:p>
            <a:r>
              <a:rPr lang="ja-JP" altLang="en-US" sz="1200" b="1" dirty="0">
                <a:solidFill>
                  <a:schemeClr val="accent1">
                    <a:lumMod val="75000"/>
                  </a:schemeClr>
                </a:solidFill>
              </a:rPr>
              <a:t>　　</a:t>
            </a:r>
            <a:endParaRPr kumimoji="1" lang="ja-JP" altLang="en-US" sz="1050" b="1" dirty="0">
              <a:solidFill>
                <a:schemeClr val="accent1">
                  <a:lumMod val="75000"/>
                </a:schemeClr>
              </a:solidFill>
            </a:endParaRPr>
          </a:p>
        </p:txBody>
      </p:sp>
      <p:sp>
        <p:nvSpPr>
          <p:cNvPr id="21" name="テキスト ボックス 20">
            <a:extLst>
              <a:ext uri="{FF2B5EF4-FFF2-40B4-BE49-F238E27FC236}">
                <a16:creationId xmlns:a16="http://schemas.microsoft.com/office/drawing/2014/main" id="{2AFC5957-C1A9-BE39-F5E1-C818A51E9F52}"/>
              </a:ext>
            </a:extLst>
          </p:cNvPr>
          <p:cNvSpPr txBox="1"/>
          <p:nvPr/>
        </p:nvSpPr>
        <p:spPr>
          <a:xfrm>
            <a:off x="9683349" y="6313622"/>
            <a:ext cx="2223439" cy="276999"/>
          </a:xfrm>
          <a:prstGeom prst="rect">
            <a:avLst/>
          </a:prstGeom>
          <a:noFill/>
        </p:spPr>
        <p:txBody>
          <a:bodyPr wrap="square">
            <a:spAutoFit/>
          </a:bodyPr>
          <a:lstStyle/>
          <a:p>
            <a:r>
              <a:rPr kumimoji="1" lang="en-US" altLang="ja-JP" sz="1200" b="1" dirty="0">
                <a:solidFill>
                  <a:schemeClr val="accent1">
                    <a:lumMod val="75000"/>
                  </a:schemeClr>
                </a:solidFill>
              </a:rPr>
              <a:t>Floating</a:t>
            </a:r>
            <a:r>
              <a:rPr lang="ja-JP" altLang="en-US" sz="1200" b="1" dirty="0">
                <a:solidFill>
                  <a:schemeClr val="accent1">
                    <a:lumMod val="75000"/>
                  </a:schemeClr>
                </a:solidFill>
              </a:rPr>
              <a:t> </a:t>
            </a:r>
            <a:r>
              <a:rPr lang="en-US" altLang="ja-JP" sz="1200" b="1" dirty="0">
                <a:solidFill>
                  <a:schemeClr val="accent1">
                    <a:lumMod val="75000"/>
                  </a:schemeClr>
                </a:solidFill>
              </a:rPr>
              <a:t>N+</a:t>
            </a:r>
            <a:r>
              <a:rPr lang="ja-JP" altLang="en-US" sz="1200" b="1" dirty="0">
                <a:solidFill>
                  <a:schemeClr val="accent1">
                    <a:lumMod val="75000"/>
                  </a:schemeClr>
                </a:solidFill>
              </a:rPr>
              <a:t> </a:t>
            </a:r>
            <a:r>
              <a:rPr lang="en-US" altLang="ja-JP" sz="1200" b="1" dirty="0">
                <a:solidFill>
                  <a:schemeClr val="accent1">
                    <a:lumMod val="75000"/>
                  </a:schemeClr>
                </a:solidFill>
              </a:rPr>
              <a:t>Surface</a:t>
            </a:r>
            <a:endParaRPr lang="ja-JP" altLang="en-US" sz="1200" dirty="0"/>
          </a:p>
        </p:txBody>
      </p:sp>
      <p:sp>
        <p:nvSpPr>
          <p:cNvPr id="22" name="テキスト ボックス 21">
            <a:extLst>
              <a:ext uri="{FF2B5EF4-FFF2-40B4-BE49-F238E27FC236}">
                <a16:creationId xmlns:a16="http://schemas.microsoft.com/office/drawing/2014/main" id="{E99BF4ED-2CFD-4651-8C43-367AF86B36D0}"/>
              </a:ext>
            </a:extLst>
          </p:cNvPr>
          <p:cNvSpPr txBox="1"/>
          <p:nvPr/>
        </p:nvSpPr>
        <p:spPr>
          <a:xfrm>
            <a:off x="4784504" y="3047568"/>
            <a:ext cx="7042757" cy="400110"/>
          </a:xfrm>
          <a:prstGeom prst="rect">
            <a:avLst/>
          </a:prstGeom>
          <a:noFill/>
        </p:spPr>
        <p:txBody>
          <a:bodyPr wrap="square">
            <a:spAutoFit/>
          </a:bodyPr>
          <a:lstStyle/>
          <a:p>
            <a:r>
              <a:rPr lang="ja-JP" altLang="en-US" sz="2000" b="1" dirty="0">
                <a:solidFill>
                  <a:schemeClr val="accent1">
                    <a:lumMod val="75000"/>
                  </a:schemeClr>
                </a:solidFill>
              </a:rPr>
              <a:t>受光表面が </a:t>
            </a:r>
            <a:r>
              <a:rPr kumimoji="1" lang="en-US" altLang="ja-JP" sz="2000" b="1" dirty="0">
                <a:solidFill>
                  <a:schemeClr val="accent1">
                    <a:lumMod val="75000"/>
                  </a:schemeClr>
                </a:solidFill>
              </a:rPr>
              <a:t>Floating </a:t>
            </a:r>
            <a:r>
              <a:rPr kumimoji="1" lang="ja-JP" altLang="en-US" sz="2000" b="1" dirty="0">
                <a:solidFill>
                  <a:schemeClr val="accent1">
                    <a:lumMod val="75000"/>
                  </a:schemeClr>
                </a:solidFill>
              </a:rPr>
              <a:t>状態であることが最大の問題である</a:t>
            </a:r>
            <a:r>
              <a:rPr kumimoji="1" lang="ja-JP" altLang="en-US" sz="1200" b="1" dirty="0">
                <a:solidFill>
                  <a:schemeClr val="accent1">
                    <a:lumMod val="75000"/>
                  </a:schemeClr>
                </a:solidFill>
              </a:rPr>
              <a:t>。</a:t>
            </a:r>
            <a:endParaRPr lang="ja-JP" altLang="en-US" sz="1200" dirty="0"/>
          </a:p>
        </p:txBody>
      </p:sp>
      <p:sp>
        <p:nvSpPr>
          <p:cNvPr id="23" name="テキスト ボックス 22">
            <a:extLst>
              <a:ext uri="{FF2B5EF4-FFF2-40B4-BE49-F238E27FC236}">
                <a16:creationId xmlns:a16="http://schemas.microsoft.com/office/drawing/2014/main" id="{4002B0C6-5EF1-24FD-6BB3-725E7BFB58EE}"/>
              </a:ext>
            </a:extLst>
          </p:cNvPr>
          <p:cNvSpPr txBox="1"/>
          <p:nvPr/>
        </p:nvSpPr>
        <p:spPr>
          <a:xfrm>
            <a:off x="8853520" y="4398511"/>
            <a:ext cx="2223439" cy="276999"/>
          </a:xfrm>
          <a:prstGeom prst="rect">
            <a:avLst/>
          </a:prstGeom>
          <a:noFill/>
        </p:spPr>
        <p:txBody>
          <a:bodyPr wrap="square">
            <a:spAutoFit/>
          </a:bodyPr>
          <a:lstStyle/>
          <a:p>
            <a:r>
              <a:rPr kumimoji="1" lang="en-US" altLang="ja-JP" sz="1200" b="1" dirty="0">
                <a:solidFill>
                  <a:schemeClr val="accent1">
                    <a:lumMod val="75000"/>
                  </a:schemeClr>
                </a:solidFill>
              </a:rPr>
              <a:t>Floating</a:t>
            </a:r>
            <a:r>
              <a:rPr lang="ja-JP" altLang="en-US" sz="1200" b="1" dirty="0">
                <a:solidFill>
                  <a:schemeClr val="accent1">
                    <a:lumMod val="75000"/>
                  </a:schemeClr>
                </a:solidFill>
              </a:rPr>
              <a:t> </a:t>
            </a:r>
            <a:r>
              <a:rPr lang="en-US" altLang="ja-JP" sz="1200" b="1" dirty="0">
                <a:solidFill>
                  <a:schemeClr val="accent1">
                    <a:lumMod val="75000"/>
                  </a:schemeClr>
                </a:solidFill>
              </a:rPr>
              <a:t>N+</a:t>
            </a:r>
            <a:r>
              <a:rPr lang="ja-JP" altLang="en-US" sz="1200" b="1" dirty="0">
                <a:solidFill>
                  <a:schemeClr val="accent1">
                    <a:lumMod val="75000"/>
                  </a:schemeClr>
                </a:solidFill>
              </a:rPr>
              <a:t> </a:t>
            </a:r>
            <a:r>
              <a:rPr lang="en-US" altLang="ja-JP" sz="1200" b="1" dirty="0">
                <a:solidFill>
                  <a:schemeClr val="accent1">
                    <a:lumMod val="75000"/>
                  </a:schemeClr>
                </a:solidFill>
              </a:rPr>
              <a:t>Surface</a:t>
            </a:r>
            <a:endParaRPr lang="ja-JP" altLang="en-US" sz="1200" dirty="0"/>
          </a:p>
        </p:txBody>
      </p:sp>
      <p:pic>
        <p:nvPicPr>
          <p:cNvPr id="15" name="図 14">
            <a:extLst>
              <a:ext uri="{FF2B5EF4-FFF2-40B4-BE49-F238E27FC236}">
                <a16:creationId xmlns:a16="http://schemas.microsoft.com/office/drawing/2014/main" id="{D51D3109-0E85-7E14-4688-59664DD43091}"/>
              </a:ext>
            </a:extLst>
          </p:cNvPr>
          <p:cNvPicPr>
            <a:picLocks noChangeAspect="1"/>
          </p:cNvPicPr>
          <p:nvPr/>
        </p:nvPicPr>
        <p:blipFill rotWithShape="1">
          <a:blip r:embed="rId4"/>
          <a:srcRect l="60105" t="29308" r="2167" b="10690"/>
          <a:stretch/>
        </p:blipFill>
        <p:spPr>
          <a:xfrm>
            <a:off x="531062" y="2504883"/>
            <a:ext cx="4051875" cy="3983300"/>
          </a:xfrm>
          <a:prstGeom prst="rect">
            <a:avLst/>
          </a:prstGeom>
        </p:spPr>
      </p:pic>
      <p:sp>
        <p:nvSpPr>
          <p:cNvPr id="2" name="正方形/長方形 1">
            <a:extLst>
              <a:ext uri="{FF2B5EF4-FFF2-40B4-BE49-F238E27FC236}">
                <a16:creationId xmlns:a16="http://schemas.microsoft.com/office/drawing/2014/main" id="{812290FB-800E-6F1E-36B2-8FA0C0B4D192}"/>
              </a:ext>
            </a:extLst>
          </p:cNvPr>
          <p:cNvSpPr/>
          <p:nvPr/>
        </p:nvSpPr>
        <p:spPr>
          <a:xfrm>
            <a:off x="3110013" y="2180492"/>
            <a:ext cx="1620272" cy="12671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6C7C4335-5BF6-1DA5-537F-C950B3D4B5C6}"/>
              </a:ext>
            </a:extLst>
          </p:cNvPr>
          <p:cNvSpPr/>
          <p:nvPr/>
        </p:nvSpPr>
        <p:spPr>
          <a:xfrm>
            <a:off x="475067" y="1247196"/>
            <a:ext cx="4237916" cy="1050526"/>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コネクタ 5">
            <a:extLst>
              <a:ext uri="{FF2B5EF4-FFF2-40B4-BE49-F238E27FC236}">
                <a16:creationId xmlns:a16="http://schemas.microsoft.com/office/drawing/2014/main" id="{8226CA85-FB3A-02BC-9C65-58F66062E839}"/>
              </a:ext>
            </a:extLst>
          </p:cNvPr>
          <p:cNvCxnSpPr/>
          <p:nvPr/>
        </p:nvCxnSpPr>
        <p:spPr>
          <a:xfrm>
            <a:off x="3920149" y="1266225"/>
            <a:ext cx="0" cy="10505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a16="http://schemas.microsoft.com/office/drawing/2014/main" id="{D59006A0-5B09-D77F-C0D6-FF276D41FA06}"/>
              </a:ext>
            </a:extLst>
          </p:cNvPr>
          <p:cNvSpPr txBox="1"/>
          <p:nvPr/>
        </p:nvSpPr>
        <p:spPr>
          <a:xfrm>
            <a:off x="2096296" y="1612571"/>
            <a:ext cx="776000" cy="369332"/>
          </a:xfrm>
          <a:prstGeom prst="rect">
            <a:avLst/>
          </a:prstGeom>
          <a:noFill/>
        </p:spPr>
        <p:txBody>
          <a:bodyPr wrap="square">
            <a:spAutoFit/>
          </a:bodyPr>
          <a:lstStyle/>
          <a:p>
            <a:r>
              <a:rPr kumimoji="1" lang="en-US" altLang="ja-JP" b="1" dirty="0"/>
              <a:t>N+</a:t>
            </a:r>
            <a:endParaRPr lang="ja-JP" altLang="en-US" dirty="0"/>
          </a:p>
        </p:txBody>
      </p:sp>
      <p:cxnSp>
        <p:nvCxnSpPr>
          <p:cNvPr id="25" name="直線コネクタ 24">
            <a:extLst>
              <a:ext uri="{FF2B5EF4-FFF2-40B4-BE49-F238E27FC236}">
                <a16:creationId xmlns:a16="http://schemas.microsoft.com/office/drawing/2014/main" id="{81812525-687A-88B2-1155-E46F567EE1D7}"/>
              </a:ext>
            </a:extLst>
          </p:cNvPr>
          <p:cNvCxnSpPr/>
          <p:nvPr/>
        </p:nvCxnSpPr>
        <p:spPr>
          <a:xfrm>
            <a:off x="1242354" y="1281784"/>
            <a:ext cx="0" cy="105052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正方形/長方形 7">
            <a:extLst>
              <a:ext uri="{FF2B5EF4-FFF2-40B4-BE49-F238E27FC236}">
                <a16:creationId xmlns:a16="http://schemas.microsoft.com/office/drawing/2014/main" id="{242152F0-C562-343D-A09C-96E6EAF61A07}"/>
              </a:ext>
            </a:extLst>
          </p:cNvPr>
          <p:cNvSpPr/>
          <p:nvPr/>
        </p:nvSpPr>
        <p:spPr>
          <a:xfrm>
            <a:off x="198489" y="1239509"/>
            <a:ext cx="329332" cy="10772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B910EC17-2154-B98C-6ACE-ED4D587382B1}"/>
              </a:ext>
            </a:extLst>
          </p:cNvPr>
          <p:cNvSpPr txBox="1"/>
          <p:nvPr/>
        </p:nvSpPr>
        <p:spPr>
          <a:xfrm>
            <a:off x="3995403" y="1612571"/>
            <a:ext cx="776000" cy="369332"/>
          </a:xfrm>
          <a:prstGeom prst="rect">
            <a:avLst/>
          </a:prstGeom>
          <a:noFill/>
        </p:spPr>
        <p:txBody>
          <a:bodyPr wrap="square">
            <a:spAutoFit/>
          </a:bodyPr>
          <a:lstStyle/>
          <a:p>
            <a:r>
              <a:rPr kumimoji="1" lang="en-US" altLang="ja-JP" b="1" dirty="0"/>
              <a:t>SiO2</a:t>
            </a:r>
            <a:endParaRPr lang="ja-JP" altLang="en-US" dirty="0"/>
          </a:p>
        </p:txBody>
      </p:sp>
      <p:sp>
        <p:nvSpPr>
          <p:cNvPr id="27" name="テキスト ボックス 26">
            <a:extLst>
              <a:ext uri="{FF2B5EF4-FFF2-40B4-BE49-F238E27FC236}">
                <a16:creationId xmlns:a16="http://schemas.microsoft.com/office/drawing/2014/main" id="{BE625590-FB8C-5659-1B4C-AB2958EE3F6B}"/>
              </a:ext>
            </a:extLst>
          </p:cNvPr>
          <p:cNvSpPr txBox="1"/>
          <p:nvPr/>
        </p:nvSpPr>
        <p:spPr>
          <a:xfrm>
            <a:off x="745266" y="1633289"/>
            <a:ext cx="776000" cy="369332"/>
          </a:xfrm>
          <a:prstGeom prst="rect">
            <a:avLst/>
          </a:prstGeom>
          <a:noFill/>
        </p:spPr>
        <p:txBody>
          <a:bodyPr wrap="square">
            <a:spAutoFit/>
          </a:bodyPr>
          <a:lstStyle/>
          <a:p>
            <a:r>
              <a:rPr kumimoji="1" lang="en-US" altLang="ja-JP" b="1" dirty="0"/>
              <a:t>P</a:t>
            </a:r>
            <a:endParaRPr lang="ja-JP" altLang="en-US" dirty="0"/>
          </a:p>
        </p:txBody>
      </p:sp>
      <p:cxnSp>
        <p:nvCxnSpPr>
          <p:cNvPr id="10" name="直線コネクタ 9">
            <a:extLst>
              <a:ext uri="{FF2B5EF4-FFF2-40B4-BE49-F238E27FC236}">
                <a16:creationId xmlns:a16="http://schemas.microsoft.com/office/drawing/2014/main" id="{6071C8B8-9C45-87E1-CEA1-17C674D580FA}"/>
              </a:ext>
            </a:extLst>
          </p:cNvPr>
          <p:cNvCxnSpPr/>
          <p:nvPr/>
        </p:nvCxnSpPr>
        <p:spPr>
          <a:xfrm flipH="1">
            <a:off x="828592" y="1066347"/>
            <a:ext cx="217158" cy="3978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F67D7F7-89D7-4A46-E8CB-D5939ECE5B62}"/>
              </a:ext>
            </a:extLst>
          </p:cNvPr>
          <p:cNvCxnSpPr/>
          <p:nvPr/>
        </p:nvCxnSpPr>
        <p:spPr>
          <a:xfrm flipH="1">
            <a:off x="943687" y="1078093"/>
            <a:ext cx="217158" cy="3978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740647FF-8E38-985D-6C1A-4C28377E7DB3}"/>
              </a:ext>
            </a:extLst>
          </p:cNvPr>
          <p:cNvSpPr/>
          <p:nvPr/>
        </p:nvSpPr>
        <p:spPr>
          <a:xfrm rot="12514370">
            <a:off x="971356" y="1203514"/>
            <a:ext cx="55281" cy="121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0" name="直線コネクタ 29">
            <a:extLst>
              <a:ext uri="{FF2B5EF4-FFF2-40B4-BE49-F238E27FC236}">
                <a16:creationId xmlns:a16="http://schemas.microsoft.com/office/drawing/2014/main" id="{4F68CA0B-2152-C086-D7F7-79959790312C}"/>
              </a:ext>
            </a:extLst>
          </p:cNvPr>
          <p:cNvCxnSpPr/>
          <p:nvPr/>
        </p:nvCxnSpPr>
        <p:spPr>
          <a:xfrm flipH="1">
            <a:off x="769004" y="2129146"/>
            <a:ext cx="217158" cy="3978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B9CD134B-AFF7-CBA0-08FA-583EA6D85508}"/>
              </a:ext>
            </a:extLst>
          </p:cNvPr>
          <p:cNvCxnSpPr/>
          <p:nvPr/>
        </p:nvCxnSpPr>
        <p:spPr>
          <a:xfrm flipH="1">
            <a:off x="884099" y="2140892"/>
            <a:ext cx="217158" cy="3978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正方形/長方形 31">
            <a:extLst>
              <a:ext uri="{FF2B5EF4-FFF2-40B4-BE49-F238E27FC236}">
                <a16:creationId xmlns:a16="http://schemas.microsoft.com/office/drawing/2014/main" id="{8D837576-5AAF-7D96-6646-DE99DB14E62E}"/>
              </a:ext>
            </a:extLst>
          </p:cNvPr>
          <p:cNvSpPr/>
          <p:nvPr/>
        </p:nvSpPr>
        <p:spPr>
          <a:xfrm rot="12514370">
            <a:off x="911768" y="2266313"/>
            <a:ext cx="55281" cy="121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A4E058AF-1ABA-5FA0-37A3-A2FE4EC29742}"/>
              </a:ext>
            </a:extLst>
          </p:cNvPr>
          <p:cNvCxnSpPr>
            <a:cxnSpLocks/>
          </p:cNvCxnSpPr>
          <p:nvPr/>
        </p:nvCxnSpPr>
        <p:spPr>
          <a:xfrm>
            <a:off x="363155" y="2180492"/>
            <a:ext cx="0" cy="3582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24D402C3-B9FC-BCA3-93C2-7EFCE2B3A4F1}"/>
              </a:ext>
            </a:extLst>
          </p:cNvPr>
          <p:cNvCxnSpPr>
            <a:cxnSpLocks/>
          </p:cNvCxnSpPr>
          <p:nvPr/>
        </p:nvCxnSpPr>
        <p:spPr>
          <a:xfrm flipH="1">
            <a:off x="180490" y="2548918"/>
            <a:ext cx="365330" cy="4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8F43EEF5-0409-EFEA-2541-C3C1C93C1996}"/>
              </a:ext>
            </a:extLst>
          </p:cNvPr>
          <p:cNvCxnSpPr>
            <a:cxnSpLocks/>
          </p:cNvCxnSpPr>
          <p:nvPr/>
        </p:nvCxnSpPr>
        <p:spPr>
          <a:xfrm flipH="1">
            <a:off x="270069" y="2639563"/>
            <a:ext cx="18617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F9BB028B-2417-931B-2E60-78C1EFAC0AD4}"/>
              </a:ext>
            </a:extLst>
          </p:cNvPr>
          <p:cNvCxnSpPr>
            <a:cxnSpLocks/>
          </p:cNvCxnSpPr>
          <p:nvPr/>
        </p:nvCxnSpPr>
        <p:spPr>
          <a:xfrm>
            <a:off x="221871" y="5719354"/>
            <a:ext cx="0" cy="35823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18F4C675-EC35-E8BC-D5C9-72D302B3A5B8}"/>
              </a:ext>
            </a:extLst>
          </p:cNvPr>
          <p:cNvCxnSpPr>
            <a:cxnSpLocks/>
          </p:cNvCxnSpPr>
          <p:nvPr/>
        </p:nvCxnSpPr>
        <p:spPr>
          <a:xfrm flipH="1">
            <a:off x="34083" y="6077593"/>
            <a:ext cx="365330" cy="469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1219F44D-1915-861D-4EAA-D215B3B4241E}"/>
              </a:ext>
            </a:extLst>
          </p:cNvPr>
          <p:cNvCxnSpPr>
            <a:cxnSpLocks/>
          </p:cNvCxnSpPr>
          <p:nvPr/>
        </p:nvCxnSpPr>
        <p:spPr>
          <a:xfrm flipH="1">
            <a:off x="123662" y="6168238"/>
            <a:ext cx="18617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70BF9A08-E55C-7FB8-E89E-6BE01A362A33}"/>
              </a:ext>
            </a:extLst>
          </p:cNvPr>
          <p:cNvCxnSpPr>
            <a:cxnSpLocks/>
          </p:cNvCxnSpPr>
          <p:nvPr/>
        </p:nvCxnSpPr>
        <p:spPr>
          <a:xfrm>
            <a:off x="229142" y="5729965"/>
            <a:ext cx="101513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76D91E41-DA2B-3E60-03AE-2963AF247B5D}"/>
              </a:ext>
            </a:extLst>
          </p:cNvPr>
          <p:cNvCxnSpPr>
            <a:cxnSpLocks/>
          </p:cNvCxnSpPr>
          <p:nvPr/>
        </p:nvCxnSpPr>
        <p:spPr>
          <a:xfrm>
            <a:off x="1242354" y="5719354"/>
            <a:ext cx="423049" cy="59426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直線コネクタ 53">
            <a:extLst>
              <a:ext uri="{FF2B5EF4-FFF2-40B4-BE49-F238E27FC236}">
                <a16:creationId xmlns:a16="http://schemas.microsoft.com/office/drawing/2014/main" id="{5CAB3950-08DA-AA3A-3735-11C9D3C035D7}"/>
              </a:ext>
            </a:extLst>
          </p:cNvPr>
          <p:cNvCxnSpPr>
            <a:cxnSpLocks/>
          </p:cNvCxnSpPr>
          <p:nvPr/>
        </p:nvCxnSpPr>
        <p:spPr>
          <a:xfrm>
            <a:off x="1242354" y="2504883"/>
            <a:ext cx="0" cy="139150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9004DD14-2C3C-1985-4A55-F3AA23E36A80}"/>
              </a:ext>
            </a:extLst>
          </p:cNvPr>
          <p:cNvCxnSpPr>
            <a:cxnSpLocks/>
          </p:cNvCxnSpPr>
          <p:nvPr/>
        </p:nvCxnSpPr>
        <p:spPr>
          <a:xfrm>
            <a:off x="1242354" y="4675510"/>
            <a:ext cx="0" cy="104384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61" name="図 60">
            <a:extLst>
              <a:ext uri="{FF2B5EF4-FFF2-40B4-BE49-F238E27FC236}">
                <a16:creationId xmlns:a16="http://schemas.microsoft.com/office/drawing/2014/main" id="{3030F4E6-BFB6-7532-60A0-1B537B313C5F}"/>
              </a:ext>
            </a:extLst>
          </p:cNvPr>
          <p:cNvPicPr>
            <a:picLocks noChangeAspect="1"/>
          </p:cNvPicPr>
          <p:nvPr/>
        </p:nvPicPr>
        <p:blipFill rotWithShape="1">
          <a:blip r:embed="rId5"/>
          <a:srcRect t="14369" r="60290"/>
          <a:stretch/>
        </p:blipFill>
        <p:spPr>
          <a:xfrm>
            <a:off x="34083" y="988265"/>
            <a:ext cx="4841455" cy="5869735"/>
          </a:xfrm>
          <a:prstGeom prst="rect">
            <a:avLst/>
          </a:prstGeom>
        </p:spPr>
      </p:pic>
      <p:sp>
        <p:nvSpPr>
          <p:cNvPr id="38" name="テキスト ボックス 37">
            <a:extLst>
              <a:ext uri="{FF2B5EF4-FFF2-40B4-BE49-F238E27FC236}">
                <a16:creationId xmlns:a16="http://schemas.microsoft.com/office/drawing/2014/main" id="{0D7D9E3A-1751-B573-430C-D6625204C0F4}"/>
              </a:ext>
            </a:extLst>
          </p:cNvPr>
          <p:cNvSpPr txBox="1"/>
          <p:nvPr/>
        </p:nvSpPr>
        <p:spPr>
          <a:xfrm>
            <a:off x="1033938" y="459975"/>
            <a:ext cx="10021990" cy="400110"/>
          </a:xfrm>
          <a:prstGeom prst="rect">
            <a:avLst/>
          </a:prstGeom>
          <a:noFill/>
        </p:spPr>
        <p:txBody>
          <a:bodyPr wrap="square">
            <a:spAutoFit/>
          </a:bodyPr>
          <a:lstStyle/>
          <a:p>
            <a:r>
              <a:rPr lang="ja-JP" altLang="en-US" sz="2000" b="1" dirty="0">
                <a:solidFill>
                  <a:srgbClr val="FF0000"/>
                </a:solidFill>
              </a:rPr>
              <a:t>従来の</a:t>
            </a:r>
            <a:r>
              <a:rPr lang="en-US" altLang="ja-JP" sz="2000" b="1" dirty="0">
                <a:solidFill>
                  <a:srgbClr val="FF0000"/>
                </a:solidFill>
              </a:rPr>
              <a:t>N+P</a:t>
            </a:r>
            <a:r>
              <a:rPr lang="ja-JP" altLang="en-US" sz="2000" b="1" dirty="0">
                <a:solidFill>
                  <a:srgbClr val="FF0000"/>
                </a:solidFill>
              </a:rPr>
              <a:t>接合型太陽電池は、太陽光の短波長光エネルギー成分を無駄にしている。</a:t>
            </a:r>
          </a:p>
        </p:txBody>
      </p:sp>
      <p:sp>
        <p:nvSpPr>
          <p:cNvPr id="44" name="テキスト ボックス 43">
            <a:extLst>
              <a:ext uri="{FF2B5EF4-FFF2-40B4-BE49-F238E27FC236}">
                <a16:creationId xmlns:a16="http://schemas.microsoft.com/office/drawing/2014/main" id="{A42B7545-73D0-F1F5-7935-3A7DC88B3886}"/>
              </a:ext>
            </a:extLst>
          </p:cNvPr>
          <p:cNvSpPr txBox="1"/>
          <p:nvPr/>
        </p:nvSpPr>
        <p:spPr>
          <a:xfrm>
            <a:off x="11393460" y="6451492"/>
            <a:ext cx="798540" cy="461665"/>
          </a:xfrm>
          <a:prstGeom prst="rect">
            <a:avLst/>
          </a:prstGeom>
          <a:noFill/>
        </p:spPr>
        <p:txBody>
          <a:bodyPr wrap="square">
            <a:spAutoFit/>
          </a:bodyPr>
          <a:lstStyle/>
          <a:p>
            <a:r>
              <a:rPr lang="en-US" altLang="ja-JP" sz="2400" b="1" dirty="0"/>
              <a:t>2.36</a:t>
            </a:r>
            <a:endParaRPr lang="ja-JP" altLang="en-US" sz="2400" b="1" dirty="0"/>
          </a:p>
        </p:txBody>
      </p:sp>
      <p:sp>
        <p:nvSpPr>
          <p:cNvPr id="40" name="正方形/長方形 39">
            <a:extLst>
              <a:ext uri="{FF2B5EF4-FFF2-40B4-BE49-F238E27FC236}">
                <a16:creationId xmlns:a16="http://schemas.microsoft.com/office/drawing/2014/main" id="{CA551510-130F-B44B-A6CD-E404DCC19F88}"/>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68B1DAAB-06EA-BD03-003D-7D416BFA6DB6}"/>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037</a:t>
            </a:r>
            <a:endParaRPr kumimoji="1" lang="ja-JP" altLang="en-US" b="1" dirty="0"/>
          </a:p>
        </p:txBody>
      </p:sp>
      <p:sp>
        <p:nvSpPr>
          <p:cNvPr id="46" name="正方形/長方形 45">
            <a:extLst>
              <a:ext uri="{FF2B5EF4-FFF2-40B4-BE49-F238E27FC236}">
                <a16:creationId xmlns:a16="http://schemas.microsoft.com/office/drawing/2014/main" id="{D16518D8-A90B-8507-CF91-1C2E29758DCB}"/>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122535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a:extLst>
              <a:ext uri="{FF2B5EF4-FFF2-40B4-BE49-F238E27FC236}">
                <a16:creationId xmlns:a16="http://schemas.microsoft.com/office/drawing/2014/main" id="{CFD3062C-82D6-606A-AE60-93FBB30149ED}"/>
              </a:ext>
            </a:extLst>
          </p:cNvPr>
          <p:cNvSpPr txBox="1"/>
          <p:nvPr/>
        </p:nvSpPr>
        <p:spPr>
          <a:xfrm>
            <a:off x="0" y="741944"/>
            <a:ext cx="6665607" cy="1231106"/>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endParaRPr lang="en-US" altLang="ja-JP" sz="2000" b="1" dirty="0"/>
          </a:p>
        </p:txBody>
      </p:sp>
      <p:cxnSp>
        <p:nvCxnSpPr>
          <p:cNvPr id="90" name="直線コネクタ 89">
            <a:extLst>
              <a:ext uri="{FF2B5EF4-FFF2-40B4-BE49-F238E27FC236}">
                <a16:creationId xmlns:a16="http://schemas.microsoft.com/office/drawing/2014/main" id="{9E1962E4-000D-D725-AE1F-D76EE3010F2A}"/>
              </a:ext>
            </a:extLst>
          </p:cNvPr>
          <p:cNvCxnSpPr>
            <a:cxnSpLocks/>
          </p:cNvCxnSpPr>
          <p:nvPr/>
        </p:nvCxnSpPr>
        <p:spPr>
          <a:xfrm>
            <a:off x="830368" y="1369661"/>
            <a:ext cx="553526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7B508519-8BC1-738F-1BC4-F4E086CED326}"/>
              </a:ext>
            </a:extLst>
          </p:cNvPr>
          <p:cNvSpPr txBox="1"/>
          <p:nvPr/>
        </p:nvSpPr>
        <p:spPr>
          <a:xfrm>
            <a:off x="1096957" y="27150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pic>
        <p:nvPicPr>
          <p:cNvPr id="15" name="図 14">
            <a:extLst>
              <a:ext uri="{FF2B5EF4-FFF2-40B4-BE49-F238E27FC236}">
                <a16:creationId xmlns:a16="http://schemas.microsoft.com/office/drawing/2014/main" id="{7A9B8E88-7771-8AEC-3ED5-ED192162451F}"/>
              </a:ext>
            </a:extLst>
          </p:cNvPr>
          <p:cNvPicPr>
            <a:picLocks noChangeAspect="1"/>
          </p:cNvPicPr>
          <p:nvPr/>
        </p:nvPicPr>
        <p:blipFill rotWithShape="1">
          <a:blip r:embed="rId2"/>
          <a:srcRect t="1497" r="49472"/>
          <a:stretch/>
        </p:blipFill>
        <p:spPr>
          <a:xfrm>
            <a:off x="199908" y="1672505"/>
            <a:ext cx="6399019" cy="4805490"/>
          </a:xfrm>
          <a:prstGeom prst="rect">
            <a:avLst/>
          </a:prstGeom>
        </p:spPr>
      </p:pic>
      <p:sp>
        <p:nvSpPr>
          <p:cNvPr id="13" name="四角形: 角を丸くする 12">
            <a:extLst>
              <a:ext uri="{FF2B5EF4-FFF2-40B4-BE49-F238E27FC236}">
                <a16:creationId xmlns:a16="http://schemas.microsoft.com/office/drawing/2014/main" id="{DC4BFAF5-FCD4-822E-3A24-A7C5E3A71A0C}"/>
              </a:ext>
            </a:extLst>
          </p:cNvPr>
          <p:cNvSpPr/>
          <p:nvPr/>
        </p:nvSpPr>
        <p:spPr>
          <a:xfrm>
            <a:off x="7178568" y="271626"/>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BA21A88A-28AD-3810-2C5F-C576CD1AE0D9}"/>
              </a:ext>
            </a:extLst>
          </p:cNvPr>
          <p:cNvPicPr>
            <a:picLocks noChangeAspect="1"/>
          </p:cNvPicPr>
          <p:nvPr/>
        </p:nvPicPr>
        <p:blipFill rotWithShape="1">
          <a:blip r:embed="rId3"/>
          <a:srcRect l="4615" t="6886" r="54423" b="69497"/>
          <a:stretch/>
        </p:blipFill>
        <p:spPr>
          <a:xfrm>
            <a:off x="7301734" y="421808"/>
            <a:ext cx="4583124" cy="1656024"/>
          </a:xfrm>
          <a:prstGeom prst="rect">
            <a:avLst/>
          </a:prstGeom>
        </p:spPr>
      </p:pic>
      <p:sp>
        <p:nvSpPr>
          <p:cNvPr id="17" name="四角形: 角を丸くする 16">
            <a:extLst>
              <a:ext uri="{FF2B5EF4-FFF2-40B4-BE49-F238E27FC236}">
                <a16:creationId xmlns:a16="http://schemas.microsoft.com/office/drawing/2014/main" id="{E6AAE974-F203-EE0E-2F5D-B6003FFEAB07}"/>
              </a:ext>
            </a:extLst>
          </p:cNvPr>
          <p:cNvSpPr/>
          <p:nvPr/>
        </p:nvSpPr>
        <p:spPr>
          <a:xfrm>
            <a:off x="7178568" y="2446303"/>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DAC932B4-8245-09FC-6DF8-87A00E9A0659}"/>
              </a:ext>
            </a:extLst>
          </p:cNvPr>
          <p:cNvPicPr>
            <a:picLocks noChangeAspect="1"/>
          </p:cNvPicPr>
          <p:nvPr/>
        </p:nvPicPr>
        <p:blipFill rotWithShape="1">
          <a:blip r:embed="rId3"/>
          <a:srcRect l="52643" t="6887" r="1111" b="70010"/>
          <a:stretch/>
        </p:blipFill>
        <p:spPr>
          <a:xfrm>
            <a:off x="7448198" y="2641851"/>
            <a:ext cx="4501662" cy="1565291"/>
          </a:xfrm>
          <a:prstGeom prst="rect">
            <a:avLst/>
          </a:prstGeom>
        </p:spPr>
      </p:pic>
      <p:pic>
        <p:nvPicPr>
          <p:cNvPr id="3" name="図 2">
            <a:extLst>
              <a:ext uri="{FF2B5EF4-FFF2-40B4-BE49-F238E27FC236}">
                <a16:creationId xmlns:a16="http://schemas.microsoft.com/office/drawing/2014/main" id="{C4316275-8FEA-F128-986C-97E932A026F3}"/>
              </a:ext>
            </a:extLst>
          </p:cNvPr>
          <p:cNvPicPr>
            <a:picLocks noChangeAspect="1"/>
          </p:cNvPicPr>
          <p:nvPr/>
        </p:nvPicPr>
        <p:blipFill rotWithShape="1">
          <a:blip r:embed="rId4"/>
          <a:srcRect l="27786" t="27804" r="30329" b="67740"/>
          <a:stretch/>
        </p:blipFill>
        <p:spPr>
          <a:xfrm>
            <a:off x="6778253" y="4564397"/>
            <a:ext cx="5106605" cy="305437"/>
          </a:xfrm>
          <a:prstGeom prst="rect">
            <a:avLst/>
          </a:prstGeom>
        </p:spPr>
      </p:pic>
      <p:pic>
        <p:nvPicPr>
          <p:cNvPr id="19" name="図 18">
            <a:extLst>
              <a:ext uri="{FF2B5EF4-FFF2-40B4-BE49-F238E27FC236}">
                <a16:creationId xmlns:a16="http://schemas.microsoft.com/office/drawing/2014/main" id="{AA4BFD09-632A-F328-C782-9D540C054002}"/>
              </a:ext>
            </a:extLst>
          </p:cNvPr>
          <p:cNvPicPr>
            <a:picLocks noChangeAspect="1"/>
          </p:cNvPicPr>
          <p:nvPr/>
        </p:nvPicPr>
        <p:blipFill rotWithShape="1">
          <a:blip r:embed="rId4"/>
          <a:srcRect l="18934" t="53563" r="54614" b="35674"/>
          <a:stretch/>
        </p:blipFill>
        <p:spPr>
          <a:xfrm>
            <a:off x="6843256" y="5513959"/>
            <a:ext cx="5148836" cy="1177892"/>
          </a:xfrm>
          <a:prstGeom prst="rect">
            <a:avLst/>
          </a:prstGeom>
        </p:spPr>
      </p:pic>
      <p:pic>
        <p:nvPicPr>
          <p:cNvPr id="5" name="図 4">
            <a:extLst>
              <a:ext uri="{FF2B5EF4-FFF2-40B4-BE49-F238E27FC236}">
                <a16:creationId xmlns:a16="http://schemas.microsoft.com/office/drawing/2014/main" id="{3DCFE8AB-691B-49EE-5336-D6D3B7ECCF9D}"/>
              </a:ext>
            </a:extLst>
          </p:cNvPr>
          <p:cNvPicPr>
            <a:picLocks noChangeAspect="1"/>
          </p:cNvPicPr>
          <p:nvPr/>
        </p:nvPicPr>
        <p:blipFill rotWithShape="1">
          <a:blip r:embed="rId5"/>
          <a:srcRect l="45492" t="47840" r="26967" b="45958"/>
          <a:stretch/>
        </p:blipFill>
        <p:spPr>
          <a:xfrm>
            <a:off x="6731707" y="4846225"/>
            <a:ext cx="5282630" cy="668801"/>
          </a:xfrm>
          <a:prstGeom prst="rect">
            <a:avLst/>
          </a:prstGeom>
        </p:spPr>
      </p:pic>
      <p:sp>
        <p:nvSpPr>
          <p:cNvPr id="20" name="テキスト ボックス 19">
            <a:extLst>
              <a:ext uri="{FF2B5EF4-FFF2-40B4-BE49-F238E27FC236}">
                <a16:creationId xmlns:a16="http://schemas.microsoft.com/office/drawing/2014/main" id="{F1CE933D-CA60-9708-38D4-DAA3EF994BC6}"/>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038</a:t>
            </a:r>
            <a:endParaRPr kumimoji="1" lang="ja-JP" altLang="en-US" b="1" dirty="0"/>
          </a:p>
        </p:txBody>
      </p:sp>
      <p:sp>
        <p:nvSpPr>
          <p:cNvPr id="14" name="正方形/長方形 13">
            <a:extLst>
              <a:ext uri="{FF2B5EF4-FFF2-40B4-BE49-F238E27FC236}">
                <a16:creationId xmlns:a16="http://schemas.microsoft.com/office/drawing/2014/main" id="{AD2E542B-07FE-A471-AAF4-E4D87328C5AE}"/>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703298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0" name="直線コネクタ 89">
            <a:extLst>
              <a:ext uri="{FF2B5EF4-FFF2-40B4-BE49-F238E27FC236}">
                <a16:creationId xmlns:a16="http://schemas.microsoft.com/office/drawing/2014/main" id="{9E1962E4-000D-D725-AE1F-D76EE3010F2A}"/>
              </a:ext>
            </a:extLst>
          </p:cNvPr>
          <p:cNvCxnSpPr>
            <a:cxnSpLocks/>
          </p:cNvCxnSpPr>
          <p:nvPr/>
        </p:nvCxnSpPr>
        <p:spPr>
          <a:xfrm>
            <a:off x="505155" y="1883616"/>
            <a:ext cx="559084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2" name="四角形: 角を丸くする 91">
            <a:extLst>
              <a:ext uri="{FF2B5EF4-FFF2-40B4-BE49-F238E27FC236}">
                <a16:creationId xmlns:a16="http://schemas.microsoft.com/office/drawing/2014/main" id="{5F310511-E843-E52A-A2C8-60A674AAF12B}"/>
              </a:ext>
            </a:extLst>
          </p:cNvPr>
          <p:cNvSpPr/>
          <p:nvPr/>
        </p:nvSpPr>
        <p:spPr>
          <a:xfrm>
            <a:off x="7178568" y="271626"/>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3" name="図 92">
            <a:extLst>
              <a:ext uri="{FF2B5EF4-FFF2-40B4-BE49-F238E27FC236}">
                <a16:creationId xmlns:a16="http://schemas.microsoft.com/office/drawing/2014/main" id="{AAC33CD7-589B-1BAA-AF69-D87DBE36FF61}"/>
              </a:ext>
            </a:extLst>
          </p:cNvPr>
          <p:cNvPicPr>
            <a:picLocks noChangeAspect="1"/>
          </p:cNvPicPr>
          <p:nvPr/>
        </p:nvPicPr>
        <p:blipFill rotWithShape="1">
          <a:blip r:embed="rId2"/>
          <a:srcRect l="4615" t="6886" r="54423" b="69497"/>
          <a:stretch/>
        </p:blipFill>
        <p:spPr>
          <a:xfrm>
            <a:off x="7301734" y="421808"/>
            <a:ext cx="4583124" cy="1656024"/>
          </a:xfrm>
          <a:prstGeom prst="rect">
            <a:avLst/>
          </a:prstGeom>
        </p:spPr>
      </p:pic>
      <p:cxnSp>
        <p:nvCxnSpPr>
          <p:cNvPr id="14" name="直線コネクタ 13">
            <a:extLst>
              <a:ext uri="{FF2B5EF4-FFF2-40B4-BE49-F238E27FC236}">
                <a16:creationId xmlns:a16="http://schemas.microsoft.com/office/drawing/2014/main" id="{71D893D1-D8E8-A52E-0D69-C70E637D681A}"/>
              </a:ext>
            </a:extLst>
          </p:cNvPr>
          <p:cNvCxnSpPr>
            <a:cxnSpLocks/>
          </p:cNvCxnSpPr>
          <p:nvPr/>
        </p:nvCxnSpPr>
        <p:spPr>
          <a:xfrm>
            <a:off x="787191" y="1640243"/>
            <a:ext cx="483339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四角形: 角を丸くする 14">
            <a:extLst>
              <a:ext uri="{FF2B5EF4-FFF2-40B4-BE49-F238E27FC236}">
                <a16:creationId xmlns:a16="http://schemas.microsoft.com/office/drawing/2014/main" id="{18AD70FD-EDD7-3745-2773-D35293458CEE}"/>
              </a:ext>
            </a:extLst>
          </p:cNvPr>
          <p:cNvSpPr/>
          <p:nvPr/>
        </p:nvSpPr>
        <p:spPr>
          <a:xfrm>
            <a:off x="7178568" y="2446303"/>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a:extLst>
              <a:ext uri="{FF2B5EF4-FFF2-40B4-BE49-F238E27FC236}">
                <a16:creationId xmlns:a16="http://schemas.microsoft.com/office/drawing/2014/main" id="{20D9E2D2-01DB-DCE6-6588-A72DE581D898}"/>
              </a:ext>
            </a:extLst>
          </p:cNvPr>
          <p:cNvPicPr>
            <a:picLocks noChangeAspect="1"/>
          </p:cNvPicPr>
          <p:nvPr/>
        </p:nvPicPr>
        <p:blipFill rotWithShape="1">
          <a:blip r:embed="rId2"/>
          <a:srcRect l="52643" t="6887" r="1111" b="70010"/>
          <a:stretch/>
        </p:blipFill>
        <p:spPr>
          <a:xfrm>
            <a:off x="7448198" y="2641851"/>
            <a:ext cx="4501662" cy="1565291"/>
          </a:xfrm>
          <a:prstGeom prst="rect">
            <a:avLst/>
          </a:prstGeom>
        </p:spPr>
      </p:pic>
      <p:sp>
        <p:nvSpPr>
          <p:cNvPr id="17" name="四角形: 角を丸くする 16">
            <a:extLst>
              <a:ext uri="{FF2B5EF4-FFF2-40B4-BE49-F238E27FC236}">
                <a16:creationId xmlns:a16="http://schemas.microsoft.com/office/drawing/2014/main" id="{A3C7781C-1BD9-1D96-60AC-54A21ED6CDE1}"/>
              </a:ext>
            </a:extLst>
          </p:cNvPr>
          <p:cNvSpPr/>
          <p:nvPr/>
        </p:nvSpPr>
        <p:spPr>
          <a:xfrm>
            <a:off x="7178568" y="4563166"/>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8" name="図 17">
            <a:extLst>
              <a:ext uri="{FF2B5EF4-FFF2-40B4-BE49-F238E27FC236}">
                <a16:creationId xmlns:a16="http://schemas.microsoft.com/office/drawing/2014/main" id="{C3937104-1305-52B5-5BC0-0C7FDEC1DB29}"/>
              </a:ext>
            </a:extLst>
          </p:cNvPr>
          <p:cNvPicPr>
            <a:picLocks noChangeAspect="1"/>
          </p:cNvPicPr>
          <p:nvPr/>
        </p:nvPicPr>
        <p:blipFill rotWithShape="1">
          <a:blip r:embed="rId2"/>
          <a:srcRect l="5170" t="31303" r="50000" b="42047"/>
          <a:stretch/>
        </p:blipFill>
        <p:spPr>
          <a:xfrm>
            <a:off x="7448198" y="4817758"/>
            <a:ext cx="4473558" cy="1527804"/>
          </a:xfrm>
          <a:prstGeom prst="rect">
            <a:avLst/>
          </a:prstGeom>
        </p:spPr>
      </p:pic>
      <p:pic>
        <p:nvPicPr>
          <p:cNvPr id="20" name="図 19">
            <a:extLst>
              <a:ext uri="{FF2B5EF4-FFF2-40B4-BE49-F238E27FC236}">
                <a16:creationId xmlns:a16="http://schemas.microsoft.com/office/drawing/2014/main" id="{8F848B8B-E030-4C0C-CD0D-7E54871AF681}"/>
              </a:ext>
            </a:extLst>
          </p:cNvPr>
          <p:cNvPicPr>
            <a:picLocks noChangeAspect="1"/>
          </p:cNvPicPr>
          <p:nvPr/>
        </p:nvPicPr>
        <p:blipFill rotWithShape="1">
          <a:blip r:embed="rId3"/>
          <a:srcRect t="770" r="50000"/>
          <a:stretch/>
        </p:blipFill>
        <p:spPr>
          <a:xfrm>
            <a:off x="112422" y="2251828"/>
            <a:ext cx="5048890" cy="4622675"/>
          </a:xfrm>
          <a:prstGeom prst="rect">
            <a:avLst/>
          </a:prstGeom>
        </p:spPr>
      </p:pic>
      <p:sp>
        <p:nvSpPr>
          <p:cNvPr id="4" name="テキスト ボックス 3">
            <a:extLst>
              <a:ext uri="{FF2B5EF4-FFF2-40B4-BE49-F238E27FC236}">
                <a16:creationId xmlns:a16="http://schemas.microsoft.com/office/drawing/2014/main" id="{106AA6AD-70E4-B518-206F-000AE9142A37}"/>
              </a:ext>
            </a:extLst>
          </p:cNvPr>
          <p:cNvSpPr txBox="1"/>
          <p:nvPr/>
        </p:nvSpPr>
        <p:spPr>
          <a:xfrm>
            <a:off x="5173284" y="2509846"/>
            <a:ext cx="1912703" cy="4031873"/>
          </a:xfrm>
          <a:prstGeom prst="rect">
            <a:avLst/>
          </a:prstGeom>
          <a:noFill/>
        </p:spPr>
        <p:txBody>
          <a:bodyPr wrap="none" rtlCol="0">
            <a:spAutoFit/>
          </a:bodyPr>
          <a:lstStyle/>
          <a:p>
            <a:r>
              <a:rPr lang="ja-JP" altLang="en-US" sz="1600" b="1" dirty="0">
                <a:solidFill>
                  <a:srgbClr val="FF0000"/>
                </a:solidFill>
              </a:rPr>
              <a:t>受光表面が完全に</a:t>
            </a:r>
            <a:endParaRPr lang="en-US" altLang="ja-JP" sz="1600" b="1" dirty="0">
              <a:solidFill>
                <a:srgbClr val="FF0000"/>
              </a:solidFill>
            </a:endParaRPr>
          </a:p>
          <a:p>
            <a:r>
              <a:rPr lang="ja-JP" altLang="en-US" sz="1600" b="1" dirty="0">
                <a:solidFill>
                  <a:srgbClr val="FF0000"/>
                </a:solidFill>
              </a:rPr>
              <a:t>電圧固定で</a:t>
            </a:r>
            <a:r>
              <a:rPr lang="en-US" altLang="ja-JP" sz="1600" b="1" dirty="0">
                <a:solidFill>
                  <a:srgbClr val="FF0000"/>
                </a:solidFill>
              </a:rPr>
              <a:t>RC</a:t>
            </a:r>
            <a:r>
              <a:rPr lang="ja-JP" altLang="en-US" sz="1600" b="1" dirty="0">
                <a:solidFill>
                  <a:srgbClr val="FF0000"/>
                </a:solidFill>
              </a:rPr>
              <a:t>遅延</a:t>
            </a:r>
            <a:endParaRPr lang="en-US" altLang="ja-JP" sz="1600" b="1" dirty="0">
              <a:solidFill>
                <a:srgbClr val="FF0000"/>
              </a:solidFill>
            </a:endParaRPr>
          </a:p>
          <a:p>
            <a:r>
              <a:rPr lang="ja-JP" altLang="en-US" sz="1600" b="1" dirty="0">
                <a:solidFill>
                  <a:srgbClr val="FF0000"/>
                </a:solidFill>
              </a:rPr>
              <a:t>がなく、</a:t>
            </a:r>
            <a:r>
              <a:rPr kumimoji="1" lang="ja-JP" altLang="en-US" sz="1600" b="1" dirty="0">
                <a:solidFill>
                  <a:srgbClr val="FF0000"/>
                </a:solidFill>
              </a:rPr>
              <a:t>ピン留め</a:t>
            </a:r>
            <a:endParaRPr kumimoji="1" lang="en-US" altLang="ja-JP" sz="1600" b="1" dirty="0">
              <a:solidFill>
                <a:srgbClr val="FF0000"/>
              </a:solidFill>
            </a:endParaRPr>
          </a:p>
          <a:p>
            <a:r>
              <a:rPr kumimoji="1" lang="ja-JP" altLang="en-US" sz="1600" b="1" dirty="0">
                <a:solidFill>
                  <a:srgbClr val="FF0000"/>
                </a:solidFill>
              </a:rPr>
              <a:t>されて</a:t>
            </a:r>
            <a:r>
              <a:rPr lang="ja-JP" altLang="en-US" sz="1600" b="1" dirty="0">
                <a:solidFill>
                  <a:srgbClr val="FF0000"/>
                </a:solidFill>
              </a:rPr>
              <a:t>いないと、</a:t>
            </a:r>
            <a:endParaRPr lang="en-US" altLang="ja-JP" sz="1600" b="1" dirty="0">
              <a:solidFill>
                <a:srgbClr val="FF0000"/>
              </a:solidFill>
            </a:endParaRPr>
          </a:p>
          <a:p>
            <a:r>
              <a:rPr lang="ja-JP" altLang="en-US" sz="1600" b="1" dirty="0">
                <a:solidFill>
                  <a:srgbClr val="FF0000"/>
                </a:solidFill>
              </a:rPr>
              <a:t>埋め込み</a:t>
            </a:r>
            <a:r>
              <a:rPr lang="en-US" altLang="ja-JP" sz="1600" b="1" dirty="0">
                <a:solidFill>
                  <a:srgbClr val="FF0000"/>
                </a:solidFill>
              </a:rPr>
              <a:t>N</a:t>
            </a:r>
            <a:r>
              <a:rPr lang="ja-JP" altLang="en-US" sz="1600" b="1" dirty="0">
                <a:solidFill>
                  <a:srgbClr val="FF0000"/>
                </a:solidFill>
              </a:rPr>
              <a:t>層は</a:t>
            </a:r>
            <a:endParaRPr lang="en-US" altLang="ja-JP" sz="1600" b="1" dirty="0">
              <a:solidFill>
                <a:srgbClr val="FF0000"/>
              </a:solidFill>
            </a:endParaRPr>
          </a:p>
          <a:p>
            <a:r>
              <a:rPr lang="ja-JP" altLang="en-US" sz="1600" b="1" dirty="0">
                <a:solidFill>
                  <a:srgbClr val="FF0000"/>
                </a:solidFill>
              </a:rPr>
              <a:t>完全空乏化</a:t>
            </a:r>
            <a:r>
              <a:rPr kumimoji="1" lang="ja-JP" altLang="en-US" sz="1600" b="1" dirty="0">
                <a:solidFill>
                  <a:srgbClr val="FF0000"/>
                </a:solidFill>
              </a:rPr>
              <a:t>は実現</a:t>
            </a:r>
            <a:endParaRPr kumimoji="1" lang="en-US" altLang="ja-JP" sz="1600" b="1" dirty="0">
              <a:solidFill>
                <a:srgbClr val="FF0000"/>
              </a:solidFill>
            </a:endParaRPr>
          </a:p>
          <a:p>
            <a:r>
              <a:rPr kumimoji="1" lang="ja-JP" altLang="en-US" sz="1600" b="1" dirty="0">
                <a:solidFill>
                  <a:srgbClr val="FF0000"/>
                </a:solidFill>
              </a:rPr>
              <a:t>しない。</a:t>
            </a:r>
            <a:endParaRPr kumimoji="1" lang="en-US" altLang="ja-JP" sz="1600" b="1" dirty="0">
              <a:solidFill>
                <a:srgbClr val="FF0000"/>
              </a:solidFill>
            </a:endParaRPr>
          </a:p>
          <a:p>
            <a:endParaRPr lang="en-US" altLang="ja-JP" sz="1600" b="1" dirty="0">
              <a:solidFill>
                <a:srgbClr val="FF0000"/>
              </a:solidFill>
            </a:endParaRPr>
          </a:p>
          <a:p>
            <a:endParaRPr kumimoji="1" lang="en-US" altLang="ja-JP" sz="1600" b="1" dirty="0">
              <a:solidFill>
                <a:srgbClr val="FF0000"/>
              </a:solidFill>
            </a:endParaRPr>
          </a:p>
          <a:p>
            <a:r>
              <a:rPr lang="ja-JP" altLang="en-US" sz="1600" b="1" dirty="0">
                <a:solidFill>
                  <a:srgbClr val="FF0000"/>
                </a:solidFill>
              </a:rPr>
              <a:t>埋め込み</a:t>
            </a:r>
            <a:r>
              <a:rPr lang="en-US" altLang="ja-JP" sz="1600" b="1" dirty="0">
                <a:solidFill>
                  <a:srgbClr val="FF0000"/>
                </a:solidFill>
              </a:rPr>
              <a:t>N</a:t>
            </a:r>
            <a:r>
              <a:rPr lang="ja-JP" altLang="en-US" sz="1600" b="1" dirty="0">
                <a:solidFill>
                  <a:srgbClr val="FF0000"/>
                </a:solidFill>
              </a:rPr>
              <a:t>層が</a:t>
            </a:r>
            <a:endParaRPr lang="en-US" altLang="ja-JP" sz="1600" b="1" dirty="0">
              <a:solidFill>
                <a:srgbClr val="FF0000"/>
              </a:solidFill>
            </a:endParaRPr>
          </a:p>
          <a:p>
            <a:r>
              <a:rPr kumimoji="1" lang="ja-JP" altLang="en-US" sz="1600" b="1" dirty="0">
                <a:solidFill>
                  <a:srgbClr val="FF0000"/>
                </a:solidFill>
              </a:rPr>
              <a:t>希望どおり完全</a:t>
            </a:r>
            <a:endParaRPr kumimoji="1" lang="en-US" altLang="ja-JP" sz="1600" b="1" dirty="0">
              <a:solidFill>
                <a:srgbClr val="FF0000"/>
              </a:solidFill>
            </a:endParaRPr>
          </a:p>
          <a:p>
            <a:r>
              <a:rPr kumimoji="1" lang="ja-JP" altLang="en-US" sz="1600" b="1" dirty="0">
                <a:solidFill>
                  <a:srgbClr val="FF0000"/>
                </a:solidFill>
              </a:rPr>
              <a:t>空乏化すれば</a:t>
            </a:r>
            <a:endParaRPr kumimoji="1" lang="en-US" altLang="ja-JP" sz="1600" b="1" dirty="0">
              <a:solidFill>
                <a:srgbClr val="FF0000"/>
              </a:solidFill>
            </a:endParaRPr>
          </a:p>
          <a:p>
            <a:r>
              <a:rPr lang="ja-JP" altLang="en-US" sz="1600" b="1" dirty="0">
                <a:solidFill>
                  <a:srgbClr val="FF0000"/>
                </a:solidFill>
              </a:rPr>
              <a:t>残像はなくなるが</a:t>
            </a:r>
            <a:endParaRPr lang="en-US" altLang="ja-JP" sz="1600" b="1" dirty="0">
              <a:solidFill>
                <a:srgbClr val="FF0000"/>
              </a:solidFill>
            </a:endParaRPr>
          </a:p>
          <a:p>
            <a:r>
              <a:rPr kumimoji="1" lang="ja-JP" altLang="en-US" sz="1600" b="1" dirty="0">
                <a:solidFill>
                  <a:srgbClr val="FF0000"/>
                </a:solidFill>
              </a:rPr>
              <a:t>この受光構造では</a:t>
            </a:r>
            <a:endParaRPr kumimoji="1" lang="en-US" altLang="ja-JP" sz="1600" b="1" dirty="0">
              <a:solidFill>
                <a:srgbClr val="FF0000"/>
              </a:solidFill>
            </a:endParaRPr>
          </a:p>
          <a:p>
            <a:r>
              <a:rPr kumimoji="1" lang="ja-JP" altLang="en-US" sz="1600" b="1" dirty="0">
                <a:solidFill>
                  <a:srgbClr val="FF0000"/>
                </a:solidFill>
              </a:rPr>
              <a:t>期待どおりには</a:t>
            </a:r>
            <a:endParaRPr kumimoji="1" lang="en-US" altLang="ja-JP" sz="1600" b="1" dirty="0">
              <a:solidFill>
                <a:srgbClr val="FF0000"/>
              </a:solidFill>
            </a:endParaRPr>
          </a:p>
          <a:p>
            <a:r>
              <a:rPr lang="ja-JP" altLang="en-US" sz="1600" b="1" dirty="0">
                <a:solidFill>
                  <a:srgbClr val="FF0000"/>
                </a:solidFill>
              </a:rPr>
              <a:t>ならない。</a:t>
            </a:r>
            <a:endParaRPr kumimoji="1" lang="ja-JP" altLang="en-US" sz="1600" b="1" dirty="0">
              <a:solidFill>
                <a:srgbClr val="FF0000"/>
              </a:solidFill>
            </a:endParaRPr>
          </a:p>
        </p:txBody>
      </p:sp>
      <p:sp>
        <p:nvSpPr>
          <p:cNvPr id="22" name="テキスト ボックス 21">
            <a:extLst>
              <a:ext uri="{FF2B5EF4-FFF2-40B4-BE49-F238E27FC236}">
                <a16:creationId xmlns:a16="http://schemas.microsoft.com/office/drawing/2014/main" id="{7F6F4497-A15B-9677-F88C-DBAF3F60A47D}"/>
              </a:ext>
            </a:extLst>
          </p:cNvPr>
          <p:cNvSpPr txBox="1"/>
          <p:nvPr/>
        </p:nvSpPr>
        <p:spPr>
          <a:xfrm>
            <a:off x="1003620" y="5452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sp>
        <p:nvSpPr>
          <p:cNvPr id="24" name="テキスト ボックス 23">
            <a:extLst>
              <a:ext uri="{FF2B5EF4-FFF2-40B4-BE49-F238E27FC236}">
                <a16:creationId xmlns:a16="http://schemas.microsoft.com/office/drawing/2014/main" id="{9DB68A94-F37D-B032-8368-FC77C865F4CF}"/>
              </a:ext>
            </a:extLst>
          </p:cNvPr>
          <p:cNvSpPr txBox="1"/>
          <p:nvPr/>
        </p:nvSpPr>
        <p:spPr>
          <a:xfrm>
            <a:off x="0" y="522519"/>
            <a:ext cx="6665607" cy="1477328"/>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r>
              <a:rPr kumimoji="1" lang="ja-JP" altLang="en-US" b="1" dirty="0"/>
              <a:t>（３）</a:t>
            </a:r>
            <a:r>
              <a:rPr lang="ja-JP" altLang="en-US" b="1" dirty="0"/>
              <a:t>１９７５年６月に　オランダの </a:t>
            </a:r>
            <a:r>
              <a:rPr lang="en-US" altLang="ja-JP" b="1" dirty="0"/>
              <a:t>Philips</a:t>
            </a:r>
            <a:r>
              <a:rPr lang="ja-JP" altLang="en-US" b="1" dirty="0"/>
              <a:t>社により　</a:t>
            </a:r>
            <a:endParaRPr lang="en-US" altLang="ja-JP" b="1" dirty="0"/>
          </a:p>
          <a:p>
            <a:r>
              <a:rPr lang="ja-JP" altLang="en-US" b="1" dirty="0"/>
              <a:t>　　</a:t>
            </a:r>
            <a:r>
              <a:rPr lang="en-US" altLang="ja-JP" b="1" dirty="0"/>
              <a:t>Double </a:t>
            </a:r>
            <a:r>
              <a:rPr lang="ja-JP" altLang="en-US" b="1" dirty="0"/>
              <a:t>接合型の埋め込み</a:t>
            </a:r>
            <a:r>
              <a:rPr lang="en-US" altLang="ja-JP" b="1" dirty="0"/>
              <a:t>Photodiode </a:t>
            </a:r>
            <a:r>
              <a:rPr lang="ja-JP" altLang="en-US" b="1" dirty="0"/>
              <a:t>が発明された。</a:t>
            </a:r>
            <a:endParaRPr lang="en-US" altLang="ja-JP" b="1" dirty="0"/>
          </a:p>
        </p:txBody>
      </p:sp>
      <p:sp>
        <p:nvSpPr>
          <p:cNvPr id="19" name="テキスト ボックス 18">
            <a:extLst>
              <a:ext uri="{FF2B5EF4-FFF2-40B4-BE49-F238E27FC236}">
                <a16:creationId xmlns:a16="http://schemas.microsoft.com/office/drawing/2014/main" id="{09F0097C-75BF-A0C6-8AA2-FB53A6A816ED}"/>
              </a:ext>
            </a:extLst>
          </p:cNvPr>
          <p:cNvSpPr txBox="1"/>
          <p:nvPr/>
        </p:nvSpPr>
        <p:spPr>
          <a:xfrm>
            <a:off x="11393460" y="6451492"/>
            <a:ext cx="798540" cy="461665"/>
          </a:xfrm>
          <a:prstGeom prst="rect">
            <a:avLst/>
          </a:prstGeom>
          <a:noFill/>
        </p:spPr>
        <p:txBody>
          <a:bodyPr wrap="square">
            <a:spAutoFit/>
          </a:bodyPr>
          <a:lstStyle/>
          <a:p>
            <a:r>
              <a:rPr lang="en-US" altLang="ja-JP" sz="2400" b="1" dirty="0"/>
              <a:t>2.38</a:t>
            </a:r>
            <a:endParaRPr lang="ja-JP" altLang="en-US" sz="2400" b="1" dirty="0"/>
          </a:p>
        </p:txBody>
      </p:sp>
      <p:sp>
        <p:nvSpPr>
          <p:cNvPr id="21" name="正方形/長方形 20">
            <a:extLst>
              <a:ext uri="{FF2B5EF4-FFF2-40B4-BE49-F238E27FC236}">
                <a16:creationId xmlns:a16="http://schemas.microsoft.com/office/drawing/2014/main" id="{BBAA369E-F0C8-1B19-BD64-812375DFDB9E}"/>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FEC32154-CE92-0320-E0C0-8D7D9AB52442}"/>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039</a:t>
            </a:r>
            <a:endParaRPr kumimoji="1" lang="ja-JP" altLang="en-US" b="1" dirty="0"/>
          </a:p>
        </p:txBody>
      </p:sp>
      <p:sp>
        <p:nvSpPr>
          <p:cNvPr id="25" name="正方形/長方形 24">
            <a:extLst>
              <a:ext uri="{FF2B5EF4-FFF2-40B4-BE49-F238E27FC236}">
                <a16:creationId xmlns:a16="http://schemas.microsoft.com/office/drawing/2014/main" id="{9C0D0053-B386-7A21-A77C-F1617E483800}"/>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221207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四角形: 角を丸くする 31">
            <a:extLst>
              <a:ext uri="{FF2B5EF4-FFF2-40B4-BE49-F238E27FC236}">
                <a16:creationId xmlns:a16="http://schemas.microsoft.com/office/drawing/2014/main" id="{B953059C-0537-1129-A9A8-1BFA0B4ECE8E}"/>
              </a:ext>
            </a:extLst>
          </p:cNvPr>
          <p:cNvSpPr/>
          <p:nvPr/>
        </p:nvSpPr>
        <p:spPr>
          <a:xfrm>
            <a:off x="7178568" y="271626"/>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F490920C-31DB-6668-2CC3-8B48DF20E04E}"/>
              </a:ext>
            </a:extLst>
          </p:cNvPr>
          <p:cNvSpPr txBox="1"/>
          <p:nvPr/>
        </p:nvSpPr>
        <p:spPr>
          <a:xfrm>
            <a:off x="1003620" y="5452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sp>
        <p:nvSpPr>
          <p:cNvPr id="25" name="テキスト ボックス 24">
            <a:extLst>
              <a:ext uri="{FF2B5EF4-FFF2-40B4-BE49-F238E27FC236}">
                <a16:creationId xmlns:a16="http://schemas.microsoft.com/office/drawing/2014/main" id="{AF7CC423-3B41-55CC-B34F-85035A9E7307}"/>
              </a:ext>
            </a:extLst>
          </p:cNvPr>
          <p:cNvSpPr txBox="1"/>
          <p:nvPr/>
        </p:nvSpPr>
        <p:spPr>
          <a:xfrm>
            <a:off x="0" y="522519"/>
            <a:ext cx="7109639" cy="6186309"/>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r>
              <a:rPr kumimoji="1" lang="ja-JP" altLang="en-US" b="1" dirty="0"/>
              <a:t>（３）</a:t>
            </a:r>
            <a:r>
              <a:rPr lang="ja-JP" altLang="en-US" b="1" dirty="0"/>
              <a:t>１９７５年６月に　オランダの </a:t>
            </a:r>
            <a:r>
              <a:rPr lang="en-US" altLang="ja-JP" b="1" dirty="0"/>
              <a:t>Philips</a:t>
            </a:r>
            <a:r>
              <a:rPr lang="ja-JP" altLang="en-US" b="1" dirty="0"/>
              <a:t>社により　</a:t>
            </a:r>
            <a:endParaRPr lang="en-US" altLang="ja-JP" b="1" dirty="0"/>
          </a:p>
          <a:p>
            <a:r>
              <a:rPr lang="ja-JP" altLang="en-US" b="1" dirty="0"/>
              <a:t>　　</a:t>
            </a:r>
            <a:r>
              <a:rPr lang="en-US" altLang="ja-JP" b="1" dirty="0"/>
              <a:t>Double </a:t>
            </a:r>
            <a:r>
              <a:rPr lang="ja-JP" altLang="en-US" b="1" dirty="0"/>
              <a:t>接合型の埋め込み</a:t>
            </a:r>
            <a:r>
              <a:rPr lang="en-US" altLang="ja-JP" b="1" dirty="0"/>
              <a:t>Photodiode </a:t>
            </a:r>
            <a:r>
              <a:rPr lang="ja-JP" altLang="en-US" b="1" dirty="0"/>
              <a:t>が発明された。</a:t>
            </a:r>
            <a:endParaRPr lang="en-US" altLang="ja-JP" b="1" dirty="0"/>
          </a:p>
          <a:p>
            <a:endParaRPr lang="en-US" altLang="ja-JP" b="1" dirty="0"/>
          </a:p>
          <a:p>
            <a:r>
              <a:rPr kumimoji="1" lang="ja-JP" altLang="en-US" b="1" dirty="0"/>
              <a:t>（４）</a:t>
            </a:r>
            <a:r>
              <a:rPr lang="ja-JP" altLang="en-US" b="1" dirty="0"/>
              <a:t>１９７５年１０月２３日に　</a:t>
            </a:r>
            <a:r>
              <a:rPr lang="en-US" altLang="ja-JP" b="1" dirty="0"/>
              <a:t>Sony</a:t>
            </a:r>
            <a:r>
              <a:rPr lang="ja-JP" altLang="en-US" b="1" dirty="0"/>
              <a:t>（萩原）は　</a:t>
            </a:r>
            <a:endParaRPr lang="en-US" altLang="ja-JP" b="1" dirty="0"/>
          </a:p>
          <a:p>
            <a:r>
              <a:rPr lang="en-US" altLang="ja-JP" b="1" dirty="0"/>
              <a:t>       Global Shutter </a:t>
            </a:r>
            <a:r>
              <a:rPr lang="ja-JP" altLang="en-US" b="1" dirty="0"/>
              <a:t>機能付きの</a:t>
            </a:r>
            <a:r>
              <a:rPr lang="en-US" altLang="ja-JP" b="1" dirty="0"/>
              <a:t>Double &amp; Triple</a:t>
            </a:r>
            <a:r>
              <a:rPr lang="ja-JP" altLang="en-US" b="1" dirty="0"/>
              <a:t>接合型の</a:t>
            </a:r>
            <a:endParaRPr lang="en-US" altLang="ja-JP" b="1" dirty="0"/>
          </a:p>
          <a:p>
            <a:r>
              <a:rPr lang="en-US" altLang="ja-JP" b="1" dirty="0"/>
              <a:t>  </a:t>
            </a:r>
            <a:r>
              <a:rPr lang="ja-JP" altLang="en-US" b="1" dirty="0"/>
              <a:t>　</a:t>
            </a:r>
            <a:r>
              <a:rPr lang="en-US" altLang="ja-JP" b="1" dirty="0"/>
              <a:t>   </a:t>
            </a:r>
            <a:r>
              <a:rPr lang="ja-JP" altLang="en-US" b="1" dirty="0"/>
              <a:t>残像のない</a:t>
            </a:r>
            <a:r>
              <a:rPr lang="en-US" altLang="ja-JP" b="1" dirty="0"/>
              <a:t>Pinned Photodiode </a:t>
            </a:r>
            <a:r>
              <a:rPr lang="ja-JP" altLang="en-US" b="1" dirty="0"/>
              <a:t>が発明した。</a:t>
            </a:r>
            <a:endParaRPr lang="en-US" altLang="ja-JP" b="1" dirty="0"/>
          </a:p>
          <a:p>
            <a:endParaRPr lang="en-US" altLang="ja-JP" b="1" dirty="0"/>
          </a:p>
          <a:p>
            <a:r>
              <a:rPr kumimoji="1" lang="ja-JP" altLang="en-US" b="1" dirty="0"/>
              <a:t>（５）</a:t>
            </a:r>
            <a:r>
              <a:rPr lang="ja-JP" altLang="en-US" b="1" dirty="0"/>
              <a:t>１９７５年１１月１０日に　</a:t>
            </a:r>
            <a:r>
              <a:rPr lang="en-US" altLang="ja-JP" b="1" dirty="0"/>
              <a:t>Sony</a:t>
            </a:r>
            <a:r>
              <a:rPr lang="ja-JP" altLang="en-US" b="1" dirty="0"/>
              <a:t>（萩原）は</a:t>
            </a:r>
            <a:endParaRPr lang="en-US" altLang="ja-JP" b="1" dirty="0"/>
          </a:p>
          <a:p>
            <a:r>
              <a:rPr lang="ja-JP" altLang="en-US" b="1" dirty="0"/>
              <a:t>       　基板</a:t>
            </a:r>
            <a:r>
              <a:rPr lang="en-US" altLang="ja-JP" b="1" dirty="0"/>
              <a:t>(N)</a:t>
            </a:r>
            <a:r>
              <a:rPr lang="ja-JP" altLang="en-US" b="1" dirty="0"/>
              <a:t>に</a:t>
            </a:r>
            <a:r>
              <a:rPr lang="en-US" altLang="ja-JP" b="1" dirty="0"/>
              <a:t>PNP Double</a:t>
            </a:r>
            <a:r>
              <a:rPr lang="ja-JP" altLang="en-US" b="1" dirty="0"/>
              <a:t>接合型を形成して </a:t>
            </a:r>
            <a:r>
              <a:rPr lang="en-US" altLang="ja-JP" b="1" dirty="0"/>
              <a:t>VOD</a:t>
            </a:r>
            <a:r>
              <a:rPr lang="ja-JP" altLang="en-US" b="1" dirty="0"/>
              <a:t>付の</a:t>
            </a:r>
            <a:endParaRPr lang="en-US" altLang="ja-JP" b="1" dirty="0"/>
          </a:p>
          <a:p>
            <a:r>
              <a:rPr lang="ja-JP" altLang="en-US" b="1" dirty="0"/>
              <a:t>　　　残像のない </a:t>
            </a:r>
            <a:r>
              <a:rPr lang="en-US" altLang="ja-JP" b="1" dirty="0"/>
              <a:t>Pinned Photodiode </a:t>
            </a:r>
            <a:r>
              <a:rPr lang="ja-JP" altLang="en-US" b="1" dirty="0"/>
              <a:t>を発明した。</a:t>
            </a:r>
            <a:endParaRPr lang="en-US" altLang="ja-JP" b="1" dirty="0"/>
          </a:p>
          <a:p>
            <a:endParaRPr lang="en-US" altLang="ja-JP" b="1" dirty="0"/>
          </a:p>
          <a:p>
            <a:r>
              <a:rPr lang="ja-JP" altLang="en-US" b="1" dirty="0"/>
              <a:t>（６）１９７７年に</a:t>
            </a:r>
            <a:r>
              <a:rPr lang="en-US" altLang="ja-JP" b="1" dirty="0"/>
              <a:t>Sony</a:t>
            </a:r>
            <a:r>
              <a:rPr lang="ja-JP" altLang="en-US" b="1" dirty="0"/>
              <a:t>（萩原）は </a:t>
            </a:r>
            <a:r>
              <a:rPr lang="en-US" altLang="ja-JP" b="1" dirty="0"/>
              <a:t>PNPN(Thyristor)</a:t>
            </a:r>
            <a:r>
              <a:rPr lang="ja-JP" altLang="en-US" b="1" dirty="0"/>
              <a:t>構造</a:t>
            </a:r>
            <a:endParaRPr lang="en-US" altLang="ja-JP" b="1" dirty="0"/>
          </a:p>
          <a:p>
            <a:r>
              <a:rPr lang="en-US" altLang="ja-JP" b="1" dirty="0"/>
              <a:t>        </a:t>
            </a:r>
            <a:r>
              <a:rPr lang="ja-JP" altLang="en-US" b="1" dirty="0"/>
              <a:t>の受光素子において　</a:t>
            </a:r>
            <a:r>
              <a:rPr lang="en-US" altLang="ja-JP" b="1" dirty="0"/>
              <a:t>Punch-thru Action </a:t>
            </a:r>
            <a:r>
              <a:rPr lang="ja-JP" altLang="en-US" b="1" dirty="0"/>
              <a:t>を利用して</a:t>
            </a:r>
            <a:endParaRPr lang="en-US" altLang="ja-JP" b="1" dirty="0"/>
          </a:p>
          <a:p>
            <a:r>
              <a:rPr lang="ja-JP" altLang="en-US" b="1" dirty="0"/>
              <a:t>　　残像のない電子</a:t>
            </a:r>
            <a:r>
              <a:rPr lang="en-US" altLang="ja-JP" b="1" dirty="0"/>
              <a:t>Shutter Clock </a:t>
            </a:r>
            <a:r>
              <a:rPr lang="ja-JP" altLang="en-US" b="1" dirty="0"/>
              <a:t>駆動方式を発明した。</a:t>
            </a:r>
            <a:endParaRPr lang="en-US" altLang="ja-JP" b="1" dirty="0"/>
          </a:p>
          <a:p>
            <a:endParaRPr kumimoji="1" lang="en-US" altLang="ja-JP" b="1" dirty="0"/>
          </a:p>
          <a:p>
            <a:r>
              <a:rPr kumimoji="1" lang="ja-JP" altLang="en-US" b="1" dirty="0"/>
              <a:t>（</a:t>
            </a:r>
            <a:r>
              <a:rPr lang="ja-JP" altLang="en-US" b="1" dirty="0"/>
              <a:t>７</a:t>
            </a:r>
            <a:r>
              <a:rPr kumimoji="1" lang="ja-JP" altLang="en-US" b="1" dirty="0"/>
              <a:t>）１９７８年９月　</a:t>
            </a:r>
            <a:r>
              <a:rPr kumimoji="1" lang="en-US" altLang="ja-JP" b="1" dirty="0"/>
              <a:t>SSDM1978 </a:t>
            </a:r>
            <a:r>
              <a:rPr kumimoji="1" lang="ja-JP" altLang="en-US" b="1" dirty="0"/>
              <a:t>にて　</a:t>
            </a:r>
            <a:r>
              <a:rPr lang="en-US" altLang="ja-JP" b="1" dirty="0"/>
              <a:t>Sony</a:t>
            </a:r>
            <a:r>
              <a:rPr lang="ja-JP" altLang="en-US" b="1" dirty="0"/>
              <a:t>（萩原）は</a:t>
            </a:r>
            <a:endParaRPr lang="en-US" altLang="ja-JP" b="1" dirty="0"/>
          </a:p>
          <a:p>
            <a:r>
              <a:rPr lang="ja-JP" altLang="en-US" b="1" dirty="0"/>
              <a:t>　　残像のない　短波長青色光の感度特性にすぐれ表面暗電流</a:t>
            </a:r>
            <a:endParaRPr lang="en-US" altLang="ja-JP" b="1" dirty="0"/>
          </a:p>
          <a:p>
            <a:r>
              <a:rPr lang="ja-JP" altLang="en-US" b="1" dirty="0"/>
              <a:t>　　雑音の少ない</a:t>
            </a:r>
            <a:r>
              <a:rPr lang="en-US" altLang="ja-JP" b="1" dirty="0"/>
              <a:t>Double </a:t>
            </a:r>
            <a:r>
              <a:rPr lang="ja-JP" altLang="en-US" b="1" dirty="0"/>
              <a:t>接合型の</a:t>
            </a:r>
            <a:r>
              <a:rPr lang="en-US" altLang="ja-JP" b="1" dirty="0"/>
              <a:t>Pinned Photodiode </a:t>
            </a:r>
            <a:r>
              <a:rPr lang="ja-JP" altLang="en-US" b="1" dirty="0"/>
              <a:t>を世界で</a:t>
            </a:r>
            <a:endParaRPr lang="en-US" altLang="ja-JP" b="1" dirty="0"/>
          </a:p>
          <a:p>
            <a:r>
              <a:rPr lang="ja-JP" altLang="en-US" b="1" dirty="0"/>
              <a:t>　　初めて開発し日本語で発表の日本国内開催の学会で報告した。</a:t>
            </a:r>
            <a:endParaRPr lang="en-US" altLang="ja-JP" sz="2000" b="1" dirty="0"/>
          </a:p>
        </p:txBody>
      </p:sp>
      <p:cxnSp>
        <p:nvCxnSpPr>
          <p:cNvPr id="27" name="直線コネクタ 26">
            <a:extLst>
              <a:ext uri="{FF2B5EF4-FFF2-40B4-BE49-F238E27FC236}">
                <a16:creationId xmlns:a16="http://schemas.microsoft.com/office/drawing/2014/main" id="{54822E49-38B7-0DDF-3D89-2F280FC1D8FA}"/>
              </a:ext>
            </a:extLst>
          </p:cNvPr>
          <p:cNvCxnSpPr>
            <a:cxnSpLocks/>
          </p:cNvCxnSpPr>
          <p:nvPr/>
        </p:nvCxnSpPr>
        <p:spPr>
          <a:xfrm>
            <a:off x="762767" y="2482632"/>
            <a:ext cx="46636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31455A0-EEF5-C799-5E86-2869F1BE5B0B}"/>
              </a:ext>
            </a:extLst>
          </p:cNvPr>
          <p:cNvCxnSpPr>
            <a:cxnSpLocks/>
          </p:cNvCxnSpPr>
          <p:nvPr/>
        </p:nvCxnSpPr>
        <p:spPr>
          <a:xfrm>
            <a:off x="507934" y="2739964"/>
            <a:ext cx="54431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63B557A-3948-2DB5-B343-1D8F7A469481}"/>
              </a:ext>
            </a:extLst>
          </p:cNvPr>
          <p:cNvCxnSpPr>
            <a:cxnSpLocks/>
          </p:cNvCxnSpPr>
          <p:nvPr/>
        </p:nvCxnSpPr>
        <p:spPr>
          <a:xfrm>
            <a:off x="642846" y="3062517"/>
            <a:ext cx="46636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ADD572D2-7793-A96E-3EE4-9BEECF5300A5}"/>
              </a:ext>
            </a:extLst>
          </p:cNvPr>
          <p:cNvPicPr>
            <a:picLocks noChangeAspect="1"/>
          </p:cNvPicPr>
          <p:nvPr/>
        </p:nvPicPr>
        <p:blipFill rotWithShape="1">
          <a:blip r:embed="rId2"/>
          <a:srcRect l="43524" t="64789" r="1458" b="7598"/>
          <a:stretch/>
        </p:blipFill>
        <p:spPr>
          <a:xfrm>
            <a:off x="7358164" y="454634"/>
            <a:ext cx="4476575" cy="1573078"/>
          </a:xfrm>
          <a:prstGeom prst="rect">
            <a:avLst/>
          </a:prstGeom>
        </p:spPr>
      </p:pic>
      <p:pic>
        <p:nvPicPr>
          <p:cNvPr id="16" name="図 15">
            <a:extLst>
              <a:ext uri="{FF2B5EF4-FFF2-40B4-BE49-F238E27FC236}">
                <a16:creationId xmlns:a16="http://schemas.microsoft.com/office/drawing/2014/main" id="{EFD6BE02-1E1B-7BA0-2A99-03C185138610}"/>
              </a:ext>
            </a:extLst>
          </p:cNvPr>
          <p:cNvPicPr>
            <a:picLocks noChangeAspect="1"/>
          </p:cNvPicPr>
          <p:nvPr/>
        </p:nvPicPr>
        <p:blipFill rotWithShape="1">
          <a:blip r:embed="rId3"/>
          <a:srcRect l="44225" t="38036" r="38226" b="24190"/>
          <a:stretch/>
        </p:blipFill>
        <p:spPr>
          <a:xfrm>
            <a:off x="7326451" y="2340596"/>
            <a:ext cx="4357615" cy="4517404"/>
          </a:xfrm>
          <a:prstGeom prst="rect">
            <a:avLst/>
          </a:prstGeom>
        </p:spPr>
      </p:pic>
      <p:sp>
        <p:nvSpPr>
          <p:cNvPr id="2" name="テキスト ボックス 1">
            <a:extLst>
              <a:ext uri="{FF2B5EF4-FFF2-40B4-BE49-F238E27FC236}">
                <a16:creationId xmlns:a16="http://schemas.microsoft.com/office/drawing/2014/main" id="{B3865B1C-52F0-AF52-8105-CC8EBDEC8A25}"/>
              </a:ext>
            </a:extLst>
          </p:cNvPr>
          <p:cNvSpPr txBox="1"/>
          <p:nvPr/>
        </p:nvSpPr>
        <p:spPr>
          <a:xfrm>
            <a:off x="6840838" y="5503163"/>
            <a:ext cx="1569660" cy="830997"/>
          </a:xfrm>
          <a:prstGeom prst="rect">
            <a:avLst/>
          </a:prstGeom>
          <a:noFill/>
        </p:spPr>
        <p:txBody>
          <a:bodyPr wrap="none" rtlCol="0">
            <a:spAutoFit/>
          </a:bodyPr>
          <a:lstStyle/>
          <a:p>
            <a:r>
              <a:rPr lang="en-US" altLang="ja-JP" sz="1200" b="1" dirty="0">
                <a:solidFill>
                  <a:schemeClr val="tx2">
                    <a:lumMod val="50000"/>
                  </a:schemeClr>
                </a:solidFill>
              </a:rPr>
              <a:t>Global Shutter</a:t>
            </a:r>
          </a:p>
          <a:p>
            <a:r>
              <a:rPr lang="ja-JP" altLang="en-US" sz="1200" b="1" dirty="0">
                <a:solidFill>
                  <a:schemeClr val="tx2">
                    <a:lumMod val="50000"/>
                  </a:schemeClr>
                </a:solidFill>
              </a:rPr>
              <a:t>機能実現の為の</a:t>
            </a:r>
            <a:endParaRPr lang="en-US" altLang="ja-JP" sz="1200" b="1" dirty="0">
              <a:solidFill>
                <a:schemeClr val="tx2">
                  <a:lumMod val="50000"/>
                </a:schemeClr>
              </a:solidFill>
            </a:endParaRPr>
          </a:p>
          <a:p>
            <a:r>
              <a:rPr lang="ja-JP" altLang="en-US" sz="1200" b="1" dirty="0">
                <a:solidFill>
                  <a:schemeClr val="tx2">
                    <a:lumMod val="50000"/>
                  </a:schemeClr>
                </a:solidFill>
              </a:rPr>
              <a:t>三値</a:t>
            </a:r>
            <a:r>
              <a:rPr lang="en-US" altLang="ja-JP" sz="1200" b="1" dirty="0">
                <a:solidFill>
                  <a:schemeClr val="tx2">
                    <a:lumMod val="50000"/>
                  </a:schemeClr>
                </a:solidFill>
              </a:rPr>
              <a:t>Clock</a:t>
            </a:r>
            <a:r>
              <a:rPr lang="ja-JP" altLang="en-US" sz="1200" b="1" dirty="0">
                <a:solidFill>
                  <a:schemeClr val="tx2">
                    <a:lumMod val="50000"/>
                  </a:schemeClr>
                </a:solidFill>
              </a:rPr>
              <a:t>駆動</a:t>
            </a:r>
            <a:endParaRPr lang="en-US" altLang="ja-JP" sz="1200" b="1" dirty="0">
              <a:solidFill>
                <a:schemeClr val="tx2">
                  <a:lumMod val="50000"/>
                </a:schemeClr>
              </a:solidFill>
            </a:endParaRPr>
          </a:p>
          <a:p>
            <a:r>
              <a:rPr lang="ja-JP" altLang="en-US" sz="1200" b="1" dirty="0">
                <a:solidFill>
                  <a:schemeClr val="tx2">
                    <a:lumMod val="50000"/>
                  </a:schemeClr>
                </a:solidFill>
              </a:rPr>
              <a:t>方式の</a:t>
            </a:r>
            <a:r>
              <a:rPr kumimoji="1" lang="ja-JP" altLang="en-US" sz="1200" b="1" dirty="0">
                <a:solidFill>
                  <a:schemeClr val="tx2">
                    <a:lumMod val="50000"/>
                  </a:schemeClr>
                </a:solidFill>
              </a:rPr>
              <a:t>発明である。</a:t>
            </a:r>
          </a:p>
        </p:txBody>
      </p:sp>
      <p:sp>
        <p:nvSpPr>
          <p:cNvPr id="18" name="テキスト ボックス 17">
            <a:extLst>
              <a:ext uri="{FF2B5EF4-FFF2-40B4-BE49-F238E27FC236}">
                <a16:creationId xmlns:a16="http://schemas.microsoft.com/office/drawing/2014/main" id="{08D78A6D-776B-8DA1-7BB5-8203A51C5F14}"/>
              </a:ext>
            </a:extLst>
          </p:cNvPr>
          <p:cNvSpPr txBox="1"/>
          <p:nvPr/>
        </p:nvSpPr>
        <p:spPr>
          <a:xfrm>
            <a:off x="6555641" y="3615673"/>
            <a:ext cx="1569660" cy="1754326"/>
          </a:xfrm>
          <a:prstGeom prst="rect">
            <a:avLst/>
          </a:prstGeom>
          <a:noFill/>
        </p:spPr>
        <p:txBody>
          <a:bodyPr wrap="none" rtlCol="0">
            <a:spAutoFit/>
          </a:bodyPr>
          <a:lstStyle/>
          <a:p>
            <a:r>
              <a:rPr lang="ja-JP" altLang="en-US" sz="1200" b="1" dirty="0">
                <a:solidFill>
                  <a:schemeClr val="tx2">
                    <a:lumMod val="50000"/>
                  </a:schemeClr>
                </a:solidFill>
              </a:rPr>
              <a:t>受光表面と</a:t>
            </a:r>
            <a:endParaRPr lang="en-US" altLang="ja-JP" sz="1200" b="1" dirty="0">
              <a:solidFill>
                <a:schemeClr val="tx2">
                  <a:lumMod val="50000"/>
                </a:schemeClr>
              </a:solidFill>
            </a:endParaRPr>
          </a:p>
          <a:p>
            <a:r>
              <a:rPr kumimoji="1" lang="ja-JP" altLang="en-US" sz="1200" b="1" dirty="0">
                <a:solidFill>
                  <a:schemeClr val="tx2">
                    <a:lumMod val="50000"/>
                  </a:schemeClr>
                </a:solidFill>
              </a:rPr>
              <a:t>反対の基板側</a:t>
            </a:r>
            <a:endParaRPr kumimoji="1" lang="en-US" altLang="ja-JP" sz="1200" b="1" dirty="0">
              <a:solidFill>
                <a:schemeClr val="tx2">
                  <a:lumMod val="50000"/>
                </a:schemeClr>
              </a:solidFill>
            </a:endParaRPr>
          </a:p>
          <a:p>
            <a:r>
              <a:rPr kumimoji="1" lang="ja-JP" altLang="en-US" sz="1200" b="1" dirty="0">
                <a:solidFill>
                  <a:schemeClr val="tx2">
                    <a:lumMod val="50000"/>
                  </a:schemeClr>
                </a:solidFill>
              </a:rPr>
              <a:t>に深奥電荷が</a:t>
            </a:r>
            <a:endParaRPr kumimoji="1" lang="en-US" altLang="ja-JP" sz="1200" b="1" dirty="0">
              <a:solidFill>
                <a:schemeClr val="tx2">
                  <a:lumMod val="50000"/>
                </a:schemeClr>
              </a:solidFill>
            </a:endParaRPr>
          </a:p>
          <a:p>
            <a:r>
              <a:rPr lang="ja-JP" altLang="en-US" sz="1200" b="1" dirty="0">
                <a:solidFill>
                  <a:schemeClr val="tx2">
                    <a:lumMod val="50000"/>
                  </a:schemeClr>
                </a:solidFill>
              </a:rPr>
              <a:t>掃き出されて</a:t>
            </a:r>
            <a:endParaRPr lang="en-US" altLang="ja-JP" sz="1200" b="1" dirty="0">
              <a:solidFill>
                <a:schemeClr val="tx2">
                  <a:lumMod val="50000"/>
                </a:schemeClr>
              </a:solidFill>
            </a:endParaRPr>
          </a:p>
          <a:p>
            <a:r>
              <a:rPr kumimoji="1" lang="ja-JP" altLang="en-US" sz="1200" b="1" dirty="0">
                <a:solidFill>
                  <a:schemeClr val="tx2">
                    <a:lumMod val="50000"/>
                  </a:schemeClr>
                </a:solidFill>
              </a:rPr>
              <a:t>いる。電荷</a:t>
            </a:r>
            <a:endParaRPr kumimoji="1" lang="en-US" altLang="ja-JP" sz="1200" b="1" dirty="0">
              <a:solidFill>
                <a:schemeClr val="tx2">
                  <a:lumMod val="50000"/>
                </a:schemeClr>
              </a:solidFill>
            </a:endParaRPr>
          </a:p>
          <a:p>
            <a:r>
              <a:rPr kumimoji="1" lang="ja-JP" altLang="en-US" sz="1200" b="1" dirty="0">
                <a:solidFill>
                  <a:schemeClr val="tx2">
                    <a:lumMod val="50000"/>
                  </a:schemeClr>
                </a:solidFill>
              </a:rPr>
              <a:t>も受光表面と</a:t>
            </a:r>
            <a:endParaRPr kumimoji="1" lang="en-US" altLang="ja-JP" sz="1200" b="1" dirty="0">
              <a:solidFill>
                <a:schemeClr val="tx2">
                  <a:lumMod val="50000"/>
                </a:schemeClr>
              </a:solidFill>
            </a:endParaRPr>
          </a:p>
          <a:p>
            <a:r>
              <a:rPr lang="ja-JP" altLang="en-US" sz="1200" b="1" dirty="0">
                <a:solidFill>
                  <a:schemeClr val="tx2">
                    <a:lumMod val="50000"/>
                  </a:schemeClr>
                </a:solidFill>
              </a:rPr>
              <a:t>反対側の基板</a:t>
            </a:r>
            <a:endParaRPr lang="en-US" altLang="ja-JP" sz="1200" b="1" dirty="0">
              <a:solidFill>
                <a:schemeClr val="tx2">
                  <a:lumMod val="50000"/>
                </a:schemeClr>
              </a:solidFill>
            </a:endParaRPr>
          </a:p>
          <a:p>
            <a:r>
              <a:rPr kumimoji="1" lang="ja-JP" altLang="en-US" sz="1200" b="1" dirty="0">
                <a:solidFill>
                  <a:schemeClr val="tx2">
                    <a:lumMod val="50000"/>
                  </a:schemeClr>
                </a:solidFill>
              </a:rPr>
              <a:t>方向に掃き出す</a:t>
            </a:r>
            <a:endParaRPr kumimoji="1" lang="en-US" altLang="ja-JP" sz="1200" b="1" dirty="0">
              <a:solidFill>
                <a:schemeClr val="tx2">
                  <a:lumMod val="50000"/>
                </a:schemeClr>
              </a:solidFill>
            </a:endParaRPr>
          </a:p>
          <a:p>
            <a:r>
              <a:rPr lang="ja-JP" altLang="en-US" sz="1200" b="1" dirty="0">
                <a:solidFill>
                  <a:schemeClr val="tx2">
                    <a:lumMod val="50000"/>
                  </a:schemeClr>
                </a:solidFill>
              </a:rPr>
              <a:t>ことが可能である。</a:t>
            </a:r>
            <a:endParaRPr kumimoji="1" lang="ja-JP" altLang="en-US" sz="1200" b="1" dirty="0">
              <a:solidFill>
                <a:schemeClr val="tx2">
                  <a:lumMod val="50000"/>
                </a:schemeClr>
              </a:solidFill>
            </a:endParaRPr>
          </a:p>
        </p:txBody>
      </p:sp>
      <p:sp>
        <p:nvSpPr>
          <p:cNvPr id="3" name="矢印: 左 2">
            <a:extLst>
              <a:ext uri="{FF2B5EF4-FFF2-40B4-BE49-F238E27FC236}">
                <a16:creationId xmlns:a16="http://schemas.microsoft.com/office/drawing/2014/main" id="{03749C29-E5B6-71EF-21BC-145554390BB3}"/>
              </a:ext>
            </a:extLst>
          </p:cNvPr>
          <p:cNvSpPr/>
          <p:nvPr/>
        </p:nvSpPr>
        <p:spPr>
          <a:xfrm>
            <a:off x="10670016" y="5246557"/>
            <a:ext cx="696276" cy="256606"/>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C44E4F2C-2579-D47B-51A6-9870FDA1F75A}"/>
              </a:ext>
            </a:extLst>
          </p:cNvPr>
          <p:cNvSpPr txBox="1"/>
          <p:nvPr/>
        </p:nvSpPr>
        <p:spPr>
          <a:xfrm>
            <a:off x="10986220" y="5474228"/>
            <a:ext cx="760144" cy="369332"/>
          </a:xfrm>
          <a:prstGeom prst="rect">
            <a:avLst/>
          </a:prstGeom>
          <a:noFill/>
        </p:spPr>
        <p:txBody>
          <a:bodyPr wrap="none" rtlCol="0">
            <a:spAutoFit/>
          </a:bodyPr>
          <a:lstStyle/>
          <a:p>
            <a:r>
              <a:rPr kumimoji="1" lang="en-US" altLang="ja-JP" b="1" dirty="0">
                <a:solidFill>
                  <a:srgbClr val="FF0000"/>
                </a:solidFill>
              </a:rPr>
              <a:t>Light</a:t>
            </a:r>
            <a:endParaRPr kumimoji="1" lang="ja-JP" altLang="en-US" b="1" dirty="0">
              <a:solidFill>
                <a:srgbClr val="FF0000"/>
              </a:solidFill>
            </a:endParaRPr>
          </a:p>
        </p:txBody>
      </p:sp>
      <p:sp>
        <p:nvSpPr>
          <p:cNvPr id="19" name="テキスト ボックス 18">
            <a:extLst>
              <a:ext uri="{FF2B5EF4-FFF2-40B4-BE49-F238E27FC236}">
                <a16:creationId xmlns:a16="http://schemas.microsoft.com/office/drawing/2014/main" id="{EEE38B73-0326-7025-3A3D-BA578CAA267E}"/>
              </a:ext>
            </a:extLst>
          </p:cNvPr>
          <p:cNvSpPr txBox="1"/>
          <p:nvPr/>
        </p:nvSpPr>
        <p:spPr>
          <a:xfrm>
            <a:off x="11393460" y="6451492"/>
            <a:ext cx="798540" cy="461665"/>
          </a:xfrm>
          <a:prstGeom prst="rect">
            <a:avLst/>
          </a:prstGeom>
          <a:noFill/>
        </p:spPr>
        <p:txBody>
          <a:bodyPr wrap="square">
            <a:spAutoFit/>
          </a:bodyPr>
          <a:lstStyle/>
          <a:p>
            <a:r>
              <a:rPr lang="en-US" altLang="ja-JP" sz="2400" b="1" dirty="0"/>
              <a:t>2.39</a:t>
            </a:r>
            <a:endParaRPr lang="ja-JP" altLang="en-US" sz="2400" b="1" dirty="0"/>
          </a:p>
        </p:txBody>
      </p:sp>
      <p:sp>
        <p:nvSpPr>
          <p:cNvPr id="17" name="正方形/長方形 16">
            <a:extLst>
              <a:ext uri="{FF2B5EF4-FFF2-40B4-BE49-F238E27FC236}">
                <a16:creationId xmlns:a16="http://schemas.microsoft.com/office/drawing/2014/main" id="{EF001A67-A8B4-DF2F-667E-9C7DEC71735F}"/>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164512CE-100D-77F8-3745-1E30507E5BC3}"/>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040</a:t>
            </a:r>
            <a:endParaRPr kumimoji="1" lang="ja-JP" altLang="en-US" b="1" dirty="0"/>
          </a:p>
        </p:txBody>
      </p:sp>
      <p:sp>
        <p:nvSpPr>
          <p:cNvPr id="22" name="正方形/長方形 21">
            <a:extLst>
              <a:ext uri="{FF2B5EF4-FFF2-40B4-BE49-F238E27FC236}">
                <a16:creationId xmlns:a16="http://schemas.microsoft.com/office/drawing/2014/main" id="{91B1A052-6358-B170-668B-77EAB244EA7B}"/>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14014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C7BA237B-2748-AF52-3883-8385BD622F15}"/>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C0D8E84-580A-4E95-93AF-8670DE62E5BE}"/>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4" name="テキスト ボックス 3">
            <a:extLst>
              <a:ext uri="{FF2B5EF4-FFF2-40B4-BE49-F238E27FC236}">
                <a16:creationId xmlns:a16="http://schemas.microsoft.com/office/drawing/2014/main" id="{2AA37924-3EC3-F1CC-539E-C0ED1F67F86F}"/>
              </a:ext>
            </a:extLst>
          </p:cNvPr>
          <p:cNvSpPr txBox="1"/>
          <p:nvPr/>
        </p:nvSpPr>
        <p:spPr>
          <a:xfrm>
            <a:off x="933631" y="1109666"/>
            <a:ext cx="11033790" cy="5355312"/>
          </a:xfrm>
          <a:prstGeom prst="rect">
            <a:avLst/>
          </a:prstGeom>
          <a:noFill/>
        </p:spPr>
        <p:txBody>
          <a:bodyPr wrap="none" rtlCol="0">
            <a:spAutoFit/>
          </a:bodyPr>
          <a:lstStyle/>
          <a:p>
            <a:r>
              <a:rPr kumimoji="1" lang="ja-JP" altLang="en-US" b="1" dirty="0">
                <a:solidFill>
                  <a:schemeClr val="accent1">
                    <a:lumMod val="75000"/>
                  </a:schemeClr>
                </a:solidFill>
              </a:rPr>
              <a:t>脱炭素社会の実現と食料安定自給の実現のために科学者としてアイデアで人類に社会に貢献したい。</a:t>
            </a:r>
            <a:endParaRPr kumimoji="1" lang="en-US" altLang="ja-JP" b="1" dirty="0">
              <a:solidFill>
                <a:schemeClr val="accent1">
                  <a:lumMod val="75000"/>
                </a:schemeClr>
              </a:solidFill>
            </a:endParaRPr>
          </a:p>
          <a:p>
            <a:r>
              <a:rPr lang="ja-JP" altLang="en-US" b="1" dirty="0">
                <a:solidFill>
                  <a:schemeClr val="accent1">
                    <a:lumMod val="75000"/>
                  </a:schemeClr>
                </a:solidFill>
              </a:rPr>
              <a:t>科学技術で人類の平和で豊かな社会の実現を目指す。資源のない日本がまずは世界の見本となり、</a:t>
            </a:r>
            <a:endParaRPr lang="en-US" altLang="ja-JP" b="1" dirty="0">
              <a:solidFill>
                <a:schemeClr val="accent1">
                  <a:lumMod val="75000"/>
                </a:schemeClr>
              </a:solidFill>
            </a:endParaRPr>
          </a:p>
          <a:p>
            <a:r>
              <a:rPr kumimoji="1" lang="ja-JP" altLang="en-US" b="1" dirty="0">
                <a:solidFill>
                  <a:schemeClr val="accent1">
                    <a:lumMod val="75000"/>
                  </a:schemeClr>
                </a:solidFill>
              </a:rPr>
              <a:t>脱炭素社会の実現と食料安定自給のしくみを作りあげる事ができれば、他の国々にも勇気を与える。</a:t>
            </a:r>
            <a:endParaRPr kumimoji="1" lang="en-US" altLang="ja-JP" b="1" dirty="0">
              <a:solidFill>
                <a:schemeClr val="accent1">
                  <a:lumMod val="75000"/>
                </a:schemeClr>
              </a:solidFill>
            </a:endParaRPr>
          </a:p>
          <a:p>
            <a:endParaRPr lang="en-US" altLang="ja-JP" b="1" dirty="0">
              <a:solidFill>
                <a:schemeClr val="accent1">
                  <a:lumMod val="75000"/>
                </a:schemeClr>
              </a:solidFill>
            </a:endParaRPr>
          </a:p>
          <a:p>
            <a:r>
              <a:rPr lang="ja-JP" altLang="en-US" b="1" dirty="0">
                <a:solidFill>
                  <a:schemeClr val="accent1">
                    <a:lumMod val="75000"/>
                  </a:schemeClr>
                </a:solidFill>
              </a:rPr>
              <a:t>貧困こそが戦争の大きな要因であり、教育こそが平和な豊な世界実現の近道である。</a:t>
            </a:r>
            <a:endParaRPr lang="en-US" altLang="ja-JP" b="1" dirty="0">
              <a:solidFill>
                <a:schemeClr val="accent1">
                  <a:lumMod val="75000"/>
                </a:schemeClr>
              </a:solidFill>
            </a:endParaRPr>
          </a:p>
          <a:p>
            <a:endParaRPr lang="en-US" altLang="ja-JP" b="1" dirty="0">
              <a:solidFill>
                <a:schemeClr val="accent1">
                  <a:lumMod val="75000"/>
                </a:schemeClr>
              </a:solidFill>
            </a:endParaRPr>
          </a:p>
          <a:p>
            <a:r>
              <a:rPr lang="ja-JP" altLang="en-US" b="1" dirty="0">
                <a:solidFill>
                  <a:schemeClr val="accent1">
                    <a:lumMod val="75000"/>
                  </a:schemeClr>
                </a:solidFill>
              </a:rPr>
              <a:t>政府は、優良企業に働きかけて、</a:t>
            </a:r>
            <a:r>
              <a:rPr kumimoji="1" lang="ja-JP" altLang="en-US" b="1" dirty="0">
                <a:solidFill>
                  <a:schemeClr val="accent1">
                    <a:lumMod val="75000"/>
                  </a:schemeClr>
                </a:solidFill>
              </a:rPr>
              <a:t>脱炭素社会の実現と食料安定自給の実現のために、利益の一部を</a:t>
            </a:r>
            <a:endParaRPr kumimoji="1" lang="en-US" altLang="ja-JP" b="1" dirty="0">
              <a:solidFill>
                <a:schemeClr val="accent1">
                  <a:lumMod val="75000"/>
                </a:schemeClr>
              </a:solidFill>
            </a:endParaRPr>
          </a:p>
          <a:p>
            <a:r>
              <a:rPr lang="ja-JP" altLang="en-US" b="1" dirty="0">
                <a:solidFill>
                  <a:schemeClr val="accent1">
                    <a:lumMod val="75000"/>
                  </a:schemeClr>
                </a:solidFill>
              </a:rPr>
              <a:t>未来を見つめて、未来に投資することを、Ｒ／Ｄ活動に投資することを義務付ける事を実行してほしい。</a:t>
            </a:r>
            <a:endParaRPr lang="en-US" altLang="ja-JP" b="1" dirty="0">
              <a:solidFill>
                <a:schemeClr val="accent1">
                  <a:lumMod val="75000"/>
                </a:schemeClr>
              </a:solidFill>
            </a:endParaRPr>
          </a:p>
          <a:p>
            <a:endParaRPr lang="en-US" altLang="ja-JP" b="1" dirty="0">
              <a:solidFill>
                <a:schemeClr val="accent1">
                  <a:lumMod val="75000"/>
                </a:schemeClr>
              </a:solidFill>
            </a:endParaRPr>
          </a:p>
          <a:p>
            <a:endParaRPr lang="en-US" altLang="ja-JP" b="1" dirty="0">
              <a:solidFill>
                <a:schemeClr val="accent1">
                  <a:lumMod val="75000"/>
                </a:schemeClr>
              </a:solidFill>
            </a:endParaRPr>
          </a:p>
          <a:p>
            <a:r>
              <a:rPr lang="ja-JP" altLang="en-US" b="1" dirty="0">
                <a:solidFill>
                  <a:schemeClr val="accent1">
                    <a:lumMod val="75000"/>
                  </a:schemeClr>
                </a:solidFill>
              </a:rPr>
              <a:t>太陽電池の光電変換効率の向上努力とその生産コストの低減度は特に日本にとって重要な課題である。</a:t>
            </a:r>
            <a:endParaRPr lang="en-US" altLang="ja-JP" b="1" dirty="0">
              <a:solidFill>
                <a:schemeClr val="accent1">
                  <a:lumMod val="75000"/>
                </a:schemeClr>
              </a:solidFill>
            </a:endParaRPr>
          </a:p>
          <a:p>
            <a:endParaRPr lang="en-US" altLang="ja-JP" b="1" dirty="0">
              <a:solidFill>
                <a:schemeClr val="accent1">
                  <a:lumMod val="75000"/>
                </a:schemeClr>
              </a:solidFill>
            </a:endParaRPr>
          </a:p>
          <a:p>
            <a:r>
              <a:rPr lang="ja-JP" altLang="en-US" b="1" dirty="0">
                <a:solidFill>
                  <a:schemeClr val="accent1">
                    <a:lumMod val="75000"/>
                  </a:schemeClr>
                </a:solidFill>
              </a:rPr>
              <a:t>●太陽電池はコストが命である。７％でも安く作れれば有用である。</a:t>
            </a:r>
            <a:endParaRPr lang="en-US" altLang="ja-JP" b="1" dirty="0">
              <a:solidFill>
                <a:schemeClr val="accent1">
                  <a:lumMod val="75000"/>
                </a:schemeClr>
              </a:solidFill>
            </a:endParaRPr>
          </a:p>
          <a:p>
            <a:endParaRPr lang="en-US" altLang="ja-JP" b="1" dirty="0">
              <a:solidFill>
                <a:schemeClr val="accent1">
                  <a:lumMod val="75000"/>
                </a:schemeClr>
              </a:solidFill>
            </a:endParaRPr>
          </a:p>
          <a:p>
            <a:r>
              <a:rPr lang="ja-JP" altLang="en-US" b="1" dirty="0">
                <a:solidFill>
                  <a:schemeClr val="accent1">
                    <a:lumMod val="75000"/>
                  </a:schemeClr>
                </a:solidFill>
              </a:rPr>
              <a:t>●一方、高価でも、光電変換効率が４０％～６０％、さらに８０％となれば、受光面積が節約でき、</a:t>
            </a:r>
            <a:endParaRPr lang="en-US" altLang="ja-JP" b="1" dirty="0">
              <a:solidFill>
                <a:schemeClr val="accent1">
                  <a:lumMod val="75000"/>
                </a:schemeClr>
              </a:solidFill>
            </a:endParaRPr>
          </a:p>
          <a:p>
            <a:r>
              <a:rPr lang="ja-JP" altLang="en-US" b="1" dirty="0">
                <a:solidFill>
                  <a:schemeClr val="accent1">
                    <a:lumMod val="75000"/>
                  </a:schemeClr>
                </a:solidFill>
              </a:rPr>
              <a:t>　太陽電池の小型化が加速し、人工衛星、宇宙ステーション、宇宙探索機、ロボットや電気自動車</a:t>
            </a:r>
            <a:endParaRPr lang="en-US" altLang="ja-JP" b="1" dirty="0">
              <a:solidFill>
                <a:schemeClr val="accent1">
                  <a:lumMod val="75000"/>
                </a:schemeClr>
              </a:solidFill>
            </a:endParaRPr>
          </a:p>
          <a:p>
            <a:r>
              <a:rPr lang="ja-JP" altLang="en-US" b="1" dirty="0">
                <a:solidFill>
                  <a:schemeClr val="accent1">
                    <a:lumMod val="75000"/>
                  </a:schemeClr>
                </a:solidFill>
              </a:rPr>
              <a:t>　への応用が広がる。グリーン面積が節約できるメリットは特に大きい。　</a:t>
            </a:r>
            <a:endParaRPr lang="en-US" altLang="ja-JP" b="1" dirty="0">
              <a:solidFill>
                <a:schemeClr val="accent1">
                  <a:lumMod val="75000"/>
                </a:schemeClr>
              </a:solidFill>
            </a:endParaRPr>
          </a:p>
          <a:p>
            <a:r>
              <a:rPr lang="ja-JP" altLang="en-US" b="1" dirty="0">
                <a:solidFill>
                  <a:schemeClr val="accent1">
                    <a:lumMod val="75000"/>
                  </a:schemeClr>
                </a:solidFill>
              </a:rPr>
              <a:t>●</a:t>
            </a:r>
            <a:r>
              <a:rPr lang="en-US" altLang="ja-JP" b="1" dirty="0">
                <a:solidFill>
                  <a:schemeClr val="accent1">
                    <a:lumMod val="75000"/>
                  </a:schemeClr>
                </a:solidFill>
              </a:rPr>
              <a:t>Cost</a:t>
            </a:r>
            <a:r>
              <a:rPr lang="ja-JP" altLang="en-US" b="1" dirty="0">
                <a:solidFill>
                  <a:schemeClr val="accent1">
                    <a:lumMod val="75000"/>
                  </a:schemeClr>
                </a:solidFill>
              </a:rPr>
              <a:t>が</a:t>
            </a:r>
            <a:r>
              <a:rPr lang="en-US" altLang="ja-JP" b="1" dirty="0">
                <a:solidFill>
                  <a:schemeClr val="accent1">
                    <a:lumMod val="75000"/>
                  </a:schemeClr>
                </a:solidFill>
              </a:rPr>
              <a:t>4</a:t>
            </a:r>
            <a:r>
              <a:rPr lang="ja-JP" altLang="en-US" b="1" dirty="0">
                <a:solidFill>
                  <a:schemeClr val="accent1">
                    <a:lumMod val="75000"/>
                  </a:schemeClr>
                </a:solidFill>
              </a:rPr>
              <a:t>倍でも、従来の</a:t>
            </a:r>
            <a:r>
              <a:rPr lang="en-US" altLang="ja-JP" b="1" dirty="0">
                <a:solidFill>
                  <a:schemeClr val="accent1">
                    <a:lumMod val="75000"/>
                  </a:schemeClr>
                </a:solidFill>
              </a:rPr>
              <a:t>20%</a:t>
            </a:r>
            <a:r>
              <a:rPr lang="ja-JP" altLang="en-US" b="1" dirty="0">
                <a:solidFill>
                  <a:schemeClr val="accent1">
                    <a:lumMod val="75000"/>
                  </a:schemeClr>
                </a:solidFill>
              </a:rPr>
              <a:t>の効率のものより、効率が</a:t>
            </a:r>
            <a:r>
              <a:rPr lang="en-US" altLang="ja-JP" b="1" dirty="0">
                <a:solidFill>
                  <a:schemeClr val="accent1">
                    <a:lumMod val="75000"/>
                  </a:schemeClr>
                </a:solidFill>
              </a:rPr>
              <a:t>80%</a:t>
            </a:r>
            <a:r>
              <a:rPr lang="ja-JP" altLang="en-US" b="1" dirty="0">
                <a:solidFill>
                  <a:schemeClr val="accent1">
                    <a:lumMod val="75000"/>
                  </a:schemeClr>
                </a:solidFill>
              </a:rPr>
              <a:t>まで向上できれば、受光面積が４分の１</a:t>
            </a:r>
            <a:endParaRPr lang="en-US" altLang="ja-JP" b="1" dirty="0">
              <a:solidFill>
                <a:schemeClr val="accent1">
                  <a:lumMod val="75000"/>
                </a:schemeClr>
              </a:solidFill>
            </a:endParaRPr>
          </a:p>
          <a:p>
            <a:r>
              <a:rPr lang="ja-JP" altLang="en-US" b="1" dirty="0">
                <a:solidFill>
                  <a:schemeClr val="accent1">
                    <a:lumMod val="75000"/>
                  </a:schemeClr>
                </a:solidFill>
              </a:rPr>
              <a:t>　となり、用途は広がる。面積の小さい、小型化には、それなりの大きなメリットが生じる。</a:t>
            </a:r>
            <a:endParaRPr kumimoji="1" lang="en-US" altLang="ja-JP" b="1" dirty="0">
              <a:solidFill>
                <a:schemeClr val="accent1">
                  <a:lumMod val="75000"/>
                </a:schemeClr>
              </a:solidFill>
            </a:endParaRPr>
          </a:p>
        </p:txBody>
      </p:sp>
    </p:spTree>
    <p:extLst>
      <p:ext uri="{BB962C8B-B14F-4D97-AF65-F5344CB8AC3E}">
        <p14:creationId xmlns:p14="http://schemas.microsoft.com/office/powerpoint/2010/main" val="293235909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四角形: 角を丸くする 31">
            <a:extLst>
              <a:ext uri="{FF2B5EF4-FFF2-40B4-BE49-F238E27FC236}">
                <a16:creationId xmlns:a16="http://schemas.microsoft.com/office/drawing/2014/main" id="{B953059C-0537-1129-A9A8-1BFA0B4ECE8E}"/>
              </a:ext>
            </a:extLst>
          </p:cNvPr>
          <p:cNvSpPr/>
          <p:nvPr/>
        </p:nvSpPr>
        <p:spPr>
          <a:xfrm>
            <a:off x="7178568" y="271626"/>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 name="図 11">
            <a:extLst>
              <a:ext uri="{FF2B5EF4-FFF2-40B4-BE49-F238E27FC236}">
                <a16:creationId xmlns:a16="http://schemas.microsoft.com/office/drawing/2014/main" id="{BBD8D0DF-E5F6-24DE-1046-84704F7E7464}"/>
              </a:ext>
            </a:extLst>
          </p:cNvPr>
          <p:cNvPicPr>
            <a:picLocks noChangeAspect="1"/>
          </p:cNvPicPr>
          <p:nvPr/>
        </p:nvPicPr>
        <p:blipFill rotWithShape="1">
          <a:blip r:embed="rId2"/>
          <a:srcRect l="44631" t="65144" r="1457" b="8176"/>
          <a:stretch/>
        </p:blipFill>
        <p:spPr>
          <a:xfrm>
            <a:off x="7401766" y="443783"/>
            <a:ext cx="4389371" cy="1612074"/>
          </a:xfrm>
          <a:prstGeom prst="rect">
            <a:avLst/>
          </a:prstGeom>
        </p:spPr>
      </p:pic>
      <p:pic>
        <p:nvPicPr>
          <p:cNvPr id="13" name="図 12">
            <a:extLst>
              <a:ext uri="{FF2B5EF4-FFF2-40B4-BE49-F238E27FC236}">
                <a16:creationId xmlns:a16="http://schemas.microsoft.com/office/drawing/2014/main" id="{EEE95D0C-135B-19CB-E9A1-2F3A1B1917CC}"/>
              </a:ext>
            </a:extLst>
          </p:cNvPr>
          <p:cNvPicPr>
            <a:picLocks noChangeAspect="1"/>
          </p:cNvPicPr>
          <p:nvPr/>
        </p:nvPicPr>
        <p:blipFill rotWithShape="1">
          <a:blip r:embed="rId3"/>
          <a:srcRect l="22870" t="33519" r="55722" b="59336"/>
          <a:stretch/>
        </p:blipFill>
        <p:spPr>
          <a:xfrm>
            <a:off x="7676850" y="2345472"/>
            <a:ext cx="3745655" cy="702792"/>
          </a:xfrm>
          <a:prstGeom prst="rect">
            <a:avLst/>
          </a:prstGeom>
        </p:spPr>
      </p:pic>
      <p:pic>
        <p:nvPicPr>
          <p:cNvPr id="14" name="図 13">
            <a:extLst>
              <a:ext uri="{FF2B5EF4-FFF2-40B4-BE49-F238E27FC236}">
                <a16:creationId xmlns:a16="http://schemas.microsoft.com/office/drawing/2014/main" id="{773D6AE9-66F7-764D-2928-82A03326F5A8}"/>
              </a:ext>
            </a:extLst>
          </p:cNvPr>
          <p:cNvPicPr>
            <a:picLocks noChangeAspect="1"/>
          </p:cNvPicPr>
          <p:nvPr/>
        </p:nvPicPr>
        <p:blipFill rotWithShape="1">
          <a:blip r:embed="rId4"/>
          <a:srcRect l="55205" t="44446" r="2040" b="3939"/>
          <a:stretch/>
        </p:blipFill>
        <p:spPr>
          <a:xfrm>
            <a:off x="6730584" y="3048264"/>
            <a:ext cx="5461416" cy="3538109"/>
          </a:xfrm>
          <a:prstGeom prst="rect">
            <a:avLst/>
          </a:prstGeom>
        </p:spPr>
      </p:pic>
      <p:sp>
        <p:nvSpPr>
          <p:cNvPr id="21" name="テキスト ボックス 20">
            <a:extLst>
              <a:ext uri="{FF2B5EF4-FFF2-40B4-BE49-F238E27FC236}">
                <a16:creationId xmlns:a16="http://schemas.microsoft.com/office/drawing/2014/main" id="{F490920C-31DB-6668-2CC3-8B48DF20E04E}"/>
              </a:ext>
            </a:extLst>
          </p:cNvPr>
          <p:cNvSpPr txBox="1"/>
          <p:nvPr/>
        </p:nvSpPr>
        <p:spPr>
          <a:xfrm>
            <a:off x="1003620" y="5452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sp>
        <p:nvSpPr>
          <p:cNvPr id="25" name="テキスト ボックス 24">
            <a:extLst>
              <a:ext uri="{FF2B5EF4-FFF2-40B4-BE49-F238E27FC236}">
                <a16:creationId xmlns:a16="http://schemas.microsoft.com/office/drawing/2014/main" id="{AF7CC423-3B41-55CC-B34F-85035A9E7307}"/>
              </a:ext>
            </a:extLst>
          </p:cNvPr>
          <p:cNvSpPr txBox="1"/>
          <p:nvPr/>
        </p:nvSpPr>
        <p:spPr>
          <a:xfrm>
            <a:off x="0" y="522519"/>
            <a:ext cx="7109639" cy="6186309"/>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r>
              <a:rPr kumimoji="1" lang="ja-JP" altLang="en-US" b="1" dirty="0"/>
              <a:t>（３）</a:t>
            </a:r>
            <a:r>
              <a:rPr lang="ja-JP" altLang="en-US" b="1" dirty="0"/>
              <a:t>１９７５年６月に　オランダの </a:t>
            </a:r>
            <a:r>
              <a:rPr lang="en-US" altLang="ja-JP" b="1" dirty="0"/>
              <a:t>Philips</a:t>
            </a:r>
            <a:r>
              <a:rPr lang="ja-JP" altLang="en-US" b="1" dirty="0"/>
              <a:t>社により　</a:t>
            </a:r>
            <a:endParaRPr lang="en-US" altLang="ja-JP" b="1" dirty="0"/>
          </a:p>
          <a:p>
            <a:r>
              <a:rPr lang="ja-JP" altLang="en-US" b="1" dirty="0"/>
              <a:t>　　</a:t>
            </a:r>
            <a:r>
              <a:rPr lang="en-US" altLang="ja-JP" b="1" dirty="0"/>
              <a:t>Double </a:t>
            </a:r>
            <a:r>
              <a:rPr lang="ja-JP" altLang="en-US" b="1" dirty="0"/>
              <a:t>接合型の埋め込み</a:t>
            </a:r>
            <a:r>
              <a:rPr lang="en-US" altLang="ja-JP" b="1" dirty="0"/>
              <a:t>Photodiode </a:t>
            </a:r>
            <a:r>
              <a:rPr lang="ja-JP" altLang="en-US" b="1" dirty="0"/>
              <a:t>が発明された。</a:t>
            </a:r>
            <a:endParaRPr lang="en-US" altLang="ja-JP" b="1" dirty="0"/>
          </a:p>
          <a:p>
            <a:endParaRPr lang="en-US" altLang="ja-JP" b="1" dirty="0"/>
          </a:p>
          <a:p>
            <a:r>
              <a:rPr kumimoji="1" lang="ja-JP" altLang="en-US" b="1" dirty="0"/>
              <a:t>（４）</a:t>
            </a:r>
            <a:r>
              <a:rPr lang="ja-JP" altLang="en-US" b="1" dirty="0"/>
              <a:t>１９７５年１０月２３日に　</a:t>
            </a:r>
            <a:r>
              <a:rPr lang="en-US" altLang="ja-JP" b="1" dirty="0"/>
              <a:t>Sony</a:t>
            </a:r>
            <a:r>
              <a:rPr lang="ja-JP" altLang="en-US" b="1" dirty="0"/>
              <a:t>（萩原）は　</a:t>
            </a:r>
            <a:endParaRPr lang="en-US" altLang="ja-JP" b="1" dirty="0"/>
          </a:p>
          <a:p>
            <a:r>
              <a:rPr lang="en-US" altLang="ja-JP" b="1" dirty="0"/>
              <a:t>       Global Shutter </a:t>
            </a:r>
            <a:r>
              <a:rPr lang="ja-JP" altLang="en-US" b="1" dirty="0"/>
              <a:t>機能付きの</a:t>
            </a:r>
            <a:r>
              <a:rPr lang="en-US" altLang="ja-JP" b="1" dirty="0"/>
              <a:t>Double &amp; Triple</a:t>
            </a:r>
            <a:r>
              <a:rPr lang="ja-JP" altLang="en-US" b="1" dirty="0"/>
              <a:t>接合型の</a:t>
            </a:r>
            <a:endParaRPr lang="en-US" altLang="ja-JP" b="1" dirty="0"/>
          </a:p>
          <a:p>
            <a:r>
              <a:rPr lang="en-US" altLang="ja-JP" b="1" dirty="0"/>
              <a:t>  </a:t>
            </a:r>
            <a:r>
              <a:rPr lang="ja-JP" altLang="en-US" b="1" dirty="0"/>
              <a:t>　</a:t>
            </a:r>
            <a:r>
              <a:rPr lang="en-US" altLang="ja-JP" b="1" dirty="0"/>
              <a:t>   </a:t>
            </a:r>
            <a:r>
              <a:rPr lang="ja-JP" altLang="en-US" b="1" dirty="0"/>
              <a:t>残像のない</a:t>
            </a:r>
            <a:r>
              <a:rPr lang="en-US" altLang="ja-JP" b="1" dirty="0"/>
              <a:t>Pinned Photodiode </a:t>
            </a:r>
            <a:r>
              <a:rPr lang="ja-JP" altLang="en-US" b="1" dirty="0"/>
              <a:t>が発明した。</a:t>
            </a:r>
            <a:endParaRPr lang="en-US" altLang="ja-JP" b="1" dirty="0"/>
          </a:p>
          <a:p>
            <a:endParaRPr lang="en-US" altLang="ja-JP" b="1" dirty="0"/>
          </a:p>
          <a:p>
            <a:r>
              <a:rPr kumimoji="1" lang="ja-JP" altLang="en-US" b="1" dirty="0"/>
              <a:t>（５）</a:t>
            </a:r>
            <a:r>
              <a:rPr lang="ja-JP" altLang="en-US" b="1" dirty="0"/>
              <a:t>１９７５年１１月１０日に　</a:t>
            </a:r>
            <a:r>
              <a:rPr lang="en-US" altLang="ja-JP" b="1" dirty="0"/>
              <a:t>Sony</a:t>
            </a:r>
            <a:r>
              <a:rPr lang="ja-JP" altLang="en-US" b="1" dirty="0"/>
              <a:t>（萩原）は</a:t>
            </a:r>
            <a:endParaRPr lang="en-US" altLang="ja-JP" b="1" dirty="0"/>
          </a:p>
          <a:p>
            <a:r>
              <a:rPr lang="ja-JP" altLang="en-US" b="1" dirty="0"/>
              <a:t>       　基板</a:t>
            </a:r>
            <a:r>
              <a:rPr lang="en-US" altLang="ja-JP" b="1" dirty="0"/>
              <a:t>(N)</a:t>
            </a:r>
            <a:r>
              <a:rPr lang="ja-JP" altLang="en-US" b="1" dirty="0"/>
              <a:t>に</a:t>
            </a:r>
            <a:r>
              <a:rPr lang="en-US" altLang="ja-JP" b="1" dirty="0"/>
              <a:t>PNP Double</a:t>
            </a:r>
            <a:r>
              <a:rPr lang="ja-JP" altLang="en-US" b="1" dirty="0"/>
              <a:t>接合型を形成して </a:t>
            </a:r>
            <a:r>
              <a:rPr lang="en-US" altLang="ja-JP" b="1" dirty="0"/>
              <a:t>VOD</a:t>
            </a:r>
            <a:r>
              <a:rPr lang="ja-JP" altLang="en-US" b="1" dirty="0"/>
              <a:t>付の</a:t>
            </a:r>
            <a:endParaRPr lang="en-US" altLang="ja-JP" b="1" dirty="0"/>
          </a:p>
          <a:p>
            <a:r>
              <a:rPr lang="ja-JP" altLang="en-US" b="1" dirty="0"/>
              <a:t>　　　残像のない </a:t>
            </a:r>
            <a:r>
              <a:rPr lang="en-US" altLang="ja-JP" b="1" dirty="0"/>
              <a:t>Pinned Photodiode </a:t>
            </a:r>
            <a:r>
              <a:rPr lang="ja-JP" altLang="en-US" b="1" dirty="0"/>
              <a:t>を発明した。</a:t>
            </a:r>
            <a:endParaRPr lang="en-US" altLang="ja-JP" b="1" dirty="0"/>
          </a:p>
          <a:p>
            <a:endParaRPr lang="en-US" altLang="ja-JP" b="1" dirty="0"/>
          </a:p>
          <a:p>
            <a:r>
              <a:rPr lang="ja-JP" altLang="en-US" b="1" dirty="0"/>
              <a:t>（６）１９７７年に</a:t>
            </a:r>
            <a:r>
              <a:rPr lang="en-US" altLang="ja-JP" b="1" dirty="0"/>
              <a:t>Sony</a:t>
            </a:r>
            <a:r>
              <a:rPr lang="ja-JP" altLang="en-US" b="1" dirty="0"/>
              <a:t>（萩原）は </a:t>
            </a:r>
            <a:r>
              <a:rPr lang="en-US" altLang="ja-JP" b="1" dirty="0"/>
              <a:t>PNPN(Thyristor)</a:t>
            </a:r>
            <a:r>
              <a:rPr lang="ja-JP" altLang="en-US" b="1" dirty="0"/>
              <a:t>構造</a:t>
            </a:r>
            <a:endParaRPr lang="en-US" altLang="ja-JP" b="1" dirty="0"/>
          </a:p>
          <a:p>
            <a:r>
              <a:rPr lang="en-US" altLang="ja-JP" b="1" dirty="0"/>
              <a:t>        </a:t>
            </a:r>
            <a:r>
              <a:rPr lang="ja-JP" altLang="en-US" b="1" dirty="0"/>
              <a:t>の受光素子において　</a:t>
            </a:r>
            <a:r>
              <a:rPr lang="en-US" altLang="ja-JP" b="1" dirty="0"/>
              <a:t>Punch-thru Action </a:t>
            </a:r>
            <a:r>
              <a:rPr lang="ja-JP" altLang="en-US" b="1" dirty="0"/>
              <a:t>を利用して</a:t>
            </a:r>
            <a:endParaRPr lang="en-US" altLang="ja-JP" b="1" dirty="0"/>
          </a:p>
          <a:p>
            <a:r>
              <a:rPr lang="ja-JP" altLang="en-US" b="1" dirty="0"/>
              <a:t>　　残像のない電子</a:t>
            </a:r>
            <a:r>
              <a:rPr lang="en-US" altLang="ja-JP" b="1" dirty="0"/>
              <a:t>Shutter Clock </a:t>
            </a:r>
            <a:r>
              <a:rPr lang="ja-JP" altLang="en-US" b="1" dirty="0"/>
              <a:t>駆動方式を発明した。</a:t>
            </a:r>
            <a:endParaRPr lang="en-US" altLang="ja-JP" b="1" dirty="0"/>
          </a:p>
          <a:p>
            <a:endParaRPr kumimoji="1" lang="en-US" altLang="ja-JP" b="1" dirty="0"/>
          </a:p>
          <a:p>
            <a:r>
              <a:rPr kumimoji="1" lang="ja-JP" altLang="en-US" b="1" dirty="0"/>
              <a:t>（</a:t>
            </a:r>
            <a:r>
              <a:rPr lang="ja-JP" altLang="en-US" b="1" dirty="0"/>
              <a:t>７</a:t>
            </a:r>
            <a:r>
              <a:rPr kumimoji="1" lang="ja-JP" altLang="en-US" b="1" dirty="0"/>
              <a:t>）１９７８年９月　</a:t>
            </a:r>
            <a:r>
              <a:rPr kumimoji="1" lang="en-US" altLang="ja-JP" b="1" dirty="0"/>
              <a:t>SSDM1978 </a:t>
            </a:r>
            <a:r>
              <a:rPr kumimoji="1" lang="ja-JP" altLang="en-US" b="1" dirty="0"/>
              <a:t>にて　</a:t>
            </a:r>
            <a:r>
              <a:rPr lang="en-US" altLang="ja-JP" b="1" dirty="0"/>
              <a:t>Sony</a:t>
            </a:r>
            <a:r>
              <a:rPr lang="ja-JP" altLang="en-US" b="1" dirty="0"/>
              <a:t>（萩原）は</a:t>
            </a:r>
            <a:endParaRPr lang="en-US" altLang="ja-JP" b="1" dirty="0"/>
          </a:p>
          <a:p>
            <a:r>
              <a:rPr lang="ja-JP" altLang="en-US" b="1" dirty="0"/>
              <a:t>　　残像のない　短波長青色光の感度特性にすぐれ表面暗電流</a:t>
            </a:r>
            <a:endParaRPr lang="en-US" altLang="ja-JP" b="1" dirty="0"/>
          </a:p>
          <a:p>
            <a:r>
              <a:rPr lang="ja-JP" altLang="en-US" b="1" dirty="0"/>
              <a:t>　　雑音の少ない</a:t>
            </a:r>
            <a:r>
              <a:rPr lang="en-US" altLang="ja-JP" b="1" dirty="0"/>
              <a:t>Double </a:t>
            </a:r>
            <a:r>
              <a:rPr lang="ja-JP" altLang="en-US" b="1" dirty="0"/>
              <a:t>接合型の</a:t>
            </a:r>
            <a:r>
              <a:rPr lang="en-US" altLang="ja-JP" b="1" dirty="0"/>
              <a:t>Pinned Photodiode </a:t>
            </a:r>
            <a:r>
              <a:rPr lang="ja-JP" altLang="en-US" b="1" dirty="0"/>
              <a:t>を世界で</a:t>
            </a:r>
            <a:endParaRPr lang="en-US" altLang="ja-JP" b="1" dirty="0"/>
          </a:p>
          <a:p>
            <a:r>
              <a:rPr lang="ja-JP" altLang="en-US" b="1" dirty="0"/>
              <a:t>　　初めて開発し日本語で発表の日本国内開催の学会で報告した。</a:t>
            </a:r>
            <a:endParaRPr lang="en-US" altLang="ja-JP" sz="2000" b="1" dirty="0"/>
          </a:p>
        </p:txBody>
      </p:sp>
      <p:cxnSp>
        <p:nvCxnSpPr>
          <p:cNvPr id="27" name="直線コネクタ 26">
            <a:extLst>
              <a:ext uri="{FF2B5EF4-FFF2-40B4-BE49-F238E27FC236}">
                <a16:creationId xmlns:a16="http://schemas.microsoft.com/office/drawing/2014/main" id="{54822E49-38B7-0DDF-3D89-2F280FC1D8FA}"/>
              </a:ext>
            </a:extLst>
          </p:cNvPr>
          <p:cNvCxnSpPr>
            <a:cxnSpLocks/>
          </p:cNvCxnSpPr>
          <p:nvPr/>
        </p:nvCxnSpPr>
        <p:spPr>
          <a:xfrm>
            <a:off x="762767" y="2482632"/>
            <a:ext cx="46636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431455A0-EEF5-C799-5E86-2869F1BE5B0B}"/>
              </a:ext>
            </a:extLst>
          </p:cNvPr>
          <p:cNvCxnSpPr>
            <a:cxnSpLocks/>
          </p:cNvCxnSpPr>
          <p:nvPr/>
        </p:nvCxnSpPr>
        <p:spPr>
          <a:xfrm>
            <a:off x="507934" y="2739964"/>
            <a:ext cx="54431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F63B557A-3948-2DB5-B343-1D8F7A469481}"/>
              </a:ext>
            </a:extLst>
          </p:cNvPr>
          <p:cNvCxnSpPr>
            <a:cxnSpLocks/>
          </p:cNvCxnSpPr>
          <p:nvPr/>
        </p:nvCxnSpPr>
        <p:spPr>
          <a:xfrm>
            <a:off x="642846" y="3062517"/>
            <a:ext cx="46636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矢印: 左 14">
            <a:extLst>
              <a:ext uri="{FF2B5EF4-FFF2-40B4-BE49-F238E27FC236}">
                <a16:creationId xmlns:a16="http://schemas.microsoft.com/office/drawing/2014/main" id="{471DF594-4359-ED42-7977-A620444FCA9B}"/>
              </a:ext>
            </a:extLst>
          </p:cNvPr>
          <p:cNvSpPr/>
          <p:nvPr/>
        </p:nvSpPr>
        <p:spPr>
          <a:xfrm>
            <a:off x="11115652" y="3570265"/>
            <a:ext cx="696276" cy="256606"/>
          </a:xfrm>
          <a:prstGeom prst="lef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C90F9E0-6E04-2B0E-EC2C-973A95E24169}"/>
              </a:ext>
            </a:extLst>
          </p:cNvPr>
          <p:cNvSpPr txBox="1"/>
          <p:nvPr/>
        </p:nvSpPr>
        <p:spPr>
          <a:xfrm>
            <a:off x="11232662" y="3751056"/>
            <a:ext cx="631904" cy="307777"/>
          </a:xfrm>
          <a:prstGeom prst="rect">
            <a:avLst/>
          </a:prstGeom>
          <a:noFill/>
        </p:spPr>
        <p:txBody>
          <a:bodyPr wrap="none" rtlCol="0">
            <a:spAutoFit/>
          </a:bodyPr>
          <a:lstStyle/>
          <a:p>
            <a:r>
              <a:rPr kumimoji="1" lang="en-US" altLang="ja-JP" sz="1400" b="1" dirty="0">
                <a:solidFill>
                  <a:srgbClr val="FF0000"/>
                </a:solidFill>
              </a:rPr>
              <a:t>Light</a:t>
            </a:r>
            <a:endParaRPr kumimoji="1" lang="ja-JP" altLang="en-US" sz="1400" b="1" dirty="0">
              <a:solidFill>
                <a:srgbClr val="FF0000"/>
              </a:solidFill>
            </a:endParaRPr>
          </a:p>
        </p:txBody>
      </p:sp>
      <p:sp>
        <p:nvSpPr>
          <p:cNvPr id="17" name="テキスト ボックス 16">
            <a:extLst>
              <a:ext uri="{FF2B5EF4-FFF2-40B4-BE49-F238E27FC236}">
                <a16:creationId xmlns:a16="http://schemas.microsoft.com/office/drawing/2014/main" id="{FB3B9995-362A-BC48-E401-503419CC918B}"/>
              </a:ext>
            </a:extLst>
          </p:cNvPr>
          <p:cNvSpPr txBox="1"/>
          <p:nvPr/>
        </p:nvSpPr>
        <p:spPr>
          <a:xfrm>
            <a:off x="6752897" y="2482632"/>
            <a:ext cx="1569660" cy="1754326"/>
          </a:xfrm>
          <a:prstGeom prst="rect">
            <a:avLst/>
          </a:prstGeom>
          <a:noFill/>
        </p:spPr>
        <p:txBody>
          <a:bodyPr wrap="none" rtlCol="0">
            <a:spAutoFit/>
          </a:bodyPr>
          <a:lstStyle/>
          <a:p>
            <a:r>
              <a:rPr lang="ja-JP" altLang="en-US" sz="1200" b="1" dirty="0">
                <a:solidFill>
                  <a:schemeClr val="tx2">
                    <a:lumMod val="50000"/>
                  </a:schemeClr>
                </a:solidFill>
              </a:rPr>
              <a:t>受光表面と</a:t>
            </a:r>
            <a:endParaRPr lang="en-US" altLang="ja-JP" sz="1200" b="1" dirty="0">
              <a:solidFill>
                <a:schemeClr val="tx2">
                  <a:lumMod val="50000"/>
                </a:schemeClr>
              </a:solidFill>
            </a:endParaRPr>
          </a:p>
          <a:p>
            <a:r>
              <a:rPr kumimoji="1" lang="ja-JP" altLang="en-US" sz="1200" b="1" dirty="0">
                <a:solidFill>
                  <a:schemeClr val="tx2">
                    <a:lumMod val="50000"/>
                  </a:schemeClr>
                </a:solidFill>
              </a:rPr>
              <a:t>反対の基板側</a:t>
            </a:r>
            <a:endParaRPr kumimoji="1" lang="en-US" altLang="ja-JP" sz="1200" b="1" dirty="0">
              <a:solidFill>
                <a:schemeClr val="tx2">
                  <a:lumMod val="50000"/>
                </a:schemeClr>
              </a:solidFill>
            </a:endParaRPr>
          </a:p>
          <a:p>
            <a:r>
              <a:rPr kumimoji="1" lang="ja-JP" altLang="en-US" sz="1200" b="1" dirty="0">
                <a:solidFill>
                  <a:schemeClr val="tx2">
                    <a:lumMod val="50000"/>
                  </a:schemeClr>
                </a:solidFill>
              </a:rPr>
              <a:t>に深奥電荷が</a:t>
            </a:r>
            <a:endParaRPr kumimoji="1" lang="en-US" altLang="ja-JP" sz="1200" b="1" dirty="0">
              <a:solidFill>
                <a:schemeClr val="tx2">
                  <a:lumMod val="50000"/>
                </a:schemeClr>
              </a:solidFill>
            </a:endParaRPr>
          </a:p>
          <a:p>
            <a:r>
              <a:rPr lang="ja-JP" altLang="en-US" sz="1200" b="1" dirty="0">
                <a:solidFill>
                  <a:schemeClr val="tx2">
                    <a:lumMod val="50000"/>
                  </a:schemeClr>
                </a:solidFill>
              </a:rPr>
              <a:t>掃き出されて</a:t>
            </a:r>
            <a:endParaRPr lang="en-US" altLang="ja-JP" sz="1200" b="1" dirty="0">
              <a:solidFill>
                <a:schemeClr val="tx2">
                  <a:lumMod val="50000"/>
                </a:schemeClr>
              </a:solidFill>
            </a:endParaRPr>
          </a:p>
          <a:p>
            <a:r>
              <a:rPr kumimoji="1" lang="ja-JP" altLang="en-US" sz="1200" b="1" dirty="0">
                <a:solidFill>
                  <a:schemeClr val="tx2">
                    <a:lumMod val="50000"/>
                  </a:schemeClr>
                </a:solidFill>
              </a:rPr>
              <a:t>いる。電荷</a:t>
            </a:r>
            <a:endParaRPr kumimoji="1" lang="en-US" altLang="ja-JP" sz="1200" b="1" dirty="0">
              <a:solidFill>
                <a:schemeClr val="tx2">
                  <a:lumMod val="50000"/>
                </a:schemeClr>
              </a:solidFill>
            </a:endParaRPr>
          </a:p>
          <a:p>
            <a:r>
              <a:rPr kumimoji="1" lang="ja-JP" altLang="en-US" sz="1200" b="1" dirty="0">
                <a:solidFill>
                  <a:schemeClr val="tx2">
                    <a:lumMod val="50000"/>
                  </a:schemeClr>
                </a:solidFill>
              </a:rPr>
              <a:t>も受光表面と</a:t>
            </a:r>
            <a:endParaRPr kumimoji="1" lang="en-US" altLang="ja-JP" sz="1200" b="1" dirty="0">
              <a:solidFill>
                <a:schemeClr val="tx2">
                  <a:lumMod val="50000"/>
                </a:schemeClr>
              </a:solidFill>
            </a:endParaRPr>
          </a:p>
          <a:p>
            <a:r>
              <a:rPr lang="ja-JP" altLang="en-US" sz="1200" b="1" dirty="0">
                <a:solidFill>
                  <a:schemeClr val="tx2">
                    <a:lumMod val="50000"/>
                  </a:schemeClr>
                </a:solidFill>
              </a:rPr>
              <a:t>反対側の基板</a:t>
            </a:r>
            <a:endParaRPr lang="en-US" altLang="ja-JP" sz="1200" b="1" dirty="0">
              <a:solidFill>
                <a:schemeClr val="tx2">
                  <a:lumMod val="50000"/>
                </a:schemeClr>
              </a:solidFill>
            </a:endParaRPr>
          </a:p>
          <a:p>
            <a:r>
              <a:rPr kumimoji="1" lang="ja-JP" altLang="en-US" sz="1200" b="1" dirty="0">
                <a:solidFill>
                  <a:schemeClr val="tx2">
                    <a:lumMod val="50000"/>
                  </a:schemeClr>
                </a:solidFill>
              </a:rPr>
              <a:t>方向に掃き出す</a:t>
            </a:r>
            <a:endParaRPr kumimoji="1" lang="en-US" altLang="ja-JP" sz="1200" b="1" dirty="0">
              <a:solidFill>
                <a:schemeClr val="tx2">
                  <a:lumMod val="50000"/>
                </a:schemeClr>
              </a:solidFill>
            </a:endParaRPr>
          </a:p>
          <a:p>
            <a:r>
              <a:rPr lang="ja-JP" altLang="en-US" sz="1200" b="1" dirty="0">
                <a:solidFill>
                  <a:schemeClr val="tx2">
                    <a:lumMod val="50000"/>
                  </a:schemeClr>
                </a:solidFill>
              </a:rPr>
              <a:t>ことが可能である。</a:t>
            </a:r>
            <a:endParaRPr kumimoji="1" lang="ja-JP" altLang="en-US" sz="1200" b="1" dirty="0">
              <a:solidFill>
                <a:schemeClr val="tx2">
                  <a:lumMod val="50000"/>
                </a:schemeClr>
              </a:solidFill>
            </a:endParaRPr>
          </a:p>
        </p:txBody>
      </p:sp>
      <p:sp>
        <p:nvSpPr>
          <p:cNvPr id="18" name="テキスト ボックス 17">
            <a:extLst>
              <a:ext uri="{FF2B5EF4-FFF2-40B4-BE49-F238E27FC236}">
                <a16:creationId xmlns:a16="http://schemas.microsoft.com/office/drawing/2014/main" id="{A5092421-E4F9-CEC5-69DB-B5CE77A79C50}"/>
              </a:ext>
            </a:extLst>
          </p:cNvPr>
          <p:cNvSpPr txBox="1"/>
          <p:nvPr/>
        </p:nvSpPr>
        <p:spPr>
          <a:xfrm>
            <a:off x="6578004" y="5184168"/>
            <a:ext cx="1580850" cy="646331"/>
          </a:xfrm>
          <a:prstGeom prst="rect">
            <a:avLst/>
          </a:prstGeom>
          <a:noFill/>
        </p:spPr>
        <p:txBody>
          <a:bodyPr wrap="square">
            <a:spAutoFit/>
          </a:bodyPr>
          <a:lstStyle/>
          <a:p>
            <a:r>
              <a:rPr lang="ja-JP" altLang="en-US" sz="1200" b="1" dirty="0">
                <a:solidFill>
                  <a:schemeClr val="bg2">
                    <a:lumMod val="25000"/>
                  </a:schemeClr>
                </a:solidFill>
              </a:rPr>
              <a:t>三値</a:t>
            </a:r>
            <a:r>
              <a:rPr lang="en-US" altLang="ja-JP" sz="1200" b="1" dirty="0">
                <a:solidFill>
                  <a:schemeClr val="bg2">
                    <a:lumMod val="25000"/>
                  </a:schemeClr>
                </a:solidFill>
              </a:rPr>
              <a:t>Clock</a:t>
            </a:r>
            <a:r>
              <a:rPr lang="ja-JP" altLang="en-US" sz="1200" b="1" dirty="0">
                <a:solidFill>
                  <a:schemeClr val="bg2">
                    <a:lumMod val="25000"/>
                  </a:schemeClr>
                </a:solidFill>
              </a:rPr>
              <a:t>駆動方式  </a:t>
            </a:r>
            <a:r>
              <a:rPr lang="en-US" altLang="ja-JP" sz="1200" b="1" dirty="0">
                <a:solidFill>
                  <a:schemeClr val="bg2">
                    <a:lumMod val="25000"/>
                  </a:schemeClr>
                </a:solidFill>
              </a:rPr>
              <a:t>Global Shutter</a:t>
            </a:r>
            <a:r>
              <a:rPr lang="ja-JP" altLang="en-US" sz="1200" b="1" dirty="0">
                <a:solidFill>
                  <a:schemeClr val="bg2">
                    <a:lumMod val="25000"/>
                  </a:schemeClr>
                </a:solidFill>
              </a:rPr>
              <a:t>構造</a:t>
            </a:r>
            <a:r>
              <a:rPr lang="en-US" altLang="ja-JP" sz="1200" b="1" dirty="0">
                <a:solidFill>
                  <a:schemeClr val="bg2">
                    <a:lumMod val="25000"/>
                  </a:schemeClr>
                </a:solidFill>
              </a:rPr>
              <a:t> </a:t>
            </a:r>
          </a:p>
          <a:p>
            <a:r>
              <a:rPr lang="ja-JP" altLang="en-US" sz="1200" b="1" dirty="0">
                <a:solidFill>
                  <a:schemeClr val="bg2">
                    <a:lumMod val="25000"/>
                  </a:schemeClr>
                </a:solidFill>
              </a:rPr>
              <a:t>の</a:t>
            </a:r>
            <a:r>
              <a:rPr kumimoji="1" lang="ja-JP" altLang="en-US" sz="1200" b="1" dirty="0">
                <a:solidFill>
                  <a:schemeClr val="bg2">
                    <a:lumMod val="25000"/>
                  </a:schemeClr>
                </a:solidFill>
              </a:rPr>
              <a:t>発明である</a:t>
            </a:r>
            <a:endParaRPr lang="ja-JP" altLang="en-US" sz="1200" dirty="0">
              <a:solidFill>
                <a:schemeClr val="bg2">
                  <a:lumMod val="25000"/>
                </a:schemeClr>
              </a:solidFill>
            </a:endParaRPr>
          </a:p>
        </p:txBody>
      </p:sp>
      <p:sp>
        <p:nvSpPr>
          <p:cNvPr id="19" name="テキスト ボックス 18">
            <a:extLst>
              <a:ext uri="{FF2B5EF4-FFF2-40B4-BE49-F238E27FC236}">
                <a16:creationId xmlns:a16="http://schemas.microsoft.com/office/drawing/2014/main" id="{3B6E7EB8-4FAD-3102-B518-2769A5B2EFA6}"/>
              </a:ext>
            </a:extLst>
          </p:cNvPr>
          <p:cNvSpPr txBox="1"/>
          <p:nvPr/>
        </p:nvSpPr>
        <p:spPr>
          <a:xfrm>
            <a:off x="11393460" y="6451492"/>
            <a:ext cx="798540" cy="461665"/>
          </a:xfrm>
          <a:prstGeom prst="rect">
            <a:avLst/>
          </a:prstGeom>
          <a:noFill/>
        </p:spPr>
        <p:txBody>
          <a:bodyPr wrap="square">
            <a:spAutoFit/>
          </a:bodyPr>
          <a:lstStyle/>
          <a:p>
            <a:r>
              <a:rPr lang="en-US" altLang="ja-JP" sz="2400" b="1" dirty="0"/>
              <a:t>2.40</a:t>
            </a:r>
            <a:endParaRPr lang="ja-JP" altLang="en-US" sz="2400" b="1" dirty="0"/>
          </a:p>
        </p:txBody>
      </p:sp>
      <p:sp>
        <p:nvSpPr>
          <p:cNvPr id="20" name="正方形/長方形 19">
            <a:extLst>
              <a:ext uri="{FF2B5EF4-FFF2-40B4-BE49-F238E27FC236}">
                <a16:creationId xmlns:a16="http://schemas.microsoft.com/office/drawing/2014/main" id="{F8FFE10A-CE2E-F59A-A71D-232D33B27266}"/>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A47D9E7F-35EC-8D50-E85E-F81C441EF16C}"/>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041</a:t>
            </a:r>
            <a:endParaRPr kumimoji="1" lang="ja-JP" altLang="en-US" b="1" dirty="0"/>
          </a:p>
        </p:txBody>
      </p:sp>
      <p:sp>
        <p:nvSpPr>
          <p:cNvPr id="23" name="正方形/長方形 22">
            <a:extLst>
              <a:ext uri="{FF2B5EF4-FFF2-40B4-BE49-F238E27FC236}">
                <a16:creationId xmlns:a16="http://schemas.microsoft.com/office/drawing/2014/main" id="{9D2747E0-9147-28BA-EBF1-B846612E3891}"/>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48950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四角形: 角を丸くする 31">
            <a:extLst>
              <a:ext uri="{FF2B5EF4-FFF2-40B4-BE49-F238E27FC236}">
                <a16:creationId xmlns:a16="http://schemas.microsoft.com/office/drawing/2014/main" id="{B953059C-0537-1129-A9A8-1BFA0B4ECE8E}"/>
              </a:ext>
            </a:extLst>
          </p:cNvPr>
          <p:cNvSpPr/>
          <p:nvPr/>
        </p:nvSpPr>
        <p:spPr>
          <a:xfrm>
            <a:off x="7178568" y="271626"/>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8E1E3061-28DB-4B9C-EBA1-1CD3DA900A5B}"/>
              </a:ext>
            </a:extLst>
          </p:cNvPr>
          <p:cNvPicPr>
            <a:picLocks noChangeAspect="1"/>
          </p:cNvPicPr>
          <p:nvPr/>
        </p:nvPicPr>
        <p:blipFill rotWithShape="1">
          <a:blip r:embed="rId2"/>
          <a:srcRect l="45163" t="30810" r="1457" b="42947"/>
          <a:stretch/>
        </p:blipFill>
        <p:spPr>
          <a:xfrm>
            <a:off x="7309238" y="428793"/>
            <a:ext cx="4574428" cy="1642053"/>
          </a:xfrm>
          <a:prstGeom prst="rect">
            <a:avLst/>
          </a:prstGeom>
        </p:spPr>
      </p:pic>
      <p:pic>
        <p:nvPicPr>
          <p:cNvPr id="17" name="図 16">
            <a:extLst>
              <a:ext uri="{FF2B5EF4-FFF2-40B4-BE49-F238E27FC236}">
                <a16:creationId xmlns:a16="http://schemas.microsoft.com/office/drawing/2014/main" id="{A41CC386-B10B-8FD9-BC88-C6FCCD70D794}"/>
              </a:ext>
            </a:extLst>
          </p:cNvPr>
          <p:cNvPicPr>
            <a:picLocks noChangeAspect="1"/>
          </p:cNvPicPr>
          <p:nvPr/>
        </p:nvPicPr>
        <p:blipFill rotWithShape="1">
          <a:blip r:embed="rId3"/>
          <a:srcRect l="44621" t="33964" r="35444" b="59958"/>
          <a:stretch/>
        </p:blipFill>
        <p:spPr>
          <a:xfrm>
            <a:off x="7309238" y="2385182"/>
            <a:ext cx="4368100" cy="612851"/>
          </a:xfrm>
          <a:prstGeom prst="rect">
            <a:avLst/>
          </a:prstGeom>
        </p:spPr>
      </p:pic>
      <p:pic>
        <p:nvPicPr>
          <p:cNvPr id="5" name="図 4">
            <a:extLst>
              <a:ext uri="{FF2B5EF4-FFF2-40B4-BE49-F238E27FC236}">
                <a16:creationId xmlns:a16="http://schemas.microsoft.com/office/drawing/2014/main" id="{9AB4BFC2-1AF8-4381-E2A8-A9654E99FCF4}"/>
              </a:ext>
            </a:extLst>
          </p:cNvPr>
          <p:cNvPicPr>
            <a:picLocks noChangeAspect="1"/>
          </p:cNvPicPr>
          <p:nvPr/>
        </p:nvPicPr>
        <p:blipFill rotWithShape="1">
          <a:blip r:embed="rId4"/>
          <a:srcRect l="37567" t="70432" r="37910" b="12261"/>
          <a:stretch/>
        </p:blipFill>
        <p:spPr>
          <a:xfrm>
            <a:off x="6938963" y="4093451"/>
            <a:ext cx="5075374" cy="2082497"/>
          </a:xfrm>
          <a:prstGeom prst="rect">
            <a:avLst/>
          </a:prstGeom>
        </p:spPr>
      </p:pic>
      <p:pic>
        <p:nvPicPr>
          <p:cNvPr id="25" name="図 24">
            <a:extLst>
              <a:ext uri="{FF2B5EF4-FFF2-40B4-BE49-F238E27FC236}">
                <a16:creationId xmlns:a16="http://schemas.microsoft.com/office/drawing/2014/main" id="{B0D0D775-2509-3036-CA7E-2EE612813A31}"/>
              </a:ext>
            </a:extLst>
          </p:cNvPr>
          <p:cNvPicPr>
            <a:picLocks noChangeAspect="1"/>
          </p:cNvPicPr>
          <p:nvPr/>
        </p:nvPicPr>
        <p:blipFill rotWithShape="1">
          <a:blip r:embed="rId4"/>
          <a:srcRect l="37567" t="65938" r="49316" b="12261"/>
          <a:stretch/>
        </p:blipFill>
        <p:spPr>
          <a:xfrm>
            <a:off x="6938963" y="3552669"/>
            <a:ext cx="2714703" cy="2623279"/>
          </a:xfrm>
          <a:prstGeom prst="rect">
            <a:avLst/>
          </a:prstGeom>
        </p:spPr>
      </p:pic>
      <p:sp>
        <p:nvSpPr>
          <p:cNvPr id="30" name="テキスト ボックス 29">
            <a:extLst>
              <a:ext uri="{FF2B5EF4-FFF2-40B4-BE49-F238E27FC236}">
                <a16:creationId xmlns:a16="http://schemas.microsoft.com/office/drawing/2014/main" id="{9678B592-ABD5-4866-ADA9-6AE334F037FF}"/>
              </a:ext>
            </a:extLst>
          </p:cNvPr>
          <p:cNvSpPr txBox="1"/>
          <p:nvPr/>
        </p:nvSpPr>
        <p:spPr>
          <a:xfrm>
            <a:off x="1003620" y="5452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sp>
        <p:nvSpPr>
          <p:cNvPr id="31" name="テキスト ボックス 30">
            <a:extLst>
              <a:ext uri="{FF2B5EF4-FFF2-40B4-BE49-F238E27FC236}">
                <a16:creationId xmlns:a16="http://schemas.microsoft.com/office/drawing/2014/main" id="{1D57EE3C-5CD3-A0B2-6469-CBEE07F254EB}"/>
              </a:ext>
            </a:extLst>
          </p:cNvPr>
          <p:cNvSpPr txBox="1"/>
          <p:nvPr/>
        </p:nvSpPr>
        <p:spPr>
          <a:xfrm>
            <a:off x="0" y="522519"/>
            <a:ext cx="7109639" cy="6186309"/>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r>
              <a:rPr kumimoji="1" lang="ja-JP" altLang="en-US" b="1" dirty="0"/>
              <a:t>（３）</a:t>
            </a:r>
            <a:r>
              <a:rPr lang="ja-JP" altLang="en-US" b="1" dirty="0"/>
              <a:t>１９７５年６月に　オランダの </a:t>
            </a:r>
            <a:r>
              <a:rPr lang="en-US" altLang="ja-JP" b="1" dirty="0"/>
              <a:t>Philips</a:t>
            </a:r>
            <a:r>
              <a:rPr lang="ja-JP" altLang="en-US" b="1" dirty="0"/>
              <a:t>社により　</a:t>
            </a:r>
            <a:endParaRPr lang="en-US" altLang="ja-JP" b="1" dirty="0"/>
          </a:p>
          <a:p>
            <a:r>
              <a:rPr lang="ja-JP" altLang="en-US" b="1" dirty="0"/>
              <a:t>　　</a:t>
            </a:r>
            <a:r>
              <a:rPr lang="en-US" altLang="ja-JP" b="1" dirty="0"/>
              <a:t>Double </a:t>
            </a:r>
            <a:r>
              <a:rPr lang="ja-JP" altLang="en-US" b="1" dirty="0"/>
              <a:t>接合型の埋め込み</a:t>
            </a:r>
            <a:r>
              <a:rPr lang="en-US" altLang="ja-JP" b="1" dirty="0"/>
              <a:t>Photodiode </a:t>
            </a:r>
            <a:r>
              <a:rPr lang="ja-JP" altLang="en-US" b="1" dirty="0"/>
              <a:t>が発明された。</a:t>
            </a:r>
            <a:endParaRPr lang="en-US" altLang="ja-JP" b="1" dirty="0"/>
          </a:p>
          <a:p>
            <a:endParaRPr lang="en-US" altLang="ja-JP" b="1" dirty="0"/>
          </a:p>
          <a:p>
            <a:r>
              <a:rPr kumimoji="1" lang="ja-JP" altLang="en-US" b="1" dirty="0"/>
              <a:t>（４）</a:t>
            </a:r>
            <a:r>
              <a:rPr lang="ja-JP" altLang="en-US" b="1" dirty="0"/>
              <a:t>１９７５年１０月２３日に　</a:t>
            </a:r>
            <a:r>
              <a:rPr lang="en-US" altLang="ja-JP" b="1" dirty="0"/>
              <a:t>Sony</a:t>
            </a:r>
            <a:r>
              <a:rPr lang="ja-JP" altLang="en-US" b="1" dirty="0"/>
              <a:t>（萩原）は　</a:t>
            </a:r>
            <a:endParaRPr lang="en-US" altLang="ja-JP" b="1" dirty="0"/>
          </a:p>
          <a:p>
            <a:r>
              <a:rPr lang="en-US" altLang="ja-JP" b="1" dirty="0"/>
              <a:t>       Global Shutter </a:t>
            </a:r>
            <a:r>
              <a:rPr lang="ja-JP" altLang="en-US" b="1" dirty="0"/>
              <a:t>機能付きの</a:t>
            </a:r>
            <a:r>
              <a:rPr lang="en-US" altLang="ja-JP" b="1" dirty="0"/>
              <a:t>Double &amp; Triple</a:t>
            </a:r>
            <a:r>
              <a:rPr lang="ja-JP" altLang="en-US" b="1" dirty="0"/>
              <a:t>接合型の</a:t>
            </a:r>
            <a:endParaRPr lang="en-US" altLang="ja-JP" b="1" dirty="0"/>
          </a:p>
          <a:p>
            <a:r>
              <a:rPr lang="en-US" altLang="ja-JP" b="1" dirty="0"/>
              <a:t>  </a:t>
            </a:r>
            <a:r>
              <a:rPr lang="ja-JP" altLang="en-US" b="1" dirty="0"/>
              <a:t>　</a:t>
            </a:r>
            <a:r>
              <a:rPr lang="en-US" altLang="ja-JP" b="1" dirty="0"/>
              <a:t>   </a:t>
            </a:r>
            <a:r>
              <a:rPr lang="ja-JP" altLang="en-US" b="1" dirty="0"/>
              <a:t>残像のない</a:t>
            </a:r>
            <a:r>
              <a:rPr lang="en-US" altLang="ja-JP" b="1" dirty="0"/>
              <a:t>Pinned Photodiode </a:t>
            </a:r>
            <a:r>
              <a:rPr lang="ja-JP" altLang="en-US" b="1" dirty="0"/>
              <a:t>が発明した。</a:t>
            </a:r>
            <a:endParaRPr lang="en-US" altLang="ja-JP" b="1" dirty="0"/>
          </a:p>
          <a:p>
            <a:endParaRPr lang="en-US" altLang="ja-JP" b="1" dirty="0"/>
          </a:p>
          <a:p>
            <a:r>
              <a:rPr kumimoji="1" lang="ja-JP" altLang="en-US" b="1" dirty="0"/>
              <a:t>（５）</a:t>
            </a:r>
            <a:r>
              <a:rPr lang="ja-JP" altLang="en-US" b="1" dirty="0"/>
              <a:t>１９７５年１１月１０日に　</a:t>
            </a:r>
            <a:r>
              <a:rPr lang="en-US" altLang="ja-JP" b="1" dirty="0"/>
              <a:t>Sony</a:t>
            </a:r>
            <a:r>
              <a:rPr lang="ja-JP" altLang="en-US" b="1" dirty="0"/>
              <a:t>（萩原）は</a:t>
            </a:r>
            <a:endParaRPr lang="en-US" altLang="ja-JP" b="1" dirty="0"/>
          </a:p>
          <a:p>
            <a:r>
              <a:rPr lang="ja-JP" altLang="en-US" b="1" dirty="0"/>
              <a:t>       　基板</a:t>
            </a:r>
            <a:r>
              <a:rPr lang="en-US" altLang="ja-JP" b="1" dirty="0"/>
              <a:t>(N)</a:t>
            </a:r>
            <a:r>
              <a:rPr lang="ja-JP" altLang="en-US" b="1" dirty="0"/>
              <a:t>に</a:t>
            </a:r>
            <a:r>
              <a:rPr lang="en-US" altLang="ja-JP" b="1" dirty="0"/>
              <a:t>PNP Double</a:t>
            </a:r>
            <a:r>
              <a:rPr lang="ja-JP" altLang="en-US" b="1" dirty="0"/>
              <a:t>接合型を形成して </a:t>
            </a:r>
            <a:r>
              <a:rPr lang="en-US" altLang="ja-JP" b="1" dirty="0"/>
              <a:t>VOD</a:t>
            </a:r>
            <a:r>
              <a:rPr lang="ja-JP" altLang="en-US" b="1" dirty="0"/>
              <a:t>付の</a:t>
            </a:r>
            <a:endParaRPr lang="en-US" altLang="ja-JP" b="1" dirty="0"/>
          </a:p>
          <a:p>
            <a:r>
              <a:rPr lang="ja-JP" altLang="en-US" b="1" dirty="0"/>
              <a:t>　　　残像のない </a:t>
            </a:r>
            <a:r>
              <a:rPr lang="en-US" altLang="ja-JP" b="1" dirty="0"/>
              <a:t>Pinned Photodiode </a:t>
            </a:r>
            <a:r>
              <a:rPr lang="ja-JP" altLang="en-US" b="1" dirty="0"/>
              <a:t>を発明した。</a:t>
            </a:r>
            <a:endParaRPr lang="en-US" altLang="ja-JP" b="1" dirty="0"/>
          </a:p>
          <a:p>
            <a:endParaRPr lang="en-US" altLang="ja-JP" b="1" dirty="0"/>
          </a:p>
          <a:p>
            <a:r>
              <a:rPr lang="ja-JP" altLang="en-US" b="1" dirty="0"/>
              <a:t>（６）１９７７年に</a:t>
            </a:r>
            <a:r>
              <a:rPr lang="en-US" altLang="ja-JP" b="1" dirty="0"/>
              <a:t>Sony</a:t>
            </a:r>
            <a:r>
              <a:rPr lang="ja-JP" altLang="en-US" b="1" dirty="0"/>
              <a:t>（萩原）は </a:t>
            </a:r>
            <a:r>
              <a:rPr lang="en-US" altLang="ja-JP" b="1" dirty="0"/>
              <a:t>PNPN(Thyristor)</a:t>
            </a:r>
            <a:r>
              <a:rPr lang="ja-JP" altLang="en-US" b="1" dirty="0"/>
              <a:t>構造</a:t>
            </a:r>
            <a:endParaRPr lang="en-US" altLang="ja-JP" b="1" dirty="0"/>
          </a:p>
          <a:p>
            <a:r>
              <a:rPr lang="en-US" altLang="ja-JP" b="1" dirty="0"/>
              <a:t>        </a:t>
            </a:r>
            <a:r>
              <a:rPr lang="ja-JP" altLang="en-US" b="1" dirty="0"/>
              <a:t>の受光素子において　</a:t>
            </a:r>
            <a:r>
              <a:rPr lang="en-US" altLang="ja-JP" b="1" dirty="0"/>
              <a:t>Punch-thru Action </a:t>
            </a:r>
            <a:r>
              <a:rPr lang="ja-JP" altLang="en-US" b="1" dirty="0"/>
              <a:t>を利用して</a:t>
            </a:r>
            <a:endParaRPr lang="en-US" altLang="ja-JP" b="1" dirty="0"/>
          </a:p>
          <a:p>
            <a:r>
              <a:rPr lang="ja-JP" altLang="en-US" b="1" dirty="0"/>
              <a:t>　　残像のない電子</a:t>
            </a:r>
            <a:r>
              <a:rPr lang="en-US" altLang="ja-JP" b="1" dirty="0"/>
              <a:t>Shutter Clock </a:t>
            </a:r>
            <a:r>
              <a:rPr lang="ja-JP" altLang="en-US" b="1" dirty="0"/>
              <a:t>駆動方式を発明した。</a:t>
            </a:r>
            <a:endParaRPr lang="en-US" altLang="ja-JP" b="1" dirty="0"/>
          </a:p>
          <a:p>
            <a:endParaRPr kumimoji="1" lang="en-US" altLang="ja-JP" b="1" dirty="0"/>
          </a:p>
          <a:p>
            <a:r>
              <a:rPr kumimoji="1" lang="ja-JP" altLang="en-US" b="1" dirty="0"/>
              <a:t>（</a:t>
            </a:r>
            <a:r>
              <a:rPr lang="ja-JP" altLang="en-US" b="1" dirty="0"/>
              <a:t>７</a:t>
            </a:r>
            <a:r>
              <a:rPr kumimoji="1" lang="ja-JP" altLang="en-US" b="1" dirty="0"/>
              <a:t>）１９７８年９月　</a:t>
            </a:r>
            <a:r>
              <a:rPr kumimoji="1" lang="en-US" altLang="ja-JP" b="1" dirty="0"/>
              <a:t>SSDM1978 </a:t>
            </a:r>
            <a:r>
              <a:rPr kumimoji="1" lang="ja-JP" altLang="en-US" b="1" dirty="0"/>
              <a:t>にて　</a:t>
            </a:r>
            <a:r>
              <a:rPr lang="en-US" altLang="ja-JP" b="1" dirty="0"/>
              <a:t>Sony</a:t>
            </a:r>
            <a:r>
              <a:rPr lang="ja-JP" altLang="en-US" b="1" dirty="0"/>
              <a:t>（萩原）は</a:t>
            </a:r>
            <a:endParaRPr lang="en-US" altLang="ja-JP" b="1" dirty="0"/>
          </a:p>
          <a:p>
            <a:r>
              <a:rPr lang="ja-JP" altLang="en-US" b="1" dirty="0"/>
              <a:t>　　残像のない　短波長青色光の感度特性にすぐれ表面暗電流</a:t>
            </a:r>
            <a:endParaRPr lang="en-US" altLang="ja-JP" b="1" dirty="0"/>
          </a:p>
          <a:p>
            <a:r>
              <a:rPr lang="ja-JP" altLang="en-US" b="1" dirty="0"/>
              <a:t>　　雑音の少ない</a:t>
            </a:r>
            <a:r>
              <a:rPr lang="en-US" altLang="ja-JP" b="1" dirty="0"/>
              <a:t>Double </a:t>
            </a:r>
            <a:r>
              <a:rPr lang="ja-JP" altLang="en-US" b="1" dirty="0"/>
              <a:t>接合型の</a:t>
            </a:r>
            <a:r>
              <a:rPr lang="en-US" altLang="ja-JP" b="1" dirty="0"/>
              <a:t>Pinned Photodiode </a:t>
            </a:r>
            <a:r>
              <a:rPr lang="ja-JP" altLang="en-US" b="1" dirty="0"/>
              <a:t>を世界で</a:t>
            </a:r>
            <a:endParaRPr lang="en-US" altLang="ja-JP" b="1" dirty="0"/>
          </a:p>
          <a:p>
            <a:r>
              <a:rPr lang="ja-JP" altLang="en-US" b="1" dirty="0"/>
              <a:t>　　初めて開発し日本語で発表の日本国内開催の学会で報告した。</a:t>
            </a:r>
            <a:endParaRPr lang="en-US" altLang="ja-JP" sz="2000" b="1" dirty="0"/>
          </a:p>
        </p:txBody>
      </p:sp>
      <p:cxnSp>
        <p:nvCxnSpPr>
          <p:cNvPr id="33" name="直線コネクタ 32">
            <a:extLst>
              <a:ext uri="{FF2B5EF4-FFF2-40B4-BE49-F238E27FC236}">
                <a16:creationId xmlns:a16="http://schemas.microsoft.com/office/drawing/2014/main" id="{9A705E3B-A1BF-C61C-995B-76001A09BAB0}"/>
              </a:ext>
            </a:extLst>
          </p:cNvPr>
          <p:cNvCxnSpPr>
            <a:cxnSpLocks/>
          </p:cNvCxnSpPr>
          <p:nvPr/>
        </p:nvCxnSpPr>
        <p:spPr>
          <a:xfrm>
            <a:off x="612866" y="3561925"/>
            <a:ext cx="50077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A3662235-4C3B-8D44-9C0F-DA22A6FE81D2}"/>
              </a:ext>
            </a:extLst>
          </p:cNvPr>
          <p:cNvCxnSpPr>
            <a:cxnSpLocks/>
          </p:cNvCxnSpPr>
          <p:nvPr/>
        </p:nvCxnSpPr>
        <p:spPr>
          <a:xfrm>
            <a:off x="762767" y="3849236"/>
            <a:ext cx="52183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2DDB384B-FB5C-E73E-E296-784FE40BC1BF}"/>
              </a:ext>
            </a:extLst>
          </p:cNvPr>
          <p:cNvCxnSpPr>
            <a:cxnSpLocks/>
          </p:cNvCxnSpPr>
          <p:nvPr/>
        </p:nvCxnSpPr>
        <p:spPr>
          <a:xfrm>
            <a:off x="762767" y="4136548"/>
            <a:ext cx="46636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テキスト ボックス 12">
            <a:extLst>
              <a:ext uri="{FF2B5EF4-FFF2-40B4-BE49-F238E27FC236}">
                <a16:creationId xmlns:a16="http://schemas.microsoft.com/office/drawing/2014/main" id="{8722849B-C33B-6F42-EAA1-2B4B35164D68}"/>
              </a:ext>
            </a:extLst>
          </p:cNvPr>
          <p:cNvSpPr txBox="1"/>
          <p:nvPr/>
        </p:nvSpPr>
        <p:spPr>
          <a:xfrm>
            <a:off x="6093039" y="2246473"/>
            <a:ext cx="1415772" cy="1569660"/>
          </a:xfrm>
          <a:prstGeom prst="rect">
            <a:avLst/>
          </a:prstGeom>
          <a:noFill/>
        </p:spPr>
        <p:txBody>
          <a:bodyPr wrap="none" rtlCol="0">
            <a:spAutoFit/>
          </a:bodyPr>
          <a:lstStyle/>
          <a:p>
            <a:r>
              <a:rPr lang="ja-JP" altLang="en-US" sz="1200" b="1" dirty="0">
                <a:solidFill>
                  <a:schemeClr val="tx2">
                    <a:lumMod val="50000"/>
                  </a:schemeClr>
                </a:solidFill>
              </a:rPr>
              <a:t>受光表面側</a:t>
            </a:r>
            <a:endParaRPr lang="en-US" altLang="ja-JP" sz="1200" b="1" dirty="0">
              <a:solidFill>
                <a:schemeClr val="tx2">
                  <a:lumMod val="50000"/>
                </a:schemeClr>
              </a:solidFill>
            </a:endParaRPr>
          </a:p>
          <a:p>
            <a:r>
              <a:rPr kumimoji="1" lang="ja-JP" altLang="en-US" sz="1200" b="1" dirty="0">
                <a:solidFill>
                  <a:schemeClr val="tx2">
                    <a:lumMod val="50000"/>
                  </a:schemeClr>
                </a:solidFill>
              </a:rPr>
              <a:t>でも過剰電荷が</a:t>
            </a:r>
            <a:endParaRPr kumimoji="1" lang="en-US" altLang="ja-JP" sz="1200" b="1" dirty="0">
              <a:solidFill>
                <a:schemeClr val="tx2">
                  <a:lumMod val="50000"/>
                </a:schemeClr>
              </a:solidFill>
            </a:endParaRPr>
          </a:p>
          <a:p>
            <a:r>
              <a:rPr lang="ja-JP" altLang="en-US" sz="1200" b="1" dirty="0">
                <a:solidFill>
                  <a:schemeClr val="tx2">
                    <a:lumMod val="50000"/>
                  </a:schemeClr>
                </a:solidFill>
              </a:rPr>
              <a:t>掃き出せる事例</a:t>
            </a:r>
            <a:endParaRPr lang="en-US" altLang="ja-JP" sz="1200" b="1" dirty="0">
              <a:solidFill>
                <a:schemeClr val="tx2">
                  <a:lumMod val="50000"/>
                </a:schemeClr>
              </a:solidFill>
            </a:endParaRPr>
          </a:p>
          <a:p>
            <a:r>
              <a:rPr kumimoji="1" lang="ja-JP" altLang="en-US" sz="1200" b="1" dirty="0">
                <a:solidFill>
                  <a:schemeClr val="tx2">
                    <a:lumMod val="50000"/>
                  </a:schemeClr>
                </a:solidFill>
              </a:rPr>
              <a:t>を示した。電荷</a:t>
            </a:r>
            <a:endParaRPr kumimoji="1" lang="en-US" altLang="ja-JP" sz="1200" b="1" dirty="0">
              <a:solidFill>
                <a:schemeClr val="tx2">
                  <a:lumMod val="50000"/>
                </a:schemeClr>
              </a:solidFill>
            </a:endParaRPr>
          </a:p>
          <a:p>
            <a:r>
              <a:rPr kumimoji="1" lang="ja-JP" altLang="en-US" sz="1200" b="1" dirty="0">
                <a:solidFill>
                  <a:schemeClr val="tx2">
                    <a:lumMod val="50000"/>
                  </a:schemeClr>
                </a:solidFill>
              </a:rPr>
              <a:t>も受光表面と</a:t>
            </a:r>
            <a:endParaRPr kumimoji="1" lang="en-US" altLang="ja-JP" sz="1200" b="1" dirty="0">
              <a:solidFill>
                <a:schemeClr val="tx2">
                  <a:lumMod val="50000"/>
                </a:schemeClr>
              </a:solidFill>
            </a:endParaRPr>
          </a:p>
          <a:p>
            <a:r>
              <a:rPr lang="ja-JP" altLang="en-US" sz="1200" b="1" dirty="0">
                <a:solidFill>
                  <a:schemeClr val="tx2">
                    <a:lumMod val="50000"/>
                  </a:schemeClr>
                </a:solidFill>
              </a:rPr>
              <a:t>反対側の基板</a:t>
            </a:r>
            <a:r>
              <a:rPr kumimoji="1" lang="ja-JP" altLang="en-US" sz="1200" b="1" dirty="0">
                <a:solidFill>
                  <a:schemeClr val="tx2">
                    <a:lumMod val="50000"/>
                  </a:schemeClr>
                </a:solidFill>
              </a:rPr>
              <a:t>方向</a:t>
            </a:r>
            <a:endParaRPr lang="en-US" altLang="ja-JP" sz="1200" b="1" dirty="0">
              <a:solidFill>
                <a:schemeClr val="tx2">
                  <a:lumMod val="50000"/>
                </a:schemeClr>
              </a:solidFill>
            </a:endParaRPr>
          </a:p>
          <a:p>
            <a:r>
              <a:rPr kumimoji="1" lang="ja-JP" altLang="en-US" sz="1200" b="1" dirty="0">
                <a:solidFill>
                  <a:schemeClr val="tx2">
                    <a:lumMod val="50000"/>
                  </a:schemeClr>
                </a:solidFill>
              </a:rPr>
              <a:t>に掃き出す事は</a:t>
            </a:r>
            <a:endParaRPr kumimoji="1" lang="en-US" altLang="ja-JP" sz="1200" b="1" dirty="0">
              <a:solidFill>
                <a:schemeClr val="tx2">
                  <a:lumMod val="50000"/>
                </a:schemeClr>
              </a:solidFill>
            </a:endParaRPr>
          </a:p>
          <a:p>
            <a:r>
              <a:rPr lang="ja-JP" altLang="en-US" sz="1200" b="1" dirty="0">
                <a:solidFill>
                  <a:schemeClr val="tx2">
                    <a:lumMod val="50000"/>
                  </a:schemeClr>
                </a:solidFill>
              </a:rPr>
              <a:t>周知情報だった。</a:t>
            </a:r>
            <a:endParaRPr kumimoji="1" lang="ja-JP" altLang="en-US" sz="1200" b="1" dirty="0">
              <a:solidFill>
                <a:schemeClr val="tx2">
                  <a:lumMod val="50000"/>
                </a:schemeClr>
              </a:solidFill>
            </a:endParaRPr>
          </a:p>
        </p:txBody>
      </p:sp>
      <p:sp>
        <p:nvSpPr>
          <p:cNvPr id="14" name="テキスト ボックス 13">
            <a:extLst>
              <a:ext uri="{FF2B5EF4-FFF2-40B4-BE49-F238E27FC236}">
                <a16:creationId xmlns:a16="http://schemas.microsoft.com/office/drawing/2014/main" id="{A614B20D-53F3-A10B-7494-12ED015C62F2}"/>
              </a:ext>
            </a:extLst>
          </p:cNvPr>
          <p:cNvSpPr txBox="1"/>
          <p:nvPr/>
        </p:nvSpPr>
        <p:spPr>
          <a:xfrm>
            <a:off x="11393460" y="6451492"/>
            <a:ext cx="798540" cy="461665"/>
          </a:xfrm>
          <a:prstGeom prst="rect">
            <a:avLst/>
          </a:prstGeom>
          <a:noFill/>
        </p:spPr>
        <p:txBody>
          <a:bodyPr wrap="square">
            <a:spAutoFit/>
          </a:bodyPr>
          <a:lstStyle/>
          <a:p>
            <a:r>
              <a:rPr lang="en-US" altLang="ja-JP" sz="2400" b="1" dirty="0"/>
              <a:t>2.41</a:t>
            </a:r>
            <a:endParaRPr lang="ja-JP" altLang="en-US" sz="2400" b="1" dirty="0"/>
          </a:p>
        </p:txBody>
      </p:sp>
      <p:sp>
        <p:nvSpPr>
          <p:cNvPr id="16" name="正方形/長方形 15">
            <a:extLst>
              <a:ext uri="{FF2B5EF4-FFF2-40B4-BE49-F238E27FC236}">
                <a16:creationId xmlns:a16="http://schemas.microsoft.com/office/drawing/2014/main" id="{8A761C78-D429-D180-899C-14D200373CBF}"/>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128B107-ABCE-7D85-AD7F-874794957DE7}"/>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042</a:t>
            </a:r>
            <a:endParaRPr kumimoji="1" lang="ja-JP" altLang="en-US" b="1" dirty="0"/>
          </a:p>
        </p:txBody>
      </p:sp>
      <p:sp>
        <p:nvSpPr>
          <p:cNvPr id="19" name="正方形/長方形 18">
            <a:extLst>
              <a:ext uri="{FF2B5EF4-FFF2-40B4-BE49-F238E27FC236}">
                <a16:creationId xmlns:a16="http://schemas.microsoft.com/office/drawing/2014/main" id="{33C9F17A-6FF7-6E1B-4CA6-11C9DC111C5B}"/>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493915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四角形: 角を丸くする 31">
            <a:extLst>
              <a:ext uri="{FF2B5EF4-FFF2-40B4-BE49-F238E27FC236}">
                <a16:creationId xmlns:a16="http://schemas.microsoft.com/office/drawing/2014/main" id="{B953059C-0537-1129-A9A8-1BFA0B4ECE8E}"/>
              </a:ext>
            </a:extLst>
          </p:cNvPr>
          <p:cNvSpPr/>
          <p:nvPr/>
        </p:nvSpPr>
        <p:spPr>
          <a:xfrm>
            <a:off x="7178568" y="271626"/>
            <a:ext cx="4835769" cy="1956389"/>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8E1E3061-28DB-4B9C-EBA1-1CD3DA900A5B}"/>
              </a:ext>
            </a:extLst>
          </p:cNvPr>
          <p:cNvPicPr>
            <a:picLocks noChangeAspect="1"/>
          </p:cNvPicPr>
          <p:nvPr/>
        </p:nvPicPr>
        <p:blipFill rotWithShape="1">
          <a:blip r:embed="rId2"/>
          <a:srcRect l="45163" t="30810" r="1457" b="42947"/>
          <a:stretch/>
        </p:blipFill>
        <p:spPr>
          <a:xfrm>
            <a:off x="7309238" y="428793"/>
            <a:ext cx="4574428" cy="1642053"/>
          </a:xfrm>
          <a:prstGeom prst="rect">
            <a:avLst/>
          </a:prstGeom>
        </p:spPr>
      </p:pic>
      <p:pic>
        <p:nvPicPr>
          <p:cNvPr id="17" name="図 16">
            <a:extLst>
              <a:ext uri="{FF2B5EF4-FFF2-40B4-BE49-F238E27FC236}">
                <a16:creationId xmlns:a16="http://schemas.microsoft.com/office/drawing/2014/main" id="{A41CC386-B10B-8FD9-BC88-C6FCCD70D794}"/>
              </a:ext>
            </a:extLst>
          </p:cNvPr>
          <p:cNvPicPr>
            <a:picLocks noChangeAspect="1"/>
          </p:cNvPicPr>
          <p:nvPr/>
        </p:nvPicPr>
        <p:blipFill rotWithShape="1">
          <a:blip r:embed="rId3"/>
          <a:srcRect l="44621" t="33964" r="35444" b="59958"/>
          <a:stretch/>
        </p:blipFill>
        <p:spPr>
          <a:xfrm>
            <a:off x="7309238" y="2385182"/>
            <a:ext cx="4368100" cy="612851"/>
          </a:xfrm>
          <a:prstGeom prst="rect">
            <a:avLst/>
          </a:prstGeom>
        </p:spPr>
      </p:pic>
      <p:pic>
        <p:nvPicPr>
          <p:cNvPr id="19" name="図 18">
            <a:extLst>
              <a:ext uri="{FF2B5EF4-FFF2-40B4-BE49-F238E27FC236}">
                <a16:creationId xmlns:a16="http://schemas.microsoft.com/office/drawing/2014/main" id="{FFFFB512-7EF9-E6B1-8360-6BE95000F934}"/>
              </a:ext>
            </a:extLst>
          </p:cNvPr>
          <p:cNvPicPr>
            <a:picLocks noChangeAspect="1"/>
          </p:cNvPicPr>
          <p:nvPr/>
        </p:nvPicPr>
        <p:blipFill rotWithShape="1">
          <a:blip r:embed="rId4"/>
          <a:srcRect l="51323" t="48083" r="31944" b="28263"/>
          <a:stretch/>
        </p:blipFill>
        <p:spPr>
          <a:xfrm>
            <a:off x="7091395" y="3155200"/>
            <a:ext cx="4835769" cy="3322795"/>
          </a:xfrm>
          <a:prstGeom prst="rect">
            <a:avLst/>
          </a:prstGeom>
        </p:spPr>
      </p:pic>
      <p:sp>
        <p:nvSpPr>
          <p:cNvPr id="18" name="テキスト ボックス 17">
            <a:extLst>
              <a:ext uri="{FF2B5EF4-FFF2-40B4-BE49-F238E27FC236}">
                <a16:creationId xmlns:a16="http://schemas.microsoft.com/office/drawing/2014/main" id="{635A0AD6-8971-DC29-4468-2AA2FFC74BD8}"/>
              </a:ext>
            </a:extLst>
          </p:cNvPr>
          <p:cNvSpPr txBox="1"/>
          <p:nvPr/>
        </p:nvSpPr>
        <p:spPr>
          <a:xfrm>
            <a:off x="1003620" y="5452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sp>
        <p:nvSpPr>
          <p:cNvPr id="20" name="テキスト ボックス 19">
            <a:extLst>
              <a:ext uri="{FF2B5EF4-FFF2-40B4-BE49-F238E27FC236}">
                <a16:creationId xmlns:a16="http://schemas.microsoft.com/office/drawing/2014/main" id="{3923F8D5-689F-FB33-0C6F-B49EDBA6B913}"/>
              </a:ext>
            </a:extLst>
          </p:cNvPr>
          <p:cNvSpPr txBox="1"/>
          <p:nvPr/>
        </p:nvSpPr>
        <p:spPr>
          <a:xfrm>
            <a:off x="0" y="522519"/>
            <a:ext cx="7109639" cy="6186309"/>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r>
              <a:rPr kumimoji="1" lang="ja-JP" altLang="en-US" b="1" dirty="0"/>
              <a:t>（３）</a:t>
            </a:r>
            <a:r>
              <a:rPr lang="ja-JP" altLang="en-US" b="1" dirty="0"/>
              <a:t>１９７５年６月に　オランダの </a:t>
            </a:r>
            <a:r>
              <a:rPr lang="en-US" altLang="ja-JP" b="1" dirty="0"/>
              <a:t>Philips</a:t>
            </a:r>
            <a:r>
              <a:rPr lang="ja-JP" altLang="en-US" b="1" dirty="0"/>
              <a:t>社により　</a:t>
            </a:r>
            <a:endParaRPr lang="en-US" altLang="ja-JP" b="1" dirty="0"/>
          </a:p>
          <a:p>
            <a:r>
              <a:rPr lang="ja-JP" altLang="en-US" b="1" dirty="0"/>
              <a:t>　　</a:t>
            </a:r>
            <a:r>
              <a:rPr lang="en-US" altLang="ja-JP" b="1" dirty="0"/>
              <a:t>Double </a:t>
            </a:r>
            <a:r>
              <a:rPr lang="ja-JP" altLang="en-US" b="1" dirty="0"/>
              <a:t>接合型の埋め込み</a:t>
            </a:r>
            <a:r>
              <a:rPr lang="en-US" altLang="ja-JP" b="1" dirty="0"/>
              <a:t>Photodiode </a:t>
            </a:r>
            <a:r>
              <a:rPr lang="ja-JP" altLang="en-US" b="1" dirty="0"/>
              <a:t>が発明された。</a:t>
            </a:r>
            <a:endParaRPr lang="en-US" altLang="ja-JP" b="1" dirty="0"/>
          </a:p>
          <a:p>
            <a:endParaRPr lang="en-US" altLang="ja-JP" b="1" dirty="0"/>
          </a:p>
          <a:p>
            <a:r>
              <a:rPr kumimoji="1" lang="ja-JP" altLang="en-US" b="1" dirty="0"/>
              <a:t>（４）</a:t>
            </a:r>
            <a:r>
              <a:rPr lang="ja-JP" altLang="en-US" b="1" dirty="0"/>
              <a:t>１９７５年１０月２３日に　</a:t>
            </a:r>
            <a:r>
              <a:rPr lang="en-US" altLang="ja-JP" b="1" dirty="0"/>
              <a:t>Sony</a:t>
            </a:r>
            <a:r>
              <a:rPr lang="ja-JP" altLang="en-US" b="1" dirty="0"/>
              <a:t>（萩原）は　</a:t>
            </a:r>
            <a:endParaRPr lang="en-US" altLang="ja-JP" b="1" dirty="0"/>
          </a:p>
          <a:p>
            <a:r>
              <a:rPr lang="en-US" altLang="ja-JP" b="1" dirty="0"/>
              <a:t>       Global Shutter </a:t>
            </a:r>
            <a:r>
              <a:rPr lang="ja-JP" altLang="en-US" b="1" dirty="0"/>
              <a:t>機能付きの</a:t>
            </a:r>
            <a:r>
              <a:rPr lang="en-US" altLang="ja-JP" b="1" dirty="0"/>
              <a:t>Double &amp; Triple</a:t>
            </a:r>
            <a:r>
              <a:rPr lang="ja-JP" altLang="en-US" b="1" dirty="0"/>
              <a:t>接合型の</a:t>
            </a:r>
            <a:endParaRPr lang="en-US" altLang="ja-JP" b="1" dirty="0"/>
          </a:p>
          <a:p>
            <a:r>
              <a:rPr lang="en-US" altLang="ja-JP" b="1" dirty="0"/>
              <a:t>  </a:t>
            </a:r>
            <a:r>
              <a:rPr lang="ja-JP" altLang="en-US" b="1" dirty="0"/>
              <a:t>　</a:t>
            </a:r>
            <a:r>
              <a:rPr lang="en-US" altLang="ja-JP" b="1" dirty="0"/>
              <a:t>   </a:t>
            </a:r>
            <a:r>
              <a:rPr lang="ja-JP" altLang="en-US" b="1" dirty="0"/>
              <a:t>残像のない</a:t>
            </a:r>
            <a:r>
              <a:rPr lang="en-US" altLang="ja-JP" b="1" dirty="0"/>
              <a:t>Pinned Photodiode </a:t>
            </a:r>
            <a:r>
              <a:rPr lang="ja-JP" altLang="en-US" b="1" dirty="0"/>
              <a:t>が発明した。</a:t>
            </a:r>
            <a:endParaRPr lang="en-US" altLang="ja-JP" b="1" dirty="0"/>
          </a:p>
          <a:p>
            <a:endParaRPr lang="en-US" altLang="ja-JP" b="1" dirty="0"/>
          </a:p>
          <a:p>
            <a:r>
              <a:rPr kumimoji="1" lang="ja-JP" altLang="en-US" b="1" dirty="0"/>
              <a:t>（５）</a:t>
            </a:r>
            <a:r>
              <a:rPr lang="ja-JP" altLang="en-US" b="1" dirty="0"/>
              <a:t>１９７５年１１月１０日に　</a:t>
            </a:r>
            <a:r>
              <a:rPr lang="en-US" altLang="ja-JP" b="1" dirty="0"/>
              <a:t>Sony</a:t>
            </a:r>
            <a:r>
              <a:rPr lang="ja-JP" altLang="en-US" b="1" dirty="0"/>
              <a:t>（萩原）は</a:t>
            </a:r>
            <a:endParaRPr lang="en-US" altLang="ja-JP" b="1" dirty="0"/>
          </a:p>
          <a:p>
            <a:r>
              <a:rPr lang="ja-JP" altLang="en-US" b="1" dirty="0"/>
              <a:t>       　基板</a:t>
            </a:r>
            <a:r>
              <a:rPr lang="en-US" altLang="ja-JP" b="1" dirty="0"/>
              <a:t>(N)</a:t>
            </a:r>
            <a:r>
              <a:rPr lang="ja-JP" altLang="en-US" b="1" dirty="0"/>
              <a:t>に</a:t>
            </a:r>
            <a:r>
              <a:rPr lang="en-US" altLang="ja-JP" b="1" dirty="0"/>
              <a:t>PNP Double</a:t>
            </a:r>
            <a:r>
              <a:rPr lang="ja-JP" altLang="en-US" b="1" dirty="0"/>
              <a:t>接合型を形成して </a:t>
            </a:r>
            <a:r>
              <a:rPr lang="en-US" altLang="ja-JP" b="1" dirty="0"/>
              <a:t>VOD</a:t>
            </a:r>
            <a:r>
              <a:rPr lang="ja-JP" altLang="en-US" b="1" dirty="0"/>
              <a:t>付の</a:t>
            </a:r>
            <a:endParaRPr lang="en-US" altLang="ja-JP" b="1" dirty="0"/>
          </a:p>
          <a:p>
            <a:r>
              <a:rPr lang="ja-JP" altLang="en-US" b="1" dirty="0"/>
              <a:t>　　　残像のない </a:t>
            </a:r>
            <a:r>
              <a:rPr lang="en-US" altLang="ja-JP" b="1" dirty="0"/>
              <a:t>Pinned Photodiode </a:t>
            </a:r>
            <a:r>
              <a:rPr lang="ja-JP" altLang="en-US" b="1" dirty="0"/>
              <a:t>を発明した。</a:t>
            </a:r>
            <a:endParaRPr lang="en-US" altLang="ja-JP" b="1" dirty="0"/>
          </a:p>
          <a:p>
            <a:endParaRPr lang="en-US" altLang="ja-JP" b="1" dirty="0"/>
          </a:p>
          <a:p>
            <a:r>
              <a:rPr lang="ja-JP" altLang="en-US" b="1" dirty="0"/>
              <a:t>（６）１９７７年に</a:t>
            </a:r>
            <a:r>
              <a:rPr lang="en-US" altLang="ja-JP" b="1" dirty="0"/>
              <a:t>Sony</a:t>
            </a:r>
            <a:r>
              <a:rPr lang="ja-JP" altLang="en-US" b="1" dirty="0"/>
              <a:t>（萩原）は </a:t>
            </a:r>
            <a:r>
              <a:rPr lang="en-US" altLang="ja-JP" b="1" dirty="0"/>
              <a:t>PNPN(Thyristor)</a:t>
            </a:r>
            <a:r>
              <a:rPr lang="ja-JP" altLang="en-US" b="1" dirty="0"/>
              <a:t>構造</a:t>
            </a:r>
            <a:endParaRPr lang="en-US" altLang="ja-JP" b="1" dirty="0"/>
          </a:p>
          <a:p>
            <a:r>
              <a:rPr lang="en-US" altLang="ja-JP" b="1" dirty="0"/>
              <a:t>        </a:t>
            </a:r>
            <a:r>
              <a:rPr lang="ja-JP" altLang="en-US" b="1" dirty="0"/>
              <a:t>の受光素子において　</a:t>
            </a:r>
            <a:r>
              <a:rPr lang="en-US" altLang="ja-JP" b="1" dirty="0"/>
              <a:t>Punch-thru Action </a:t>
            </a:r>
            <a:r>
              <a:rPr lang="ja-JP" altLang="en-US" b="1" dirty="0"/>
              <a:t>を利用して</a:t>
            </a:r>
            <a:endParaRPr lang="en-US" altLang="ja-JP" b="1" dirty="0"/>
          </a:p>
          <a:p>
            <a:r>
              <a:rPr lang="ja-JP" altLang="en-US" b="1" dirty="0"/>
              <a:t>　　残像のない電子</a:t>
            </a:r>
            <a:r>
              <a:rPr lang="en-US" altLang="ja-JP" b="1" dirty="0"/>
              <a:t>Shutter Clock </a:t>
            </a:r>
            <a:r>
              <a:rPr lang="ja-JP" altLang="en-US" b="1" dirty="0"/>
              <a:t>駆動方式を発明した。</a:t>
            </a:r>
            <a:endParaRPr lang="en-US" altLang="ja-JP" b="1" dirty="0"/>
          </a:p>
          <a:p>
            <a:endParaRPr kumimoji="1" lang="en-US" altLang="ja-JP" b="1" dirty="0"/>
          </a:p>
          <a:p>
            <a:r>
              <a:rPr kumimoji="1" lang="ja-JP" altLang="en-US" b="1" dirty="0"/>
              <a:t>（</a:t>
            </a:r>
            <a:r>
              <a:rPr lang="ja-JP" altLang="en-US" b="1" dirty="0"/>
              <a:t>７</a:t>
            </a:r>
            <a:r>
              <a:rPr kumimoji="1" lang="ja-JP" altLang="en-US" b="1" dirty="0"/>
              <a:t>）１９７８年９月　</a:t>
            </a:r>
            <a:r>
              <a:rPr kumimoji="1" lang="en-US" altLang="ja-JP" b="1" dirty="0"/>
              <a:t>SSDM1978 </a:t>
            </a:r>
            <a:r>
              <a:rPr kumimoji="1" lang="ja-JP" altLang="en-US" b="1" dirty="0"/>
              <a:t>にて　</a:t>
            </a:r>
            <a:r>
              <a:rPr lang="en-US" altLang="ja-JP" b="1" dirty="0"/>
              <a:t>Sony</a:t>
            </a:r>
            <a:r>
              <a:rPr lang="ja-JP" altLang="en-US" b="1" dirty="0"/>
              <a:t>（萩原）は</a:t>
            </a:r>
            <a:endParaRPr lang="en-US" altLang="ja-JP" b="1" dirty="0"/>
          </a:p>
          <a:p>
            <a:r>
              <a:rPr lang="ja-JP" altLang="en-US" b="1" dirty="0"/>
              <a:t>　　残像のない　短波長青色光の感度特性にすぐれ表面暗電流</a:t>
            </a:r>
            <a:endParaRPr lang="en-US" altLang="ja-JP" b="1" dirty="0"/>
          </a:p>
          <a:p>
            <a:r>
              <a:rPr lang="ja-JP" altLang="en-US" b="1" dirty="0"/>
              <a:t>　　雑音の少ない</a:t>
            </a:r>
            <a:r>
              <a:rPr lang="en-US" altLang="ja-JP" b="1" dirty="0"/>
              <a:t>Double </a:t>
            </a:r>
            <a:r>
              <a:rPr lang="ja-JP" altLang="en-US" b="1" dirty="0"/>
              <a:t>接合型の</a:t>
            </a:r>
            <a:r>
              <a:rPr lang="en-US" altLang="ja-JP" b="1" dirty="0"/>
              <a:t>Pinned Photodiode </a:t>
            </a:r>
            <a:r>
              <a:rPr lang="ja-JP" altLang="en-US" b="1" dirty="0"/>
              <a:t>を世界で</a:t>
            </a:r>
            <a:endParaRPr lang="en-US" altLang="ja-JP" b="1" dirty="0"/>
          </a:p>
          <a:p>
            <a:r>
              <a:rPr lang="ja-JP" altLang="en-US" b="1" dirty="0"/>
              <a:t>　　初めて開発し日本語で発表の日本国内開催の学会で報告した。</a:t>
            </a:r>
            <a:endParaRPr lang="en-US" altLang="ja-JP" sz="2000" b="1" dirty="0"/>
          </a:p>
        </p:txBody>
      </p:sp>
      <p:cxnSp>
        <p:nvCxnSpPr>
          <p:cNvPr id="21" name="直線コネクタ 20">
            <a:extLst>
              <a:ext uri="{FF2B5EF4-FFF2-40B4-BE49-F238E27FC236}">
                <a16:creationId xmlns:a16="http://schemas.microsoft.com/office/drawing/2014/main" id="{470E4202-7386-037B-65E6-D086B9D86080}"/>
              </a:ext>
            </a:extLst>
          </p:cNvPr>
          <p:cNvCxnSpPr>
            <a:cxnSpLocks/>
          </p:cNvCxnSpPr>
          <p:nvPr/>
        </p:nvCxnSpPr>
        <p:spPr>
          <a:xfrm>
            <a:off x="612866" y="3561925"/>
            <a:ext cx="500772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4E2601C-7849-9F2E-0C18-D9F172010408}"/>
              </a:ext>
            </a:extLst>
          </p:cNvPr>
          <p:cNvCxnSpPr>
            <a:cxnSpLocks/>
          </p:cNvCxnSpPr>
          <p:nvPr/>
        </p:nvCxnSpPr>
        <p:spPr>
          <a:xfrm>
            <a:off x="762767" y="3849236"/>
            <a:ext cx="52183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C80DB81D-F4FD-11FC-1473-E91E3FEBCD8B}"/>
              </a:ext>
            </a:extLst>
          </p:cNvPr>
          <p:cNvCxnSpPr>
            <a:cxnSpLocks/>
          </p:cNvCxnSpPr>
          <p:nvPr/>
        </p:nvCxnSpPr>
        <p:spPr>
          <a:xfrm>
            <a:off x="762767" y="4136548"/>
            <a:ext cx="466367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5C6AAB8-7897-25FC-887B-E21BCD9E043A}"/>
              </a:ext>
            </a:extLst>
          </p:cNvPr>
          <p:cNvSpPr txBox="1"/>
          <p:nvPr/>
        </p:nvSpPr>
        <p:spPr>
          <a:xfrm>
            <a:off x="6302746" y="3873728"/>
            <a:ext cx="1569660" cy="1754326"/>
          </a:xfrm>
          <a:prstGeom prst="rect">
            <a:avLst/>
          </a:prstGeom>
          <a:noFill/>
        </p:spPr>
        <p:txBody>
          <a:bodyPr wrap="none" rtlCol="0">
            <a:spAutoFit/>
          </a:bodyPr>
          <a:lstStyle/>
          <a:p>
            <a:r>
              <a:rPr lang="ja-JP" altLang="en-US" sz="1200" b="1" dirty="0">
                <a:solidFill>
                  <a:schemeClr val="tx2">
                    <a:lumMod val="50000"/>
                  </a:schemeClr>
                </a:solidFill>
              </a:rPr>
              <a:t>受光表面と</a:t>
            </a:r>
            <a:endParaRPr lang="en-US" altLang="ja-JP" sz="1200" b="1" dirty="0">
              <a:solidFill>
                <a:schemeClr val="tx2">
                  <a:lumMod val="50000"/>
                </a:schemeClr>
              </a:solidFill>
            </a:endParaRPr>
          </a:p>
          <a:p>
            <a:r>
              <a:rPr kumimoji="1" lang="ja-JP" altLang="en-US" sz="1200" b="1" dirty="0">
                <a:solidFill>
                  <a:schemeClr val="tx2">
                    <a:lumMod val="50000"/>
                  </a:schemeClr>
                </a:solidFill>
              </a:rPr>
              <a:t>反対の基板側</a:t>
            </a:r>
            <a:endParaRPr kumimoji="1" lang="en-US" altLang="ja-JP" sz="1200" b="1" dirty="0">
              <a:solidFill>
                <a:schemeClr val="tx2">
                  <a:lumMod val="50000"/>
                </a:schemeClr>
              </a:solidFill>
            </a:endParaRPr>
          </a:p>
          <a:p>
            <a:r>
              <a:rPr kumimoji="1" lang="ja-JP" altLang="en-US" sz="1200" b="1" dirty="0">
                <a:solidFill>
                  <a:schemeClr val="tx2">
                    <a:lumMod val="50000"/>
                  </a:schemeClr>
                </a:solidFill>
              </a:rPr>
              <a:t>に深奥電荷が</a:t>
            </a:r>
            <a:endParaRPr kumimoji="1" lang="en-US" altLang="ja-JP" sz="1200" b="1" dirty="0">
              <a:solidFill>
                <a:schemeClr val="tx2">
                  <a:lumMod val="50000"/>
                </a:schemeClr>
              </a:solidFill>
            </a:endParaRPr>
          </a:p>
          <a:p>
            <a:r>
              <a:rPr lang="ja-JP" altLang="en-US" sz="1200" b="1" dirty="0">
                <a:solidFill>
                  <a:schemeClr val="tx2">
                    <a:lumMod val="50000"/>
                  </a:schemeClr>
                </a:solidFill>
              </a:rPr>
              <a:t>掃き出されて</a:t>
            </a:r>
            <a:endParaRPr lang="en-US" altLang="ja-JP" sz="1200" b="1" dirty="0">
              <a:solidFill>
                <a:schemeClr val="tx2">
                  <a:lumMod val="50000"/>
                </a:schemeClr>
              </a:solidFill>
            </a:endParaRPr>
          </a:p>
          <a:p>
            <a:r>
              <a:rPr kumimoji="1" lang="ja-JP" altLang="en-US" sz="1200" b="1" dirty="0">
                <a:solidFill>
                  <a:schemeClr val="tx2">
                    <a:lumMod val="50000"/>
                  </a:schemeClr>
                </a:solidFill>
              </a:rPr>
              <a:t>いる。電荷</a:t>
            </a:r>
            <a:endParaRPr kumimoji="1" lang="en-US" altLang="ja-JP" sz="1200" b="1" dirty="0">
              <a:solidFill>
                <a:schemeClr val="tx2">
                  <a:lumMod val="50000"/>
                </a:schemeClr>
              </a:solidFill>
            </a:endParaRPr>
          </a:p>
          <a:p>
            <a:r>
              <a:rPr kumimoji="1" lang="ja-JP" altLang="en-US" sz="1200" b="1" dirty="0">
                <a:solidFill>
                  <a:schemeClr val="tx2">
                    <a:lumMod val="50000"/>
                  </a:schemeClr>
                </a:solidFill>
              </a:rPr>
              <a:t>も受光表面と</a:t>
            </a:r>
            <a:endParaRPr kumimoji="1" lang="en-US" altLang="ja-JP" sz="1200" b="1" dirty="0">
              <a:solidFill>
                <a:schemeClr val="tx2">
                  <a:lumMod val="50000"/>
                </a:schemeClr>
              </a:solidFill>
            </a:endParaRPr>
          </a:p>
          <a:p>
            <a:r>
              <a:rPr lang="ja-JP" altLang="en-US" sz="1200" b="1" dirty="0">
                <a:solidFill>
                  <a:schemeClr val="tx2">
                    <a:lumMod val="50000"/>
                  </a:schemeClr>
                </a:solidFill>
              </a:rPr>
              <a:t>反対側の基板</a:t>
            </a:r>
            <a:endParaRPr lang="en-US" altLang="ja-JP" sz="1200" b="1" dirty="0">
              <a:solidFill>
                <a:schemeClr val="tx2">
                  <a:lumMod val="50000"/>
                </a:schemeClr>
              </a:solidFill>
            </a:endParaRPr>
          </a:p>
          <a:p>
            <a:r>
              <a:rPr kumimoji="1" lang="ja-JP" altLang="en-US" sz="1200" b="1" dirty="0">
                <a:solidFill>
                  <a:schemeClr val="tx2">
                    <a:lumMod val="50000"/>
                  </a:schemeClr>
                </a:solidFill>
              </a:rPr>
              <a:t>方向に掃き出す</a:t>
            </a:r>
            <a:endParaRPr kumimoji="1" lang="en-US" altLang="ja-JP" sz="1200" b="1" dirty="0">
              <a:solidFill>
                <a:schemeClr val="tx2">
                  <a:lumMod val="50000"/>
                </a:schemeClr>
              </a:solidFill>
            </a:endParaRPr>
          </a:p>
          <a:p>
            <a:r>
              <a:rPr lang="ja-JP" altLang="en-US" sz="1200" b="1" dirty="0">
                <a:solidFill>
                  <a:schemeClr val="tx2">
                    <a:lumMod val="50000"/>
                  </a:schemeClr>
                </a:solidFill>
              </a:rPr>
              <a:t>ことが可能である。</a:t>
            </a:r>
            <a:endParaRPr kumimoji="1" lang="ja-JP" altLang="en-US" sz="1200" b="1" dirty="0">
              <a:solidFill>
                <a:schemeClr val="tx2">
                  <a:lumMod val="50000"/>
                </a:schemeClr>
              </a:solidFill>
            </a:endParaRPr>
          </a:p>
        </p:txBody>
      </p:sp>
      <p:sp>
        <p:nvSpPr>
          <p:cNvPr id="14" name="テキスト ボックス 13">
            <a:extLst>
              <a:ext uri="{FF2B5EF4-FFF2-40B4-BE49-F238E27FC236}">
                <a16:creationId xmlns:a16="http://schemas.microsoft.com/office/drawing/2014/main" id="{65FCD05B-C6E3-EAE3-7EA0-25ACCEE1BF8D}"/>
              </a:ext>
            </a:extLst>
          </p:cNvPr>
          <p:cNvSpPr txBox="1"/>
          <p:nvPr/>
        </p:nvSpPr>
        <p:spPr>
          <a:xfrm>
            <a:off x="5989185" y="1820884"/>
            <a:ext cx="1415772" cy="1569660"/>
          </a:xfrm>
          <a:prstGeom prst="rect">
            <a:avLst/>
          </a:prstGeom>
          <a:noFill/>
        </p:spPr>
        <p:txBody>
          <a:bodyPr wrap="none" rtlCol="0">
            <a:spAutoFit/>
          </a:bodyPr>
          <a:lstStyle/>
          <a:p>
            <a:r>
              <a:rPr lang="ja-JP" altLang="en-US" sz="1200" b="1" dirty="0">
                <a:solidFill>
                  <a:schemeClr val="tx2">
                    <a:lumMod val="50000"/>
                  </a:schemeClr>
                </a:solidFill>
              </a:rPr>
              <a:t>受光表面側</a:t>
            </a:r>
            <a:endParaRPr lang="en-US" altLang="ja-JP" sz="1200" b="1" dirty="0">
              <a:solidFill>
                <a:schemeClr val="tx2">
                  <a:lumMod val="50000"/>
                </a:schemeClr>
              </a:solidFill>
            </a:endParaRPr>
          </a:p>
          <a:p>
            <a:r>
              <a:rPr kumimoji="1" lang="ja-JP" altLang="en-US" sz="1200" b="1" dirty="0">
                <a:solidFill>
                  <a:schemeClr val="tx2">
                    <a:lumMod val="50000"/>
                  </a:schemeClr>
                </a:solidFill>
              </a:rPr>
              <a:t>でも過剰電荷が</a:t>
            </a:r>
            <a:endParaRPr kumimoji="1" lang="en-US" altLang="ja-JP" sz="1200" b="1" dirty="0">
              <a:solidFill>
                <a:schemeClr val="tx2">
                  <a:lumMod val="50000"/>
                </a:schemeClr>
              </a:solidFill>
            </a:endParaRPr>
          </a:p>
          <a:p>
            <a:r>
              <a:rPr lang="ja-JP" altLang="en-US" sz="1200" b="1" dirty="0">
                <a:solidFill>
                  <a:schemeClr val="tx2">
                    <a:lumMod val="50000"/>
                  </a:schemeClr>
                </a:solidFill>
              </a:rPr>
              <a:t>掃き出せる事例</a:t>
            </a:r>
            <a:endParaRPr lang="en-US" altLang="ja-JP" sz="1200" b="1" dirty="0">
              <a:solidFill>
                <a:schemeClr val="tx2">
                  <a:lumMod val="50000"/>
                </a:schemeClr>
              </a:solidFill>
            </a:endParaRPr>
          </a:p>
          <a:p>
            <a:r>
              <a:rPr kumimoji="1" lang="ja-JP" altLang="en-US" sz="1200" b="1" dirty="0">
                <a:solidFill>
                  <a:schemeClr val="tx2">
                    <a:lumMod val="50000"/>
                  </a:schemeClr>
                </a:solidFill>
              </a:rPr>
              <a:t>を示した。電荷</a:t>
            </a:r>
            <a:endParaRPr kumimoji="1" lang="en-US" altLang="ja-JP" sz="1200" b="1" dirty="0">
              <a:solidFill>
                <a:schemeClr val="tx2">
                  <a:lumMod val="50000"/>
                </a:schemeClr>
              </a:solidFill>
            </a:endParaRPr>
          </a:p>
          <a:p>
            <a:r>
              <a:rPr kumimoji="1" lang="ja-JP" altLang="en-US" sz="1200" b="1" dirty="0">
                <a:solidFill>
                  <a:schemeClr val="tx2">
                    <a:lumMod val="50000"/>
                  </a:schemeClr>
                </a:solidFill>
              </a:rPr>
              <a:t>も受光表面と</a:t>
            </a:r>
            <a:endParaRPr kumimoji="1" lang="en-US" altLang="ja-JP" sz="1200" b="1" dirty="0">
              <a:solidFill>
                <a:schemeClr val="tx2">
                  <a:lumMod val="50000"/>
                </a:schemeClr>
              </a:solidFill>
            </a:endParaRPr>
          </a:p>
          <a:p>
            <a:r>
              <a:rPr lang="ja-JP" altLang="en-US" sz="1200" b="1" dirty="0">
                <a:solidFill>
                  <a:schemeClr val="tx2">
                    <a:lumMod val="50000"/>
                  </a:schemeClr>
                </a:solidFill>
              </a:rPr>
              <a:t>反対側の基板</a:t>
            </a:r>
            <a:r>
              <a:rPr kumimoji="1" lang="ja-JP" altLang="en-US" sz="1200" b="1" dirty="0">
                <a:solidFill>
                  <a:schemeClr val="tx2">
                    <a:lumMod val="50000"/>
                  </a:schemeClr>
                </a:solidFill>
              </a:rPr>
              <a:t>方向</a:t>
            </a:r>
            <a:endParaRPr lang="en-US" altLang="ja-JP" sz="1200" b="1" dirty="0">
              <a:solidFill>
                <a:schemeClr val="tx2">
                  <a:lumMod val="50000"/>
                </a:schemeClr>
              </a:solidFill>
            </a:endParaRPr>
          </a:p>
          <a:p>
            <a:r>
              <a:rPr kumimoji="1" lang="ja-JP" altLang="en-US" sz="1200" b="1" dirty="0">
                <a:solidFill>
                  <a:schemeClr val="tx2">
                    <a:lumMod val="50000"/>
                  </a:schemeClr>
                </a:solidFill>
              </a:rPr>
              <a:t>に掃き出す事は</a:t>
            </a:r>
            <a:endParaRPr kumimoji="1" lang="en-US" altLang="ja-JP" sz="1200" b="1" dirty="0">
              <a:solidFill>
                <a:schemeClr val="tx2">
                  <a:lumMod val="50000"/>
                </a:schemeClr>
              </a:solidFill>
            </a:endParaRPr>
          </a:p>
          <a:p>
            <a:r>
              <a:rPr lang="ja-JP" altLang="en-US" sz="1200" b="1" dirty="0">
                <a:solidFill>
                  <a:schemeClr val="tx2">
                    <a:lumMod val="50000"/>
                  </a:schemeClr>
                </a:solidFill>
              </a:rPr>
              <a:t>周知情報だった。</a:t>
            </a:r>
            <a:endParaRPr kumimoji="1" lang="ja-JP" altLang="en-US" sz="1200" b="1" dirty="0">
              <a:solidFill>
                <a:schemeClr val="tx2">
                  <a:lumMod val="50000"/>
                </a:schemeClr>
              </a:solidFill>
            </a:endParaRPr>
          </a:p>
        </p:txBody>
      </p:sp>
      <p:sp>
        <p:nvSpPr>
          <p:cNvPr id="16" name="テキスト ボックス 15">
            <a:extLst>
              <a:ext uri="{FF2B5EF4-FFF2-40B4-BE49-F238E27FC236}">
                <a16:creationId xmlns:a16="http://schemas.microsoft.com/office/drawing/2014/main" id="{BF6E32FE-DCF2-F7B4-884B-D1123F74172D}"/>
              </a:ext>
            </a:extLst>
          </p:cNvPr>
          <p:cNvSpPr txBox="1"/>
          <p:nvPr/>
        </p:nvSpPr>
        <p:spPr>
          <a:xfrm>
            <a:off x="11393460" y="6451492"/>
            <a:ext cx="798540" cy="461665"/>
          </a:xfrm>
          <a:prstGeom prst="rect">
            <a:avLst/>
          </a:prstGeom>
          <a:noFill/>
        </p:spPr>
        <p:txBody>
          <a:bodyPr wrap="square">
            <a:spAutoFit/>
          </a:bodyPr>
          <a:lstStyle/>
          <a:p>
            <a:r>
              <a:rPr lang="en-US" altLang="ja-JP" sz="2400" b="1" dirty="0"/>
              <a:t>2.42</a:t>
            </a:r>
            <a:endParaRPr lang="ja-JP" altLang="en-US" sz="2400" b="1" dirty="0"/>
          </a:p>
        </p:txBody>
      </p:sp>
      <p:sp>
        <p:nvSpPr>
          <p:cNvPr id="22" name="正方形/長方形 21">
            <a:extLst>
              <a:ext uri="{FF2B5EF4-FFF2-40B4-BE49-F238E27FC236}">
                <a16:creationId xmlns:a16="http://schemas.microsoft.com/office/drawing/2014/main" id="{870A7573-5C20-992A-8680-2693E7F3B1FD}"/>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18F14F14-2D02-997E-724F-2639F97D5400}"/>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043</a:t>
            </a:r>
            <a:endParaRPr kumimoji="1" lang="ja-JP" altLang="en-US" b="1" dirty="0"/>
          </a:p>
        </p:txBody>
      </p:sp>
      <p:sp>
        <p:nvSpPr>
          <p:cNvPr id="24" name="正方形/長方形 23">
            <a:extLst>
              <a:ext uri="{FF2B5EF4-FFF2-40B4-BE49-F238E27FC236}">
                <a16:creationId xmlns:a16="http://schemas.microsoft.com/office/drawing/2014/main" id="{AC0A6D79-A19A-340B-F62A-1F652B960E2D}"/>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519854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E8535D8E-8F74-A111-DFD3-39383AF836FD}"/>
              </a:ext>
            </a:extLst>
          </p:cNvPr>
          <p:cNvPicPr>
            <a:picLocks noChangeAspect="1"/>
          </p:cNvPicPr>
          <p:nvPr/>
        </p:nvPicPr>
        <p:blipFill rotWithShape="1">
          <a:blip r:embed="rId2"/>
          <a:srcRect l="43402" t="45933" r="15936" b="15811"/>
          <a:stretch/>
        </p:blipFill>
        <p:spPr>
          <a:xfrm>
            <a:off x="6903201" y="2269751"/>
            <a:ext cx="5187606" cy="3971396"/>
          </a:xfrm>
          <a:prstGeom prst="rect">
            <a:avLst/>
          </a:prstGeom>
        </p:spPr>
      </p:pic>
      <p:sp>
        <p:nvSpPr>
          <p:cNvPr id="48" name="テキスト ボックス 47">
            <a:extLst>
              <a:ext uri="{FF2B5EF4-FFF2-40B4-BE49-F238E27FC236}">
                <a16:creationId xmlns:a16="http://schemas.microsoft.com/office/drawing/2014/main" id="{85D737A0-4C22-9948-0B86-FEB991433EBF}"/>
              </a:ext>
            </a:extLst>
          </p:cNvPr>
          <p:cNvSpPr txBox="1"/>
          <p:nvPr/>
        </p:nvSpPr>
        <p:spPr>
          <a:xfrm>
            <a:off x="6903201" y="149172"/>
            <a:ext cx="2233304" cy="400110"/>
          </a:xfrm>
          <a:prstGeom prst="rect">
            <a:avLst/>
          </a:prstGeom>
          <a:noFill/>
        </p:spPr>
        <p:txBody>
          <a:bodyPr wrap="none" rtlCol="0">
            <a:spAutoFit/>
          </a:bodyPr>
          <a:lstStyle/>
          <a:p>
            <a:r>
              <a:rPr kumimoji="1" lang="en-US" altLang="ja-JP" sz="2000" b="1" dirty="0">
                <a:solidFill>
                  <a:schemeClr val="tx2">
                    <a:lumMod val="50000"/>
                  </a:schemeClr>
                </a:solidFill>
              </a:rPr>
              <a:t>JPA1977-126885</a:t>
            </a:r>
            <a:endParaRPr kumimoji="1" lang="ja-JP" altLang="en-US" sz="2000" b="1" dirty="0">
              <a:solidFill>
                <a:schemeClr val="tx2">
                  <a:lumMod val="50000"/>
                </a:schemeClr>
              </a:solidFill>
            </a:endParaRPr>
          </a:p>
        </p:txBody>
      </p:sp>
      <p:sp>
        <p:nvSpPr>
          <p:cNvPr id="49" name="テキスト ボックス 48">
            <a:extLst>
              <a:ext uri="{FF2B5EF4-FFF2-40B4-BE49-F238E27FC236}">
                <a16:creationId xmlns:a16="http://schemas.microsoft.com/office/drawing/2014/main" id="{6F11E4B0-4382-8500-6E6B-1879C488B001}"/>
              </a:ext>
            </a:extLst>
          </p:cNvPr>
          <p:cNvSpPr txBox="1"/>
          <p:nvPr/>
        </p:nvSpPr>
        <p:spPr>
          <a:xfrm>
            <a:off x="10636994" y="5717927"/>
            <a:ext cx="954107" cy="523220"/>
          </a:xfrm>
          <a:prstGeom prst="rect">
            <a:avLst/>
          </a:prstGeom>
          <a:noFill/>
        </p:spPr>
        <p:txBody>
          <a:bodyPr wrap="none" rtlCol="0">
            <a:spAutoFit/>
          </a:bodyPr>
          <a:lstStyle/>
          <a:p>
            <a:r>
              <a:rPr lang="ja-JP" altLang="en-US" sz="2800" b="1" dirty="0">
                <a:solidFill>
                  <a:schemeClr val="tx2">
                    <a:lumMod val="50000"/>
                  </a:schemeClr>
                </a:solidFill>
              </a:rPr>
              <a:t>図</a:t>
            </a:r>
            <a:r>
              <a:rPr lang="en-US" altLang="ja-JP" sz="2800" b="1" dirty="0">
                <a:solidFill>
                  <a:schemeClr val="tx2">
                    <a:lumMod val="50000"/>
                  </a:schemeClr>
                </a:solidFill>
              </a:rPr>
              <a:t>12</a:t>
            </a:r>
            <a:endParaRPr kumimoji="1" lang="ja-JP" altLang="en-US" sz="2800" b="1" dirty="0">
              <a:solidFill>
                <a:schemeClr val="tx2">
                  <a:lumMod val="50000"/>
                </a:schemeClr>
              </a:solidFill>
            </a:endParaRPr>
          </a:p>
        </p:txBody>
      </p:sp>
      <p:pic>
        <p:nvPicPr>
          <p:cNvPr id="55" name="図 54">
            <a:extLst>
              <a:ext uri="{FF2B5EF4-FFF2-40B4-BE49-F238E27FC236}">
                <a16:creationId xmlns:a16="http://schemas.microsoft.com/office/drawing/2014/main" id="{49B69F66-C644-879F-D2C9-3F93DE139589}"/>
              </a:ext>
            </a:extLst>
          </p:cNvPr>
          <p:cNvPicPr>
            <a:picLocks noChangeAspect="1"/>
          </p:cNvPicPr>
          <p:nvPr/>
        </p:nvPicPr>
        <p:blipFill rotWithShape="1">
          <a:blip r:embed="rId3"/>
          <a:srcRect l="49392" t="2794" r="5480" b="66775"/>
          <a:stretch/>
        </p:blipFill>
        <p:spPr>
          <a:xfrm>
            <a:off x="6355830" y="149172"/>
            <a:ext cx="5561350" cy="2108393"/>
          </a:xfrm>
          <a:prstGeom prst="rect">
            <a:avLst/>
          </a:prstGeom>
        </p:spPr>
      </p:pic>
      <p:sp>
        <p:nvSpPr>
          <p:cNvPr id="58" name="テキスト ボックス 57">
            <a:extLst>
              <a:ext uri="{FF2B5EF4-FFF2-40B4-BE49-F238E27FC236}">
                <a16:creationId xmlns:a16="http://schemas.microsoft.com/office/drawing/2014/main" id="{9A8C6855-DB05-D6D3-1F31-5CBCA885321E}"/>
              </a:ext>
            </a:extLst>
          </p:cNvPr>
          <p:cNvSpPr txBox="1"/>
          <p:nvPr/>
        </p:nvSpPr>
        <p:spPr>
          <a:xfrm>
            <a:off x="7537172" y="6217256"/>
            <a:ext cx="742511" cy="707886"/>
          </a:xfrm>
          <a:prstGeom prst="rect">
            <a:avLst/>
          </a:prstGeom>
          <a:noFill/>
        </p:spPr>
        <p:txBody>
          <a:bodyPr wrap="none" rtlCol="0">
            <a:spAutoFit/>
          </a:bodyPr>
          <a:lstStyle/>
          <a:p>
            <a:r>
              <a:rPr kumimoji="1" lang="en-US" altLang="ja-JP" sz="2000" b="1" dirty="0">
                <a:solidFill>
                  <a:schemeClr val="tx2">
                    <a:lumMod val="50000"/>
                  </a:schemeClr>
                </a:solidFill>
              </a:rPr>
              <a:t>OFD</a:t>
            </a:r>
          </a:p>
          <a:p>
            <a:endParaRPr kumimoji="1" lang="ja-JP" altLang="en-US" sz="2000" b="1" dirty="0">
              <a:solidFill>
                <a:schemeClr val="tx2">
                  <a:lumMod val="50000"/>
                </a:schemeClr>
              </a:solidFill>
            </a:endParaRPr>
          </a:p>
        </p:txBody>
      </p:sp>
      <p:sp>
        <p:nvSpPr>
          <p:cNvPr id="59" name="テキスト ボックス 58">
            <a:extLst>
              <a:ext uri="{FF2B5EF4-FFF2-40B4-BE49-F238E27FC236}">
                <a16:creationId xmlns:a16="http://schemas.microsoft.com/office/drawing/2014/main" id="{D9BC366E-80C4-73D0-2A31-ED34D35BF434}"/>
              </a:ext>
            </a:extLst>
          </p:cNvPr>
          <p:cNvSpPr txBox="1"/>
          <p:nvPr/>
        </p:nvSpPr>
        <p:spPr>
          <a:xfrm>
            <a:off x="7163031" y="161358"/>
            <a:ext cx="2233304" cy="400110"/>
          </a:xfrm>
          <a:prstGeom prst="rect">
            <a:avLst/>
          </a:prstGeom>
          <a:noFill/>
        </p:spPr>
        <p:txBody>
          <a:bodyPr wrap="none" rtlCol="0">
            <a:spAutoFit/>
          </a:bodyPr>
          <a:lstStyle/>
          <a:p>
            <a:r>
              <a:rPr kumimoji="1" lang="en-US" altLang="ja-JP" sz="2000" b="1" dirty="0">
                <a:solidFill>
                  <a:schemeClr val="tx2">
                    <a:lumMod val="50000"/>
                  </a:schemeClr>
                </a:solidFill>
              </a:rPr>
              <a:t>JPA1977-126885</a:t>
            </a:r>
            <a:endParaRPr kumimoji="1" lang="ja-JP" altLang="en-US" sz="2000" b="1" dirty="0">
              <a:solidFill>
                <a:schemeClr val="tx2">
                  <a:lumMod val="50000"/>
                </a:schemeClr>
              </a:solidFill>
            </a:endParaRPr>
          </a:p>
        </p:txBody>
      </p:sp>
      <p:sp>
        <p:nvSpPr>
          <p:cNvPr id="60" name="テキスト ボックス 59">
            <a:extLst>
              <a:ext uri="{FF2B5EF4-FFF2-40B4-BE49-F238E27FC236}">
                <a16:creationId xmlns:a16="http://schemas.microsoft.com/office/drawing/2014/main" id="{F46A2840-02F5-94F3-A7E8-7813DC0D07DA}"/>
              </a:ext>
            </a:extLst>
          </p:cNvPr>
          <p:cNvSpPr txBox="1"/>
          <p:nvPr/>
        </p:nvSpPr>
        <p:spPr>
          <a:xfrm>
            <a:off x="1003620" y="5452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sp>
        <p:nvSpPr>
          <p:cNvPr id="62" name="テキスト ボックス 61">
            <a:extLst>
              <a:ext uri="{FF2B5EF4-FFF2-40B4-BE49-F238E27FC236}">
                <a16:creationId xmlns:a16="http://schemas.microsoft.com/office/drawing/2014/main" id="{D9DD1A50-F9F7-3E55-8582-97FD5CB7881C}"/>
              </a:ext>
            </a:extLst>
          </p:cNvPr>
          <p:cNvSpPr txBox="1"/>
          <p:nvPr/>
        </p:nvSpPr>
        <p:spPr>
          <a:xfrm>
            <a:off x="0" y="522519"/>
            <a:ext cx="7109639" cy="6186309"/>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r>
              <a:rPr kumimoji="1" lang="ja-JP" altLang="en-US" b="1" dirty="0"/>
              <a:t>（３）</a:t>
            </a:r>
            <a:r>
              <a:rPr lang="ja-JP" altLang="en-US" b="1" dirty="0"/>
              <a:t>１９７５年６月に　オランダの </a:t>
            </a:r>
            <a:r>
              <a:rPr lang="en-US" altLang="ja-JP" b="1" dirty="0"/>
              <a:t>Philips</a:t>
            </a:r>
            <a:r>
              <a:rPr lang="ja-JP" altLang="en-US" b="1" dirty="0"/>
              <a:t>社により　</a:t>
            </a:r>
            <a:endParaRPr lang="en-US" altLang="ja-JP" b="1" dirty="0"/>
          </a:p>
          <a:p>
            <a:r>
              <a:rPr lang="ja-JP" altLang="en-US" b="1" dirty="0"/>
              <a:t>　　</a:t>
            </a:r>
            <a:r>
              <a:rPr lang="en-US" altLang="ja-JP" b="1" dirty="0"/>
              <a:t>Double </a:t>
            </a:r>
            <a:r>
              <a:rPr lang="ja-JP" altLang="en-US" b="1" dirty="0"/>
              <a:t>接合型の埋め込み</a:t>
            </a:r>
            <a:r>
              <a:rPr lang="en-US" altLang="ja-JP" b="1" dirty="0"/>
              <a:t>Photodiode </a:t>
            </a:r>
            <a:r>
              <a:rPr lang="ja-JP" altLang="en-US" b="1" dirty="0"/>
              <a:t>が発明された。</a:t>
            </a:r>
            <a:endParaRPr lang="en-US" altLang="ja-JP" b="1" dirty="0"/>
          </a:p>
          <a:p>
            <a:endParaRPr lang="en-US" altLang="ja-JP" b="1" dirty="0"/>
          </a:p>
          <a:p>
            <a:r>
              <a:rPr kumimoji="1" lang="ja-JP" altLang="en-US" b="1" dirty="0"/>
              <a:t>（４）</a:t>
            </a:r>
            <a:r>
              <a:rPr lang="ja-JP" altLang="en-US" b="1" dirty="0"/>
              <a:t>１９７５年１０月２３日に　</a:t>
            </a:r>
            <a:r>
              <a:rPr lang="en-US" altLang="ja-JP" b="1" dirty="0"/>
              <a:t>Sony</a:t>
            </a:r>
            <a:r>
              <a:rPr lang="ja-JP" altLang="en-US" b="1" dirty="0"/>
              <a:t>（萩原）は　</a:t>
            </a:r>
            <a:endParaRPr lang="en-US" altLang="ja-JP" b="1" dirty="0"/>
          </a:p>
          <a:p>
            <a:r>
              <a:rPr lang="en-US" altLang="ja-JP" b="1" dirty="0"/>
              <a:t>       Global Shutter </a:t>
            </a:r>
            <a:r>
              <a:rPr lang="ja-JP" altLang="en-US" b="1" dirty="0"/>
              <a:t>機能付きの</a:t>
            </a:r>
            <a:r>
              <a:rPr lang="en-US" altLang="ja-JP" b="1" dirty="0"/>
              <a:t>Double &amp; Triple</a:t>
            </a:r>
            <a:r>
              <a:rPr lang="ja-JP" altLang="en-US" b="1" dirty="0"/>
              <a:t>接合型の</a:t>
            </a:r>
            <a:endParaRPr lang="en-US" altLang="ja-JP" b="1" dirty="0"/>
          </a:p>
          <a:p>
            <a:r>
              <a:rPr lang="en-US" altLang="ja-JP" b="1" dirty="0"/>
              <a:t>  </a:t>
            </a:r>
            <a:r>
              <a:rPr lang="ja-JP" altLang="en-US" b="1" dirty="0"/>
              <a:t>　</a:t>
            </a:r>
            <a:r>
              <a:rPr lang="en-US" altLang="ja-JP" b="1" dirty="0"/>
              <a:t>   </a:t>
            </a:r>
            <a:r>
              <a:rPr lang="ja-JP" altLang="en-US" b="1" dirty="0"/>
              <a:t>残像のない</a:t>
            </a:r>
            <a:r>
              <a:rPr lang="en-US" altLang="ja-JP" b="1" dirty="0"/>
              <a:t>Pinned Photodiode </a:t>
            </a:r>
            <a:r>
              <a:rPr lang="ja-JP" altLang="en-US" b="1" dirty="0"/>
              <a:t>が発明した。</a:t>
            </a:r>
            <a:endParaRPr lang="en-US" altLang="ja-JP" b="1" dirty="0"/>
          </a:p>
          <a:p>
            <a:endParaRPr lang="en-US" altLang="ja-JP" b="1" dirty="0"/>
          </a:p>
          <a:p>
            <a:r>
              <a:rPr kumimoji="1" lang="ja-JP" altLang="en-US" b="1" dirty="0"/>
              <a:t>（５）</a:t>
            </a:r>
            <a:r>
              <a:rPr lang="ja-JP" altLang="en-US" b="1" dirty="0"/>
              <a:t>１９７５年１１月１０日に　</a:t>
            </a:r>
            <a:r>
              <a:rPr lang="en-US" altLang="ja-JP" b="1" dirty="0"/>
              <a:t>Sony</a:t>
            </a:r>
            <a:r>
              <a:rPr lang="ja-JP" altLang="en-US" b="1" dirty="0"/>
              <a:t>（萩原）は</a:t>
            </a:r>
            <a:endParaRPr lang="en-US" altLang="ja-JP" b="1" dirty="0"/>
          </a:p>
          <a:p>
            <a:r>
              <a:rPr lang="ja-JP" altLang="en-US" b="1" dirty="0"/>
              <a:t>       　基板</a:t>
            </a:r>
            <a:r>
              <a:rPr lang="en-US" altLang="ja-JP" b="1" dirty="0"/>
              <a:t>(N)</a:t>
            </a:r>
            <a:r>
              <a:rPr lang="ja-JP" altLang="en-US" b="1" dirty="0"/>
              <a:t>に</a:t>
            </a:r>
            <a:r>
              <a:rPr lang="en-US" altLang="ja-JP" b="1" dirty="0"/>
              <a:t>PNP Double</a:t>
            </a:r>
            <a:r>
              <a:rPr lang="ja-JP" altLang="en-US" b="1" dirty="0"/>
              <a:t>接合型を形成して </a:t>
            </a:r>
            <a:r>
              <a:rPr lang="en-US" altLang="ja-JP" b="1" dirty="0"/>
              <a:t>VOD</a:t>
            </a:r>
            <a:r>
              <a:rPr lang="ja-JP" altLang="en-US" b="1" dirty="0"/>
              <a:t>付の</a:t>
            </a:r>
            <a:endParaRPr lang="en-US" altLang="ja-JP" b="1" dirty="0"/>
          </a:p>
          <a:p>
            <a:r>
              <a:rPr lang="ja-JP" altLang="en-US" b="1" dirty="0"/>
              <a:t>　　　残像のない </a:t>
            </a:r>
            <a:r>
              <a:rPr lang="en-US" altLang="ja-JP" b="1" dirty="0"/>
              <a:t>Pinned Photodiode </a:t>
            </a:r>
            <a:r>
              <a:rPr lang="ja-JP" altLang="en-US" b="1" dirty="0"/>
              <a:t>を発明した。</a:t>
            </a:r>
            <a:endParaRPr lang="en-US" altLang="ja-JP" b="1" dirty="0"/>
          </a:p>
          <a:p>
            <a:endParaRPr lang="en-US" altLang="ja-JP" b="1" dirty="0"/>
          </a:p>
          <a:p>
            <a:r>
              <a:rPr lang="ja-JP" altLang="en-US" b="1" dirty="0"/>
              <a:t>（６）１９７７年に</a:t>
            </a:r>
            <a:r>
              <a:rPr lang="en-US" altLang="ja-JP" b="1" dirty="0"/>
              <a:t>Sony</a:t>
            </a:r>
            <a:r>
              <a:rPr lang="ja-JP" altLang="en-US" b="1" dirty="0"/>
              <a:t>（萩原）は </a:t>
            </a:r>
            <a:r>
              <a:rPr lang="en-US" altLang="ja-JP" b="1" dirty="0"/>
              <a:t>PNPN(Thyristor)</a:t>
            </a:r>
            <a:r>
              <a:rPr lang="ja-JP" altLang="en-US" b="1" dirty="0"/>
              <a:t>構造</a:t>
            </a:r>
            <a:endParaRPr lang="en-US" altLang="ja-JP" b="1" dirty="0"/>
          </a:p>
          <a:p>
            <a:r>
              <a:rPr lang="en-US" altLang="ja-JP" b="1" dirty="0"/>
              <a:t>        </a:t>
            </a:r>
            <a:r>
              <a:rPr lang="ja-JP" altLang="en-US" b="1" dirty="0"/>
              <a:t>の受光素子において　</a:t>
            </a:r>
            <a:r>
              <a:rPr lang="en-US" altLang="ja-JP" b="1" dirty="0"/>
              <a:t>Punch-thru Action </a:t>
            </a:r>
            <a:r>
              <a:rPr lang="ja-JP" altLang="en-US" b="1" dirty="0"/>
              <a:t>を利用して</a:t>
            </a:r>
            <a:endParaRPr lang="en-US" altLang="ja-JP" b="1" dirty="0"/>
          </a:p>
          <a:p>
            <a:r>
              <a:rPr lang="ja-JP" altLang="en-US" b="1" dirty="0"/>
              <a:t>　　残像のない電子</a:t>
            </a:r>
            <a:r>
              <a:rPr lang="en-US" altLang="ja-JP" b="1" dirty="0"/>
              <a:t>Shutter Clock </a:t>
            </a:r>
            <a:r>
              <a:rPr lang="ja-JP" altLang="en-US" b="1" dirty="0"/>
              <a:t>駆動方式を発明した。</a:t>
            </a:r>
            <a:endParaRPr lang="en-US" altLang="ja-JP" b="1" dirty="0"/>
          </a:p>
          <a:p>
            <a:endParaRPr kumimoji="1" lang="en-US" altLang="ja-JP" b="1" dirty="0"/>
          </a:p>
          <a:p>
            <a:r>
              <a:rPr kumimoji="1" lang="ja-JP" altLang="en-US" b="1" dirty="0"/>
              <a:t>（</a:t>
            </a:r>
            <a:r>
              <a:rPr lang="ja-JP" altLang="en-US" b="1" dirty="0"/>
              <a:t>７</a:t>
            </a:r>
            <a:r>
              <a:rPr kumimoji="1" lang="ja-JP" altLang="en-US" b="1" dirty="0"/>
              <a:t>）１９７８年９月　</a:t>
            </a:r>
            <a:r>
              <a:rPr kumimoji="1" lang="en-US" altLang="ja-JP" b="1" dirty="0"/>
              <a:t>SSDM1978 </a:t>
            </a:r>
            <a:r>
              <a:rPr kumimoji="1" lang="ja-JP" altLang="en-US" b="1" dirty="0"/>
              <a:t>にて　</a:t>
            </a:r>
            <a:r>
              <a:rPr lang="en-US" altLang="ja-JP" b="1" dirty="0"/>
              <a:t>Sony</a:t>
            </a:r>
            <a:r>
              <a:rPr lang="ja-JP" altLang="en-US" b="1" dirty="0"/>
              <a:t>（萩原）は</a:t>
            </a:r>
            <a:endParaRPr lang="en-US" altLang="ja-JP" b="1" dirty="0"/>
          </a:p>
          <a:p>
            <a:r>
              <a:rPr lang="ja-JP" altLang="en-US" b="1" dirty="0"/>
              <a:t>　　残像のない　短波長青色光の感度特性にすぐれ表面暗電流</a:t>
            </a:r>
            <a:endParaRPr lang="en-US" altLang="ja-JP" b="1" dirty="0"/>
          </a:p>
          <a:p>
            <a:r>
              <a:rPr lang="ja-JP" altLang="en-US" b="1" dirty="0"/>
              <a:t>　　雑音の少ない</a:t>
            </a:r>
            <a:r>
              <a:rPr lang="en-US" altLang="ja-JP" b="1" dirty="0"/>
              <a:t>Double </a:t>
            </a:r>
            <a:r>
              <a:rPr lang="ja-JP" altLang="en-US" b="1" dirty="0"/>
              <a:t>接合型の</a:t>
            </a:r>
            <a:r>
              <a:rPr lang="en-US" altLang="ja-JP" b="1" dirty="0"/>
              <a:t>Pinned Photodiode </a:t>
            </a:r>
            <a:r>
              <a:rPr lang="ja-JP" altLang="en-US" b="1" dirty="0"/>
              <a:t>を世界で</a:t>
            </a:r>
            <a:endParaRPr lang="en-US" altLang="ja-JP" b="1" dirty="0"/>
          </a:p>
          <a:p>
            <a:r>
              <a:rPr lang="ja-JP" altLang="en-US" b="1" dirty="0"/>
              <a:t>　　初めて開発し日本語で発表の日本国内開催の学会で報告した。</a:t>
            </a:r>
            <a:endParaRPr lang="en-US" altLang="ja-JP" sz="2000" b="1" dirty="0"/>
          </a:p>
        </p:txBody>
      </p:sp>
      <p:cxnSp>
        <p:nvCxnSpPr>
          <p:cNvPr id="63" name="直線コネクタ 62">
            <a:extLst>
              <a:ext uri="{FF2B5EF4-FFF2-40B4-BE49-F238E27FC236}">
                <a16:creationId xmlns:a16="http://schemas.microsoft.com/office/drawing/2014/main" id="{E62D1119-7F4A-F4B6-E909-9AA8E8034D76}"/>
              </a:ext>
            </a:extLst>
          </p:cNvPr>
          <p:cNvCxnSpPr>
            <a:cxnSpLocks/>
          </p:cNvCxnSpPr>
          <p:nvPr/>
        </p:nvCxnSpPr>
        <p:spPr>
          <a:xfrm>
            <a:off x="792748" y="4675175"/>
            <a:ext cx="53032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2CDD05D3-A87F-F18A-6E03-1E95D2586351}"/>
              </a:ext>
            </a:extLst>
          </p:cNvPr>
          <p:cNvCxnSpPr>
            <a:cxnSpLocks/>
          </p:cNvCxnSpPr>
          <p:nvPr/>
        </p:nvCxnSpPr>
        <p:spPr>
          <a:xfrm>
            <a:off x="615667" y="4972085"/>
            <a:ext cx="548313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0296F60B-257E-3565-CFAC-794E9D8BED50}"/>
              </a:ext>
            </a:extLst>
          </p:cNvPr>
          <p:cNvCxnSpPr>
            <a:cxnSpLocks/>
          </p:cNvCxnSpPr>
          <p:nvPr/>
        </p:nvCxnSpPr>
        <p:spPr>
          <a:xfrm>
            <a:off x="615667" y="5230926"/>
            <a:ext cx="51876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9DF66338-D61D-AB2A-648E-EA4B47978A61}"/>
              </a:ext>
            </a:extLst>
          </p:cNvPr>
          <p:cNvSpPr txBox="1"/>
          <p:nvPr/>
        </p:nvSpPr>
        <p:spPr>
          <a:xfrm>
            <a:off x="8490184" y="3728323"/>
            <a:ext cx="3256020" cy="2031325"/>
          </a:xfrm>
          <a:prstGeom prst="rect">
            <a:avLst/>
          </a:prstGeom>
          <a:noFill/>
        </p:spPr>
        <p:txBody>
          <a:bodyPr wrap="none" rtlCol="0">
            <a:spAutoFit/>
          </a:bodyPr>
          <a:lstStyle/>
          <a:p>
            <a:r>
              <a:rPr kumimoji="1" lang="en-US" altLang="ja-JP" b="1" dirty="0">
                <a:solidFill>
                  <a:srgbClr val="FF0000"/>
                </a:solidFill>
              </a:rPr>
              <a:t>NPNPN+ </a:t>
            </a:r>
            <a:r>
              <a:rPr kumimoji="1" lang="ja-JP" altLang="en-US" b="1" dirty="0">
                <a:solidFill>
                  <a:srgbClr val="FF0000"/>
                </a:solidFill>
              </a:rPr>
              <a:t>の </a:t>
            </a:r>
            <a:r>
              <a:rPr kumimoji="1" lang="en-US" altLang="ja-JP" b="1" dirty="0">
                <a:solidFill>
                  <a:srgbClr val="FF0000"/>
                </a:solidFill>
              </a:rPr>
              <a:t>Multi </a:t>
            </a:r>
            <a:r>
              <a:rPr kumimoji="1" lang="ja-JP" altLang="en-US" b="1" dirty="0">
                <a:solidFill>
                  <a:srgbClr val="FF0000"/>
                </a:solidFill>
              </a:rPr>
              <a:t>接合型の</a:t>
            </a:r>
            <a:endParaRPr kumimoji="1" lang="en-US" altLang="ja-JP" b="1" dirty="0">
              <a:solidFill>
                <a:srgbClr val="FF0000"/>
              </a:solidFill>
            </a:endParaRPr>
          </a:p>
          <a:p>
            <a:r>
              <a:rPr lang="ja-JP" altLang="en-US" b="1" dirty="0">
                <a:solidFill>
                  <a:srgbClr val="FF0000"/>
                </a:solidFill>
              </a:rPr>
              <a:t>受光素子は、</a:t>
            </a:r>
            <a:r>
              <a:rPr lang="en-US" altLang="ja-JP" b="1" dirty="0">
                <a:solidFill>
                  <a:srgbClr val="FF0000"/>
                </a:solidFill>
              </a:rPr>
              <a:t>PNPN</a:t>
            </a:r>
            <a:r>
              <a:rPr lang="ja-JP" altLang="en-US" b="1" dirty="0">
                <a:solidFill>
                  <a:srgbClr val="FF0000"/>
                </a:solidFill>
              </a:rPr>
              <a:t>接合の</a:t>
            </a:r>
            <a:endParaRPr lang="en-US" altLang="ja-JP" b="1" dirty="0">
              <a:solidFill>
                <a:srgbClr val="FF0000"/>
              </a:solidFill>
            </a:endParaRPr>
          </a:p>
          <a:p>
            <a:r>
              <a:rPr kumimoji="1" lang="en-US" altLang="ja-JP" b="1" dirty="0">
                <a:solidFill>
                  <a:srgbClr val="FF0000"/>
                </a:solidFill>
              </a:rPr>
              <a:t>Thyristor </a:t>
            </a:r>
            <a:r>
              <a:rPr kumimoji="1" lang="ja-JP" altLang="en-US" b="1" dirty="0">
                <a:solidFill>
                  <a:srgbClr val="FF0000"/>
                </a:solidFill>
              </a:rPr>
              <a:t>構造を含む。</a:t>
            </a:r>
            <a:endParaRPr kumimoji="1" lang="en-US" altLang="ja-JP" b="1" dirty="0">
              <a:solidFill>
                <a:srgbClr val="FF0000"/>
              </a:solidFill>
            </a:endParaRPr>
          </a:p>
          <a:p>
            <a:r>
              <a:rPr lang="en-US" altLang="ja-JP" b="1" dirty="0">
                <a:solidFill>
                  <a:srgbClr val="FF0000"/>
                </a:solidFill>
              </a:rPr>
              <a:t>Punch-thru </a:t>
            </a:r>
            <a:r>
              <a:rPr lang="ja-JP" altLang="en-US" b="1" dirty="0">
                <a:solidFill>
                  <a:srgbClr val="FF0000"/>
                </a:solidFill>
              </a:rPr>
              <a:t>高速の</a:t>
            </a:r>
            <a:r>
              <a:rPr lang="en-US" altLang="ja-JP" b="1" dirty="0">
                <a:solidFill>
                  <a:srgbClr val="FF0000"/>
                </a:solidFill>
              </a:rPr>
              <a:t>Switch</a:t>
            </a:r>
          </a:p>
          <a:p>
            <a:r>
              <a:rPr kumimoji="1" lang="ja-JP" altLang="en-US" b="1" dirty="0">
                <a:solidFill>
                  <a:srgbClr val="FF0000"/>
                </a:solidFill>
              </a:rPr>
              <a:t>動作をするのは周知だった。</a:t>
            </a:r>
            <a:endParaRPr kumimoji="1" lang="en-US" altLang="ja-JP" b="1" dirty="0">
              <a:solidFill>
                <a:srgbClr val="FF0000"/>
              </a:solidFill>
            </a:endParaRPr>
          </a:p>
          <a:p>
            <a:r>
              <a:rPr lang="ja-JP" altLang="en-US" b="1" dirty="0">
                <a:solidFill>
                  <a:srgbClr val="FF0000"/>
                </a:solidFill>
              </a:rPr>
              <a:t>萩原はそれを応用して</a:t>
            </a:r>
            <a:r>
              <a:rPr lang="en-US" altLang="ja-JP" b="1" dirty="0">
                <a:solidFill>
                  <a:srgbClr val="FF0000"/>
                </a:solidFill>
              </a:rPr>
              <a:t>1975</a:t>
            </a:r>
            <a:r>
              <a:rPr lang="ja-JP" altLang="en-US" b="1" dirty="0">
                <a:solidFill>
                  <a:srgbClr val="FF0000"/>
                </a:solidFill>
              </a:rPr>
              <a:t>年</a:t>
            </a:r>
            <a:endParaRPr lang="en-US" altLang="ja-JP" b="1" dirty="0">
              <a:solidFill>
                <a:srgbClr val="FF0000"/>
              </a:solidFill>
            </a:endParaRPr>
          </a:p>
          <a:p>
            <a:r>
              <a:rPr kumimoji="1" lang="ja-JP" altLang="en-US" b="1" dirty="0">
                <a:solidFill>
                  <a:srgbClr val="FF0000"/>
                </a:solidFill>
              </a:rPr>
              <a:t>電子</a:t>
            </a:r>
            <a:r>
              <a:rPr lang="en-US" altLang="ja-JP" b="1" dirty="0">
                <a:solidFill>
                  <a:srgbClr val="FF0000"/>
                </a:solidFill>
              </a:rPr>
              <a:t>Shutter</a:t>
            </a:r>
            <a:r>
              <a:rPr lang="ja-JP" altLang="en-US" b="1" dirty="0">
                <a:solidFill>
                  <a:srgbClr val="FF0000"/>
                </a:solidFill>
              </a:rPr>
              <a:t>を発明した。</a:t>
            </a:r>
            <a:endParaRPr lang="en-US" altLang="ja-JP" b="1" dirty="0">
              <a:solidFill>
                <a:srgbClr val="FF0000"/>
              </a:solidFill>
            </a:endParaRPr>
          </a:p>
        </p:txBody>
      </p:sp>
      <p:sp>
        <p:nvSpPr>
          <p:cNvPr id="67" name="テキスト ボックス 66">
            <a:extLst>
              <a:ext uri="{FF2B5EF4-FFF2-40B4-BE49-F238E27FC236}">
                <a16:creationId xmlns:a16="http://schemas.microsoft.com/office/drawing/2014/main" id="{E9B65BEA-EEC3-1B8E-AF5E-E2FB7457E71C}"/>
              </a:ext>
            </a:extLst>
          </p:cNvPr>
          <p:cNvSpPr txBox="1"/>
          <p:nvPr/>
        </p:nvSpPr>
        <p:spPr>
          <a:xfrm>
            <a:off x="8315046" y="5817146"/>
            <a:ext cx="2233304" cy="400110"/>
          </a:xfrm>
          <a:prstGeom prst="rect">
            <a:avLst/>
          </a:prstGeom>
          <a:noFill/>
        </p:spPr>
        <p:txBody>
          <a:bodyPr wrap="none" rtlCol="0">
            <a:spAutoFit/>
          </a:bodyPr>
          <a:lstStyle/>
          <a:p>
            <a:r>
              <a:rPr kumimoji="1" lang="en-US" altLang="ja-JP" sz="2000" b="1" dirty="0">
                <a:solidFill>
                  <a:schemeClr val="tx2">
                    <a:lumMod val="50000"/>
                  </a:schemeClr>
                </a:solidFill>
              </a:rPr>
              <a:t>JPA1977-126885</a:t>
            </a:r>
            <a:endParaRPr kumimoji="1" lang="ja-JP" altLang="en-US" sz="2000" b="1" dirty="0">
              <a:solidFill>
                <a:schemeClr val="tx2">
                  <a:lumMod val="50000"/>
                </a:schemeClr>
              </a:solidFill>
            </a:endParaRPr>
          </a:p>
        </p:txBody>
      </p:sp>
      <p:sp>
        <p:nvSpPr>
          <p:cNvPr id="16" name="テキスト ボックス 15">
            <a:extLst>
              <a:ext uri="{FF2B5EF4-FFF2-40B4-BE49-F238E27FC236}">
                <a16:creationId xmlns:a16="http://schemas.microsoft.com/office/drawing/2014/main" id="{A50C760C-64E5-7879-D4C5-6794029BE4D2}"/>
              </a:ext>
            </a:extLst>
          </p:cNvPr>
          <p:cNvSpPr txBox="1"/>
          <p:nvPr/>
        </p:nvSpPr>
        <p:spPr>
          <a:xfrm>
            <a:off x="11393460" y="6451492"/>
            <a:ext cx="798540" cy="461665"/>
          </a:xfrm>
          <a:prstGeom prst="rect">
            <a:avLst/>
          </a:prstGeom>
          <a:noFill/>
        </p:spPr>
        <p:txBody>
          <a:bodyPr wrap="square">
            <a:spAutoFit/>
          </a:bodyPr>
          <a:lstStyle/>
          <a:p>
            <a:r>
              <a:rPr lang="en-US" altLang="ja-JP" sz="2400" b="1" dirty="0"/>
              <a:t>2.43</a:t>
            </a:r>
            <a:endParaRPr lang="ja-JP" altLang="en-US" sz="2400" b="1" dirty="0"/>
          </a:p>
        </p:txBody>
      </p:sp>
      <p:sp>
        <p:nvSpPr>
          <p:cNvPr id="17" name="正方形/長方形 16">
            <a:extLst>
              <a:ext uri="{FF2B5EF4-FFF2-40B4-BE49-F238E27FC236}">
                <a16:creationId xmlns:a16="http://schemas.microsoft.com/office/drawing/2014/main" id="{32CDF304-0553-7EDD-A695-538482C34048}"/>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146B9530-99D8-D620-7C9E-66980BF8D2A6}"/>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044</a:t>
            </a:r>
            <a:endParaRPr kumimoji="1" lang="ja-JP" altLang="en-US" b="1" dirty="0"/>
          </a:p>
        </p:txBody>
      </p:sp>
      <p:sp>
        <p:nvSpPr>
          <p:cNvPr id="19" name="正方形/長方形 18">
            <a:extLst>
              <a:ext uri="{FF2B5EF4-FFF2-40B4-BE49-F238E27FC236}">
                <a16:creationId xmlns:a16="http://schemas.microsoft.com/office/drawing/2014/main" id="{EE6A5516-CAFA-4EA8-B6BB-746BFA694FA9}"/>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98720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テキスト ボックス 93">
            <a:extLst>
              <a:ext uri="{FF2B5EF4-FFF2-40B4-BE49-F238E27FC236}">
                <a16:creationId xmlns:a16="http://schemas.microsoft.com/office/drawing/2014/main" id="{7B508519-8BC1-738F-1BC4-F4E086CED326}"/>
              </a:ext>
            </a:extLst>
          </p:cNvPr>
          <p:cNvSpPr txBox="1"/>
          <p:nvPr/>
        </p:nvSpPr>
        <p:spPr>
          <a:xfrm>
            <a:off x="1003620" y="54524"/>
            <a:ext cx="4616970" cy="400110"/>
          </a:xfrm>
          <a:prstGeom prst="rect">
            <a:avLst/>
          </a:prstGeom>
          <a:noFill/>
        </p:spPr>
        <p:txBody>
          <a:bodyPr wrap="none" rtlCol="0">
            <a:spAutoFit/>
          </a:bodyPr>
          <a:lstStyle/>
          <a:p>
            <a:r>
              <a:rPr kumimoji="1" lang="en-US" altLang="ja-JP" sz="2000" b="1" dirty="0">
                <a:solidFill>
                  <a:schemeClr val="tx2">
                    <a:lumMod val="50000"/>
                  </a:schemeClr>
                </a:solidFill>
              </a:rPr>
              <a:t>Pinned Photodiode</a:t>
            </a:r>
            <a:r>
              <a:rPr kumimoji="1" lang="ja-JP" altLang="en-US" sz="2000" b="1" dirty="0">
                <a:solidFill>
                  <a:schemeClr val="tx2">
                    <a:lumMod val="50000"/>
                  </a:schemeClr>
                </a:solidFill>
              </a:rPr>
              <a:t>の発明と開発努力</a:t>
            </a:r>
          </a:p>
        </p:txBody>
      </p:sp>
      <p:sp>
        <p:nvSpPr>
          <p:cNvPr id="12" name="テキスト ボックス 11">
            <a:extLst>
              <a:ext uri="{FF2B5EF4-FFF2-40B4-BE49-F238E27FC236}">
                <a16:creationId xmlns:a16="http://schemas.microsoft.com/office/drawing/2014/main" id="{D30725E2-0B84-A073-862E-3E5FE8D7B5DE}"/>
              </a:ext>
            </a:extLst>
          </p:cNvPr>
          <p:cNvSpPr txBox="1"/>
          <p:nvPr/>
        </p:nvSpPr>
        <p:spPr>
          <a:xfrm>
            <a:off x="0" y="522519"/>
            <a:ext cx="7109639" cy="6186309"/>
          </a:xfrm>
          <a:prstGeom prst="rect">
            <a:avLst/>
          </a:prstGeom>
          <a:noFill/>
        </p:spPr>
        <p:txBody>
          <a:bodyPr wrap="none" rtlCol="0">
            <a:spAutoFit/>
          </a:bodyPr>
          <a:lstStyle/>
          <a:p>
            <a:r>
              <a:rPr kumimoji="1" lang="ja-JP" altLang="en-US" b="1" dirty="0"/>
              <a:t>（１）１９７０年以前は　</a:t>
            </a:r>
            <a:r>
              <a:rPr kumimoji="1" lang="en-US" altLang="ja-JP" b="1" dirty="0"/>
              <a:t>Single </a:t>
            </a:r>
            <a:r>
              <a:rPr kumimoji="1" lang="ja-JP" altLang="en-US" b="1" dirty="0"/>
              <a:t>接合型受光素子だった。</a:t>
            </a:r>
            <a:endParaRPr kumimoji="1" lang="en-US" altLang="ja-JP" b="1" dirty="0"/>
          </a:p>
          <a:p>
            <a:r>
              <a:rPr lang="ja-JP" altLang="en-US" b="1" dirty="0"/>
              <a:t>（２）１９７０年に</a:t>
            </a:r>
            <a:r>
              <a:rPr lang="en-US" altLang="ja-JP" b="1" dirty="0"/>
              <a:t>CCD/MOS</a:t>
            </a:r>
            <a:r>
              <a:rPr lang="ja-JP" altLang="en-US" b="1" dirty="0"/>
              <a:t>容量型</a:t>
            </a:r>
            <a:r>
              <a:rPr kumimoji="1" lang="ja-JP" altLang="en-US" b="1" dirty="0"/>
              <a:t>受光素子</a:t>
            </a:r>
            <a:r>
              <a:rPr lang="ja-JP" altLang="en-US" b="1" dirty="0"/>
              <a:t>が発明された。</a:t>
            </a:r>
            <a:endParaRPr lang="en-US" altLang="ja-JP" b="1" dirty="0"/>
          </a:p>
          <a:p>
            <a:endParaRPr lang="en-US" altLang="ja-JP" b="1" dirty="0"/>
          </a:p>
          <a:p>
            <a:r>
              <a:rPr kumimoji="1" lang="ja-JP" altLang="en-US" b="1" dirty="0"/>
              <a:t>（３）</a:t>
            </a:r>
            <a:r>
              <a:rPr lang="ja-JP" altLang="en-US" b="1" dirty="0"/>
              <a:t>１９７５年６月に　オランダの </a:t>
            </a:r>
            <a:r>
              <a:rPr lang="en-US" altLang="ja-JP" b="1" dirty="0"/>
              <a:t>Philips</a:t>
            </a:r>
            <a:r>
              <a:rPr lang="ja-JP" altLang="en-US" b="1" dirty="0"/>
              <a:t>社により　</a:t>
            </a:r>
            <a:endParaRPr lang="en-US" altLang="ja-JP" b="1" dirty="0"/>
          </a:p>
          <a:p>
            <a:r>
              <a:rPr lang="ja-JP" altLang="en-US" b="1" dirty="0"/>
              <a:t>　　</a:t>
            </a:r>
            <a:r>
              <a:rPr lang="en-US" altLang="ja-JP" b="1" dirty="0"/>
              <a:t>Double </a:t>
            </a:r>
            <a:r>
              <a:rPr lang="ja-JP" altLang="en-US" b="1" dirty="0"/>
              <a:t>接合型の埋め込み</a:t>
            </a:r>
            <a:r>
              <a:rPr lang="en-US" altLang="ja-JP" b="1" dirty="0"/>
              <a:t>Photodiode </a:t>
            </a:r>
            <a:r>
              <a:rPr lang="ja-JP" altLang="en-US" b="1" dirty="0"/>
              <a:t>が発明された。</a:t>
            </a:r>
            <a:endParaRPr lang="en-US" altLang="ja-JP" b="1" dirty="0"/>
          </a:p>
          <a:p>
            <a:endParaRPr lang="en-US" altLang="ja-JP" b="1" dirty="0"/>
          </a:p>
          <a:p>
            <a:r>
              <a:rPr kumimoji="1" lang="ja-JP" altLang="en-US" b="1" dirty="0"/>
              <a:t>（４）</a:t>
            </a:r>
            <a:r>
              <a:rPr lang="ja-JP" altLang="en-US" b="1" dirty="0"/>
              <a:t>１９７５年１０月２３日に　</a:t>
            </a:r>
            <a:r>
              <a:rPr lang="en-US" altLang="ja-JP" b="1" dirty="0"/>
              <a:t>Sony</a:t>
            </a:r>
            <a:r>
              <a:rPr lang="ja-JP" altLang="en-US" b="1" dirty="0"/>
              <a:t>（萩原）は　</a:t>
            </a:r>
            <a:endParaRPr lang="en-US" altLang="ja-JP" b="1" dirty="0"/>
          </a:p>
          <a:p>
            <a:r>
              <a:rPr lang="en-US" altLang="ja-JP" b="1" dirty="0"/>
              <a:t>       Global Shutter </a:t>
            </a:r>
            <a:r>
              <a:rPr lang="ja-JP" altLang="en-US" b="1" dirty="0"/>
              <a:t>機能付きの</a:t>
            </a:r>
            <a:r>
              <a:rPr lang="en-US" altLang="ja-JP" b="1" dirty="0"/>
              <a:t>Double &amp; Triple</a:t>
            </a:r>
            <a:r>
              <a:rPr lang="ja-JP" altLang="en-US" b="1" dirty="0"/>
              <a:t>接合型の</a:t>
            </a:r>
            <a:endParaRPr lang="en-US" altLang="ja-JP" b="1" dirty="0"/>
          </a:p>
          <a:p>
            <a:r>
              <a:rPr lang="en-US" altLang="ja-JP" b="1" dirty="0"/>
              <a:t>  </a:t>
            </a:r>
            <a:r>
              <a:rPr lang="ja-JP" altLang="en-US" b="1" dirty="0"/>
              <a:t>　</a:t>
            </a:r>
            <a:r>
              <a:rPr lang="en-US" altLang="ja-JP" b="1" dirty="0"/>
              <a:t>   </a:t>
            </a:r>
            <a:r>
              <a:rPr lang="ja-JP" altLang="en-US" b="1" dirty="0"/>
              <a:t>残像のない</a:t>
            </a:r>
            <a:r>
              <a:rPr lang="en-US" altLang="ja-JP" b="1" dirty="0"/>
              <a:t>Pinned Photodiode </a:t>
            </a:r>
            <a:r>
              <a:rPr lang="ja-JP" altLang="en-US" b="1" dirty="0"/>
              <a:t>が発明した。</a:t>
            </a:r>
            <a:endParaRPr lang="en-US" altLang="ja-JP" b="1" dirty="0"/>
          </a:p>
          <a:p>
            <a:endParaRPr lang="en-US" altLang="ja-JP" b="1" dirty="0"/>
          </a:p>
          <a:p>
            <a:r>
              <a:rPr kumimoji="1" lang="ja-JP" altLang="en-US" b="1" dirty="0"/>
              <a:t>（５）</a:t>
            </a:r>
            <a:r>
              <a:rPr lang="ja-JP" altLang="en-US" b="1" dirty="0"/>
              <a:t>１９７５年１１月１０日に　</a:t>
            </a:r>
            <a:r>
              <a:rPr lang="en-US" altLang="ja-JP" b="1" dirty="0"/>
              <a:t>Sony</a:t>
            </a:r>
            <a:r>
              <a:rPr lang="ja-JP" altLang="en-US" b="1" dirty="0"/>
              <a:t>（萩原）は</a:t>
            </a:r>
            <a:endParaRPr lang="en-US" altLang="ja-JP" b="1" dirty="0"/>
          </a:p>
          <a:p>
            <a:r>
              <a:rPr lang="ja-JP" altLang="en-US" b="1" dirty="0"/>
              <a:t>       　基板</a:t>
            </a:r>
            <a:r>
              <a:rPr lang="en-US" altLang="ja-JP" b="1" dirty="0"/>
              <a:t>(N)</a:t>
            </a:r>
            <a:r>
              <a:rPr lang="ja-JP" altLang="en-US" b="1" dirty="0"/>
              <a:t>に</a:t>
            </a:r>
            <a:r>
              <a:rPr lang="en-US" altLang="ja-JP" b="1" dirty="0"/>
              <a:t>PNP Double</a:t>
            </a:r>
            <a:r>
              <a:rPr lang="ja-JP" altLang="en-US" b="1" dirty="0"/>
              <a:t>接合型を形成して </a:t>
            </a:r>
            <a:r>
              <a:rPr lang="en-US" altLang="ja-JP" b="1" dirty="0"/>
              <a:t>VOD</a:t>
            </a:r>
            <a:r>
              <a:rPr lang="ja-JP" altLang="en-US" b="1" dirty="0"/>
              <a:t>付の</a:t>
            </a:r>
            <a:endParaRPr lang="en-US" altLang="ja-JP" b="1" dirty="0"/>
          </a:p>
          <a:p>
            <a:r>
              <a:rPr lang="ja-JP" altLang="en-US" b="1" dirty="0"/>
              <a:t>　　　残像のない </a:t>
            </a:r>
            <a:r>
              <a:rPr lang="en-US" altLang="ja-JP" b="1" dirty="0"/>
              <a:t>Pinned Photodiode </a:t>
            </a:r>
            <a:r>
              <a:rPr lang="ja-JP" altLang="en-US" b="1" dirty="0"/>
              <a:t>を発明した。</a:t>
            </a:r>
            <a:endParaRPr lang="en-US" altLang="ja-JP" b="1" dirty="0"/>
          </a:p>
          <a:p>
            <a:endParaRPr lang="en-US" altLang="ja-JP" b="1" dirty="0"/>
          </a:p>
          <a:p>
            <a:r>
              <a:rPr lang="ja-JP" altLang="en-US" b="1" dirty="0"/>
              <a:t>（６）１９７７年に</a:t>
            </a:r>
            <a:r>
              <a:rPr lang="en-US" altLang="ja-JP" b="1" dirty="0"/>
              <a:t>Sony</a:t>
            </a:r>
            <a:r>
              <a:rPr lang="ja-JP" altLang="en-US" b="1" dirty="0"/>
              <a:t>（萩原）は </a:t>
            </a:r>
            <a:r>
              <a:rPr lang="en-US" altLang="ja-JP" b="1" dirty="0"/>
              <a:t>PNPN(Thyristor)</a:t>
            </a:r>
            <a:r>
              <a:rPr lang="ja-JP" altLang="en-US" b="1" dirty="0"/>
              <a:t>構造</a:t>
            </a:r>
            <a:endParaRPr lang="en-US" altLang="ja-JP" b="1" dirty="0"/>
          </a:p>
          <a:p>
            <a:r>
              <a:rPr lang="en-US" altLang="ja-JP" b="1" dirty="0"/>
              <a:t>        </a:t>
            </a:r>
            <a:r>
              <a:rPr lang="ja-JP" altLang="en-US" b="1" dirty="0"/>
              <a:t>の受光素子において　</a:t>
            </a:r>
            <a:r>
              <a:rPr lang="en-US" altLang="ja-JP" b="1" dirty="0"/>
              <a:t>Punch-thru Action </a:t>
            </a:r>
            <a:r>
              <a:rPr lang="ja-JP" altLang="en-US" b="1" dirty="0"/>
              <a:t>を利用して</a:t>
            </a:r>
            <a:endParaRPr lang="en-US" altLang="ja-JP" b="1" dirty="0"/>
          </a:p>
          <a:p>
            <a:r>
              <a:rPr lang="ja-JP" altLang="en-US" b="1" dirty="0"/>
              <a:t>　　残像のない電子</a:t>
            </a:r>
            <a:r>
              <a:rPr lang="en-US" altLang="ja-JP" b="1" dirty="0"/>
              <a:t>Shutter Clock </a:t>
            </a:r>
            <a:r>
              <a:rPr lang="ja-JP" altLang="en-US" b="1" dirty="0"/>
              <a:t>駆動方式を発明した。</a:t>
            </a:r>
            <a:endParaRPr lang="en-US" altLang="ja-JP" b="1" dirty="0"/>
          </a:p>
          <a:p>
            <a:endParaRPr kumimoji="1" lang="en-US" altLang="ja-JP" b="1" dirty="0"/>
          </a:p>
          <a:p>
            <a:r>
              <a:rPr kumimoji="1" lang="ja-JP" altLang="en-US" b="1" dirty="0"/>
              <a:t>（</a:t>
            </a:r>
            <a:r>
              <a:rPr lang="ja-JP" altLang="en-US" b="1" dirty="0"/>
              <a:t>７</a:t>
            </a:r>
            <a:r>
              <a:rPr kumimoji="1" lang="ja-JP" altLang="en-US" b="1" dirty="0"/>
              <a:t>）１９７８年９月　</a:t>
            </a:r>
            <a:r>
              <a:rPr kumimoji="1" lang="en-US" altLang="ja-JP" b="1" dirty="0"/>
              <a:t>SSDM1978 </a:t>
            </a:r>
            <a:r>
              <a:rPr kumimoji="1" lang="ja-JP" altLang="en-US" b="1" dirty="0"/>
              <a:t>にて　</a:t>
            </a:r>
            <a:r>
              <a:rPr lang="en-US" altLang="ja-JP" b="1" dirty="0"/>
              <a:t>Sony</a:t>
            </a:r>
            <a:r>
              <a:rPr lang="ja-JP" altLang="en-US" b="1" dirty="0"/>
              <a:t>（萩原）は</a:t>
            </a:r>
            <a:endParaRPr lang="en-US" altLang="ja-JP" b="1" dirty="0"/>
          </a:p>
          <a:p>
            <a:r>
              <a:rPr lang="ja-JP" altLang="en-US" b="1" dirty="0"/>
              <a:t>　　残像のない　短波長青色光の感度特性にすぐれ表面暗電流</a:t>
            </a:r>
            <a:endParaRPr lang="en-US" altLang="ja-JP" b="1" dirty="0"/>
          </a:p>
          <a:p>
            <a:r>
              <a:rPr lang="ja-JP" altLang="en-US" b="1" dirty="0"/>
              <a:t>　　雑音の少ない</a:t>
            </a:r>
            <a:r>
              <a:rPr lang="en-US" altLang="ja-JP" b="1" dirty="0"/>
              <a:t>Double </a:t>
            </a:r>
            <a:r>
              <a:rPr lang="ja-JP" altLang="en-US" b="1" dirty="0"/>
              <a:t>接合型の</a:t>
            </a:r>
            <a:r>
              <a:rPr lang="en-US" altLang="ja-JP" b="1" dirty="0"/>
              <a:t>Pinned Photodiode </a:t>
            </a:r>
            <a:r>
              <a:rPr lang="ja-JP" altLang="en-US" b="1" dirty="0"/>
              <a:t>を世界で</a:t>
            </a:r>
            <a:endParaRPr lang="en-US" altLang="ja-JP" b="1" dirty="0"/>
          </a:p>
          <a:p>
            <a:r>
              <a:rPr lang="ja-JP" altLang="en-US" b="1" dirty="0"/>
              <a:t>　　初めて開発し日本語で発表の日本国内開催の学会で報告した。</a:t>
            </a:r>
            <a:endParaRPr lang="en-US" altLang="ja-JP" sz="2000" b="1" dirty="0"/>
          </a:p>
        </p:txBody>
      </p:sp>
      <p:cxnSp>
        <p:nvCxnSpPr>
          <p:cNvPr id="14" name="直線コネクタ 13">
            <a:extLst>
              <a:ext uri="{FF2B5EF4-FFF2-40B4-BE49-F238E27FC236}">
                <a16:creationId xmlns:a16="http://schemas.microsoft.com/office/drawing/2014/main" id="{1145BE6D-0775-F70A-5108-0970B3236B36}"/>
              </a:ext>
            </a:extLst>
          </p:cNvPr>
          <p:cNvCxnSpPr>
            <a:cxnSpLocks/>
          </p:cNvCxnSpPr>
          <p:nvPr/>
        </p:nvCxnSpPr>
        <p:spPr>
          <a:xfrm>
            <a:off x="612866" y="6309288"/>
            <a:ext cx="61327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0C386212-168F-873E-15AB-DFAA657499C3}"/>
              </a:ext>
            </a:extLst>
          </p:cNvPr>
          <p:cNvCxnSpPr>
            <a:cxnSpLocks/>
          </p:cNvCxnSpPr>
          <p:nvPr/>
        </p:nvCxnSpPr>
        <p:spPr>
          <a:xfrm>
            <a:off x="612866" y="6043265"/>
            <a:ext cx="59078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786DCC5-165D-2355-EF4F-FD2B48001B50}"/>
              </a:ext>
            </a:extLst>
          </p:cNvPr>
          <p:cNvCxnSpPr>
            <a:cxnSpLocks/>
          </p:cNvCxnSpPr>
          <p:nvPr/>
        </p:nvCxnSpPr>
        <p:spPr>
          <a:xfrm>
            <a:off x="792748" y="5750020"/>
            <a:ext cx="530325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C1A45F16-0228-5D88-2003-9B6D143B1C96}"/>
              </a:ext>
            </a:extLst>
          </p:cNvPr>
          <p:cNvCxnSpPr>
            <a:cxnSpLocks/>
          </p:cNvCxnSpPr>
          <p:nvPr/>
        </p:nvCxnSpPr>
        <p:spPr>
          <a:xfrm>
            <a:off x="612866" y="6608202"/>
            <a:ext cx="613270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5" name="図 14">
            <a:extLst>
              <a:ext uri="{FF2B5EF4-FFF2-40B4-BE49-F238E27FC236}">
                <a16:creationId xmlns:a16="http://schemas.microsoft.com/office/drawing/2014/main" id="{1DB39B77-EC42-A945-7A1F-73B855DAC652}"/>
              </a:ext>
            </a:extLst>
          </p:cNvPr>
          <p:cNvPicPr>
            <a:picLocks noChangeAspect="1"/>
          </p:cNvPicPr>
          <p:nvPr/>
        </p:nvPicPr>
        <p:blipFill rotWithShape="1">
          <a:blip r:embed="rId2"/>
          <a:srcRect l="55328" t="68643" r="3730" b="14518"/>
          <a:stretch/>
        </p:blipFill>
        <p:spPr>
          <a:xfrm>
            <a:off x="6688810" y="5482553"/>
            <a:ext cx="5303252" cy="1226275"/>
          </a:xfrm>
          <a:prstGeom prst="rect">
            <a:avLst/>
          </a:prstGeom>
        </p:spPr>
      </p:pic>
      <p:pic>
        <p:nvPicPr>
          <p:cNvPr id="23" name="図 22">
            <a:extLst>
              <a:ext uri="{FF2B5EF4-FFF2-40B4-BE49-F238E27FC236}">
                <a16:creationId xmlns:a16="http://schemas.microsoft.com/office/drawing/2014/main" id="{25EA137D-906F-1EE7-582D-C74E3DDDDBB9}"/>
              </a:ext>
            </a:extLst>
          </p:cNvPr>
          <p:cNvPicPr>
            <a:picLocks noChangeAspect="1"/>
          </p:cNvPicPr>
          <p:nvPr/>
        </p:nvPicPr>
        <p:blipFill rotWithShape="1">
          <a:blip r:embed="rId3"/>
          <a:srcRect t="11862" r="51543"/>
          <a:stretch/>
        </p:blipFill>
        <p:spPr>
          <a:xfrm>
            <a:off x="6602065" y="149172"/>
            <a:ext cx="5303252" cy="5116783"/>
          </a:xfrm>
          <a:prstGeom prst="rect">
            <a:avLst/>
          </a:prstGeom>
        </p:spPr>
      </p:pic>
      <p:sp>
        <p:nvSpPr>
          <p:cNvPr id="21" name="四角形: 角を丸くする 20">
            <a:extLst>
              <a:ext uri="{FF2B5EF4-FFF2-40B4-BE49-F238E27FC236}">
                <a16:creationId xmlns:a16="http://schemas.microsoft.com/office/drawing/2014/main" id="{13AC4DC5-7ABE-6336-27B9-1527F0A83253}"/>
              </a:ext>
            </a:extLst>
          </p:cNvPr>
          <p:cNvSpPr/>
          <p:nvPr/>
        </p:nvSpPr>
        <p:spPr>
          <a:xfrm>
            <a:off x="7779895" y="54524"/>
            <a:ext cx="2158584" cy="40011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四角形: 角を丸くする 24">
            <a:extLst>
              <a:ext uri="{FF2B5EF4-FFF2-40B4-BE49-F238E27FC236}">
                <a16:creationId xmlns:a16="http://schemas.microsoft.com/office/drawing/2014/main" id="{30BC0E98-42A5-3BA2-45CF-2F53F033DAA4}"/>
              </a:ext>
            </a:extLst>
          </p:cNvPr>
          <p:cNvSpPr/>
          <p:nvPr/>
        </p:nvSpPr>
        <p:spPr>
          <a:xfrm>
            <a:off x="11523975" y="56769"/>
            <a:ext cx="457541" cy="28800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46DAA6A-C014-B45D-989E-AE8756C96D3F}"/>
              </a:ext>
            </a:extLst>
          </p:cNvPr>
          <p:cNvSpPr txBox="1"/>
          <p:nvPr/>
        </p:nvSpPr>
        <p:spPr>
          <a:xfrm>
            <a:off x="11393460" y="6451492"/>
            <a:ext cx="798540" cy="461665"/>
          </a:xfrm>
          <a:prstGeom prst="rect">
            <a:avLst/>
          </a:prstGeom>
          <a:noFill/>
        </p:spPr>
        <p:txBody>
          <a:bodyPr wrap="square">
            <a:spAutoFit/>
          </a:bodyPr>
          <a:lstStyle/>
          <a:p>
            <a:r>
              <a:rPr lang="en-US" altLang="ja-JP" sz="2400" b="1" dirty="0"/>
              <a:t>2.44</a:t>
            </a:r>
            <a:endParaRPr lang="ja-JP" altLang="en-US" sz="2400" b="1" dirty="0"/>
          </a:p>
        </p:txBody>
      </p:sp>
      <p:sp>
        <p:nvSpPr>
          <p:cNvPr id="17" name="正方形/長方形 16">
            <a:extLst>
              <a:ext uri="{FF2B5EF4-FFF2-40B4-BE49-F238E27FC236}">
                <a16:creationId xmlns:a16="http://schemas.microsoft.com/office/drawing/2014/main" id="{71F3FEDD-9735-502F-2FBE-E9AD3A681F67}"/>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6FD59F0E-FD32-D182-8A10-F206A3FE4EDE}"/>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045</a:t>
            </a:r>
            <a:endParaRPr kumimoji="1" lang="ja-JP" altLang="en-US" b="1" dirty="0"/>
          </a:p>
        </p:txBody>
      </p:sp>
      <p:sp>
        <p:nvSpPr>
          <p:cNvPr id="20" name="正方形/長方形 19">
            <a:extLst>
              <a:ext uri="{FF2B5EF4-FFF2-40B4-BE49-F238E27FC236}">
                <a16:creationId xmlns:a16="http://schemas.microsoft.com/office/drawing/2014/main" id="{E17CCEE4-F1F3-3CD1-2BC5-B0C6C1F67D70}"/>
              </a:ext>
            </a:extLst>
          </p:cNvPr>
          <p:cNvSpPr/>
          <p:nvPr/>
        </p:nvSpPr>
        <p:spPr>
          <a:xfrm>
            <a:off x="11708720" y="6606841"/>
            <a:ext cx="842432"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5517716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65BAEBF2-C97A-8EC7-0C0E-B569F27FD7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343" y="0"/>
            <a:ext cx="11353120" cy="6858000"/>
          </a:xfrm>
          <a:prstGeom prst="rect">
            <a:avLst/>
          </a:prstGeom>
        </p:spPr>
      </p:pic>
      <p:sp>
        <p:nvSpPr>
          <p:cNvPr id="2" name="正方形/長方形 1">
            <a:extLst>
              <a:ext uri="{FF2B5EF4-FFF2-40B4-BE49-F238E27FC236}">
                <a16:creationId xmlns:a16="http://schemas.microsoft.com/office/drawing/2014/main" id="{C66EE1EF-24E5-50B7-830E-50C91DD12D62}"/>
              </a:ext>
            </a:extLst>
          </p:cNvPr>
          <p:cNvSpPr/>
          <p:nvPr/>
        </p:nvSpPr>
        <p:spPr>
          <a:xfrm>
            <a:off x="944378" y="1385411"/>
            <a:ext cx="3897443" cy="2698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3F9EA6DB-A910-4E1D-8950-7280015243C0}"/>
              </a:ext>
            </a:extLst>
          </p:cNvPr>
          <p:cNvSpPr txBox="1"/>
          <p:nvPr/>
        </p:nvSpPr>
        <p:spPr>
          <a:xfrm>
            <a:off x="1049114" y="1285902"/>
            <a:ext cx="2837048" cy="369332"/>
          </a:xfrm>
          <a:prstGeom prst="rect">
            <a:avLst/>
          </a:prstGeom>
          <a:noFill/>
        </p:spPr>
        <p:txBody>
          <a:bodyPr wrap="square">
            <a:spAutoFit/>
          </a:bodyPr>
          <a:lstStyle/>
          <a:p>
            <a:r>
              <a:rPr lang="en-US" altLang="ja-JP" b="1" dirty="0">
                <a:solidFill>
                  <a:schemeClr val="accent1">
                    <a:lumMod val="50000"/>
                  </a:schemeClr>
                </a:solidFill>
              </a:rPr>
              <a:t>Large Current Output</a:t>
            </a:r>
            <a:endParaRPr lang="ja-JP" altLang="en-US" b="1" dirty="0">
              <a:solidFill>
                <a:schemeClr val="accent1">
                  <a:lumMod val="50000"/>
                </a:schemeClr>
              </a:solidFill>
            </a:endParaRPr>
          </a:p>
        </p:txBody>
      </p:sp>
      <p:sp>
        <p:nvSpPr>
          <p:cNvPr id="7" name="テキスト ボックス 6">
            <a:extLst>
              <a:ext uri="{FF2B5EF4-FFF2-40B4-BE49-F238E27FC236}">
                <a16:creationId xmlns:a16="http://schemas.microsoft.com/office/drawing/2014/main" id="{2A8B4C12-DB04-9B11-C695-B0517E6BF746}"/>
              </a:ext>
            </a:extLst>
          </p:cNvPr>
          <p:cNvSpPr txBox="1"/>
          <p:nvPr/>
        </p:nvSpPr>
        <p:spPr>
          <a:xfrm>
            <a:off x="9670956" y="2352702"/>
            <a:ext cx="2030507" cy="646331"/>
          </a:xfrm>
          <a:prstGeom prst="rect">
            <a:avLst/>
          </a:prstGeom>
          <a:noFill/>
        </p:spPr>
        <p:txBody>
          <a:bodyPr wrap="square">
            <a:spAutoFit/>
          </a:bodyPr>
          <a:lstStyle/>
          <a:p>
            <a:r>
              <a:rPr lang="en-US" altLang="ja-JP" b="1" dirty="0">
                <a:solidFill>
                  <a:schemeClr val="accent1">
                    <a:lumMod val="50000"/>
                  </a:schemeClr>
                </a:solidFill>
              </a:rPr>
              <a:t>Small Charge</a:t>
            </a:r>
          </a:p>
          <a:p>
            <a:r>
              <a:rPr lang="en-US" altLang="ja-JP" b="1" dirty="0">
                <a:solidFill>
                  <a:schemeClr val="accent1">
                    <a:lumMod val="50000"/>
                  </a:schemeClr>
                </a:solidFill>
              </a:rPr>
              <a:t>Packet Output</a:t>
            </a:r>
            <a:endParaRPr lang="ja-JP" altLang="en-US" b="1" dirty="0">
              <a:solidFill>
                <a:schemeClr val="accent1">
                  <a:lumMod val="50000"/>
                </a:schemeClr>
              </a:solidFill>
            </a:endParaRPr>
          </a:p>
        </p:txBody>
      </p:sp>
      <p:sp>
        <p:nvSpPr>
          <p:cNvPr id="9" name="テキスト ボックス 8">
            <a:extLst>
              <a:ext uri="{FF2B5EF4-FFF2-40B4-BE49-F238E27FC236}">
                <a16:creationId xmlns:a16="http://schemas.microsoft.com/office/drawing/2014/main" id="{4C8BC3CC-B830-CAF1-B499-D340C9A3F514}"/>
              </a:ext>
            </a:extLst>
          </p:cNvPr>
          <p:cNvSpPr txBox="1"/>
          <p:nvPr/>
        </p:nvSpPr>
        <p:spPr>
          <a:xfrm>
            <a:off x="6754470" y="4003365"/>
            <a:ext cx="4480924" cy="369332"/>
          </a:xfrm>
          <a:prstGeom prst="rect">
            <a:avLst/>
          </a:prstGeom>
          <a:noFill/>
        </p:spPr>
        <p:txBody>
          <a:bodyPr wrap="square" rtlCol="0">
            <a:spAutoFit/>
          </a:bodyPr>
          <a:lstStyle/>
          <a:p>
            <a:r>
              <a:rPr kumimoji="1" lang="ja-JP" altLang="en-US" b="1" dirty="0"/>
              <a:t>　</a:t>
            </a:r>
            <a:r>
              <a:rPr kumimoji="1" lang="en-US" altLang="ja-JP" sz="1400" b="1" dirty="0">
                <a:solidFill>
                  <a:schemeClr val="accent1"/>
                </a:solidFill>
              </a:rPr>
              <a:t>JPA1975-134985</a:t>
            </a:r>
            <a:r>
              <a:rPr lang="ja-JP" altLang="en-US" sz="1400" b="1" dirty="0">
                <a:solidFill>
                  <a:schemeClr val="accent1"/>
                </a:solidFill>
              </a:rPr>
              <a:t>、</a:t>
            </a:r>
            <a:r>
              <a:rPr lang="en-US" altLang="ja-JP" sz="1400" b="1" dirty="0">
                <a:solidFill>
                  <a:schemeClr val="accent1"/>
                </a:solidFill>
              </a:rPr>
              <a:t>Nov 10, 1975</a:t>
            </a:r>
            <a:endParaRPr kumimoji="1" lang="ja-JP" altLang="en-US" sz="1400" b="1" dirty="0">
              <a:solidFill>
                <a:schemeClr val="accent1"/>
              </a:solidFill>
            </a:endParaRPr>
          </a:p>
        </p:txBody>
      </p:sp>
      <p:sp>
        <p:nvSpPr>
          <p:cNvPr id="10" name="テキスト ボックス 9">
            <a:extLst>
              <a:ext uri="{FF2B5EF4-FFF2-40B4-BE49-F238E27FC236}">
                <a16:creationId xmlns:a16="http://schemas.microsoft.com/office/drawing/2014/main" id="{6D0BEEA5-ACB5-D58C-A988-0CFBF82C371A}"/>
              </a:ext>
            </a:extLst>
          </p:cNvPr>
          <p:cNvSpPr txBox="1"/>
          <p:nvPr/>
        </p:nvSpPr>
        <p:spPr>
          <a:xfrm>
            <a:off x="6000322" y="3785815"/>
            <a:ext cx="4480924" cy="369332"/>
          </a:xfrm>
          <a:prstGeom prst="rect">
            <a:avLst/>
          </a:prstGeom>
          <a:noFill/>
        </p:spPr>
        <p:txBody>
          <a:bodyPr wrap="square" rtlCol="0">
            <a:spAutoFit/>
          </a:bodyPr>
          <a:lstStyle/>
          <a:p>
            <a:r>
              <a:rPr kumimoji="1" lang="ja-JP" altLang="en-US" b="1" dirty="0"/>
              <a:t>　</a:t>
            </a:r>
            <a:r>
              <a:rPr kumimoji="1" lang="en-US" altLang="ja-JP" b="1" dirty="0">
                <a:solidFill>
                  <a:schemeClr val="accent1"/>
                </a:solidFill>
              </a:rPr>
              <a:t>Hagiwara, 1975</a:t>
            </a:r>
            <a:endParaRPr kumimoji="1" lang="ja-JP" altLang="en-US" b="1" dirty="0">
              <a:solidFill>
                <a:schemeClr val="accent1"/>
              </a:solidFill>
            </a:endParaRPr>
          </a:p>
        </p:txBody>
      </p:sp>
      <p:sp>
        <p:nvSpPr>
          <p:cNvPr id="11" name="テキスト ボックス 10">
            <a:extLst>
              <a:ext uri="{FF2B5EF4-FFF2-40B4-BE49-F238E27FC236}">
                <a16:creationId xmlns:a16="http://schemas.microsoft.com/office/drawing/2014/main" id="{CE8921EB-2C56-C0BB-FD5F-7AAA35318682}"/>
              </a:ext>
            </a:extLst>
          </p:cNvPr>
          <p:cNvSpPr txBox="1"/>
          <p:nvPr/>
        </p:nvSpPr>
        <p:spPr>
          <a:xfrm>
            <a:off x="11393460" y="6451492"/>
            <a:ext cx="798540" cy="461665"/>
          </a:xfrm>
          <a:prstGeom prst="rect">
            <a:avLst/>
          </a:prstGeom>
          <a:noFill/>
        </p:spPr>
        <p:txBody>
          <a:bodyPr wrap="square">
            <a:spAutoFit/>
          </a:bodyPr>
          <a:lstStyle/>
          <a:p>
            <a:r>
              <a:rPr lang="en-US" altLang="ja-JP" sz="2400" b="1" dirty="0"/>
              <a:t>2.45</a:t>
            </a:r>
            <a:endParaRPr lang="ja-JP" altLang="en-US" sz="2400" b="1" dirty="0"/>
          </a:p>
        </p:txBody>
      </p:sp>
      <p:sp>
        <p:nvSpPr>
          <p:cNvPr id="12" name="正方形/長方形 11">
            <a:extLst>
              <a:ext uri="{FF2B5EF4-FFF2-40B4-BE49-F238E27FC236}">
                <a16:creationId xmlns:a16="http://schemas.microsoft.com/office/drawing/2014/main" id="{C9315E09-E163-5529-2DCD-24874E714A5D}"/>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65900B36-51F7-CC38-9C86-06531E23F4F5}"/>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046</a:t>
            </a:r>
            <a:endParaRPr kumimoji="1" lang="ja-JP" altLang="en-US" b="1" dirty="0"/>
          </a:p>
        </p:txBody>
      </p:sp>
      <p:sp>
        <p:nvSpPr>
          <p:cNvPr id="14" name="正方形/長方形 13">
            <a:extLst>
              <a:ext uri="{FF2B5EF4-FFF2-40B4-BE49-F238E27FC236}">
                <a16:creationId xmlns:a16="http://schemas.microsoft.com/office/drawing/2014/main" id="{2EBB7105-E4E6-1C9C-24B3-D785713EC59C}"/>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757249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a:extLst>
              <a:ext uri="{FF2B5EF4-FFF2-40B4-BE49-F238E27FC236}">
                <a16:creationId xmlns:a16="http://schemas.microsoft.com/office/drawing/2014/main" id="{7F705DCA-C907-F99E-5E20-019694155D95}"/>
              </a:ext>
            </a:extLst>
          </p:cNvPr>
          <p:cNvCxnSpPr>
            <a:cxnSpLocks/>
          </p:cNvCxnSpPr>
          <p:nvPr/>
        </p:nvCxnSpPr>
        <p:spPr>
          <a:xfrm>
            <a:off x="449451" y="1580810"/>
            <a:ext cx="2758698" cy="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正方形/長方形 6">
            <a:extLst>
              <a:ext uri="{FF2B5EF4-FFF2-40B4-BE49-F238E27FC236}">
                <a16:creationId xmlns:a16="http://schemas.microsoft.com/office/drawing/2014/main" id="{1AF0F4D3-F347-CF1B-AA58-C24E488199BA}"/>
              </a:ext>
            </a:extLst>
          </p:cNvPr>
          <p:cNvSpPr/>
          <p:nvPr/>
        </p:nvSpPr>
        <p:spPr>
          <a:xfrm>
            <a:off x="1394847" y="1301858"/>
            <a:ext cx="898902" cy="2789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コネクタ 8">
            <a:extLst>
              <a:ext uri="{FF2B5EF4-FFF2-40B4-BE49-F238E27FC236}">
                <a16:creationId xmlns:a16="http://schemas.microsoft.com/office/drawing/2014/main" id="{6C2703A3-FF18-3902-5DA6-05EE2CF234F0}"/>
              </a:ext>
            </a:extLst>
          </p:cNvPr>
          <p:cNvCxnSpPr>
            <a:cxnSpLocks/>
            <a:endCxn id="7" idx="0"/>
          </p:cNvCxnSpPr>
          <p:nvPr/>
        </p:nvCxnSpPr>
        <p:spPr>
          <a:xfrm flipH="1">
            <a:off x="1844298" y="947981"/>
            <a:ext cx="30997" cy="3538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楕円 9">
            <a:extLst>
              <a:ext uri="{FF2B5EF4-FFF2-40B4-BE49-F238E27FC236}">
                <a16:creationId xmlns:a16="http://schemas.microsoft.com/office/drawing/2014/main" id="{534C0651-432A-16C1-BBDD-494CC502682E}"/>
              </a:ext>
            </a:extLst>
          </p:cNvPr>
          <p:cNvSpPr/>
          <p:nvPr/>
        </p:nvSpPr>
        <p:spPr>
          <a:xfrm>
            <a:off x="1751307" y="854223"/>
            <a:ext cx="216977" cy="23323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58806F02-AA80-374C-3C7D-6A34D4EA1F6A}"/>
              </a:ext>
            </a:extLst>
          </p:cNvPr>
          <p:cNvSpPr txBox="1"/>
          <p:nvPr/>
        </p:nvSpPr>
        <p:spPr>
          <a:xfrm>
            <a:off x="1519268" y="1610506"/>
            <a:ext cx="712054" cy="369332"/>
          </a:xfrm>
          <a:prstGeom prst="rect">
            <a:avLst/>
          </a:prstGeom>
          <a:noFill/>
        </p:spPr>
        <p:txBody>
          <a:bodyPr wrap="none" rtlCol="0">
            <a:spAutoFit/>
          </a:bodyPr>
          <a:lstStyle/>
          <a:p>
            <a:r>
              <a:rPr kumimoji="1" lang="en-US" altLang="ja-JP" b="1" dirty="0"/>
              <a:t>SiO2</a:t>
            </a:r>
            <a:endParaRPr kumimoji="1" lang="ja-JP" altLang="en-US" b="1" dirty="0"/>
          </a:p>
        </p:txBody>
      </p:sp>
      <p:sp>
        <p:nvSpPr>
          <p:cNvPr id="14" name="正方形/長方形 13">
            <a:extLst>
              <a:ext uri="{FF2B5EF4-FFF2-40B4-BE49-F238E27FC236}">
                <a16:creationId xmlns:a16="http://schemas.microsoft.com/office/drawing/2014/main" id="{AA4B673F-0A92-E7FA-FA41-5246760C15ED}"/>
              </a:ext>
            </a:extLst>
          </p:cNvPr>
          <p:cNvSpPr/>
          <p:nvPr/>
        </p:nvSpPr>
        <p:spPr>
          <a:xfrm>
            <a:off x="2418170" y="1580810"/>
            <a:ext cx="316764" cy="36933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a:extLst>
              <a:ext uri="{FF2B5EF4-FFF2-40B4-BE49-F238E27FC236}">
                <a16:creationId xmlns:a16="http://schemas.microsoft.com/office/drawing/2014/main" id="{0BA52864-3F36-9607-824C-1DAF90D5417A}"/>
              </a:ext>
            </a:extLst>
          </p:cNvPr>
          <p:cNvCxnSpPr/>
          <p:nvPr/>
        </p:nvCxnSpPr>
        <p:spPr>
          <a:xfrm flipH="1">
            <a:off x="2577068" y="2495227"/>
            <a:ext cx="30997" cy="3538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66382C7-9461-07FA-D752-ECBC99717C80}"/>
              </a:ext>
            </a:extLst>
          </p:cNvPr>
          <p:cNvSpPr txBox="1"/>
          <p:nvPr/>
        </p:nvSpPr>
        <p:spPr>
          <a:xfrm>
            <a:off x="1582129" y="507457"/>
            <a:ext cx="836475" cy="369332"/>
          </a:xfrm>
          <a:prstGeom prst="rect">
            <a:avLst/>
          </a:prstGeom>
          <a:noFill/>
        </p:spPr>
        <p:txBody>
          <a:bodyPr wrap="square" rtlCol="0">
            <a:spAutoFit/>
          </a:bodyPr>
          <a:lstStyle/>
          <a:p>
            <a:r>
              <a:rPr kumimoji="1" lang="en-US" altLang="ja-JP" b="1" dirty="0"/>
              <a:t>CTG</a:t>
            </a:r>
            <a:endParaRPr kumimoji="1" lang="ja-JP" altLang="en-US" b="1" dirty="0"/>
          </a:p>
        </p:txBody>
      </p:sp>
      <p:sp>
        <p:nvSpPr>
          <p:cNvPr id="18" name="矢印: 下 17">
            <a:extLst>
              <a:ext uri="{FF2B5EF4-FFF2-40B4-BE49-F238E27FC236}">
                <a16:creationId xmlns:a16="http://schemas.microsoft.com/office/drawing/2014/main" id="{5FAB6F88-72F5-095A-59C8-277F25B4188A}"/>
              </a:ext>
            </a:extLst>
          </p:cNvPr>
          <p:cNvSpPr/>
          <p:nvPr/>
        </p:nvSpPr>
        <p:spPr>
          <a:xfrm>
            <a:off x="958392" y="1227569"/>
            <a:ext cx="187448" cy="714855"/>
          </a:xfrm>
          <a:prstGeom prst="down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073B5B52-1803-E373-D7C4-A75FAA981157}"/>
              </a:ext>
            </a:extLst>
          </p:cNvPr>
          <p:cNvSpPr txBox="1"/>
          <p:nvPr/>
        </p:nvSpPr>
        <p:spPr>
          <a:xfrm>
            <a:off x="620366" y="942252"/>
            <a:ext cx="760144" cy="369332"/>
          </a:xfrm>
          <a:prstGeom prst="rect">
            <a:avLst/>
          </a:prstGeom>
          <a:noFill/>
          <a:ln>
            <a:noFill/>
          </a:ln>
        </p:spPr>
        <p:txBody>
          <a:bodyPr wrap="none" rtlCol="0">
            <a:spAutoFit/>
          </a:bodyPr>
          <a:lstStyle/>
          <a:p>
            <a:r>
              <a:rPr kumimoji="1" lang="en-US" altLang="ja-JP" b="1" dirty="0">
                <a:solidFill>
                  <a:srgbClr val="FF0000"/>
                </a:solidFill>
              </a:rPr>
              <a:t>Light</a:t>
            </a:r>
            <a:endParaRPr kumimoji="1" lang="ja-JP" altLang="en-US" b="1" dirty="0">
              <a:solidFill>
                <a:srgbClr val="FF0000"/>
              </a:solidFill>
            </a:endParaRPr>
          </a:p>
        </p:txBody>
      </p:sp>
      <p:cxnSp>
        <p:nvCxnSpPr>
          <p:cNvPr id="20" name="直線コネクタ 19">
            <a:extLst>
              <a:ext uri="{FF2B5EF4-FFF2-40B4-BE49-F238E27FC236}">
                <a16:creationId xmlns:a16="http://schemas.microsoft.com/office/drawing/2014/main" id="{CC948C80-5A5B-80BC-EA78-F2FED58C0166}"/>
              </a:ext>
            </a:extLst>
          </p:cNvPr>
          <p:cNvCxnSpPr>
            <a:cxnSpLocks/>
          </p:cNvCxnSpPr>
          <p:nvPr/>
        </p:nvCxnSpPr>
        <p:spPr>
          <a:xfrm flipH="1">
            <a:off x="2368724" y="2849104"/>
            <a:ext cx="4786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EED9E080-8014-60FB-6E52-339430D423A0}"/>
              </a:ext>
            </a:extLst>
          </p:cNvPr>
          <p:cNvCxnSpPr>
            <a:cxnSpLocks/>
          </p:cNvCxnSpPr>
          <p:nvPr/>
        </p:nvCxnSpPr>
        <p:spPr>
          <a:xfrm flipH="1">
            <a:off x="2353225" y="2959205"/>
            <a:ext cx="4786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E62292B0-520F-133E-2398-6824C6EFC990}"/>
              </a:ext>
            </a:extLst>
          </p:cNvPr>
          <p:cNvCxnSpPr>
            <a:cxnSpLocks/>
          </p:cNvCxnSpPr>
          <p:nvPr/>
        </p:nvCxnSpPr>
        <p:spPr>
          <a:xfrm flipV="1">
            <a:off x="2603224" y="2959205"/>
            <a:ext cx="0" cy="2899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35C055DD-CBEE-86E1-43AD-61C28D081E4C}"/>
              </a:ext>
            </a:extLst>
          </p:cNvPr>
          <p:cNvCxnSpPr>
            <a:cxnSpLocks/>
          </p:cNvCxnSpPr>
          <p:nvPr/>
        </p:nvCxnSpPr>
        <p:spPr>
          <a:xfrm flipH="1">
            <a:off x="2434762" y="3219606"/>
            <a:ext cx="3227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77BB0379-2F04-AC6B-E1AD-9487A1D65931}"/>
              </a:ext>
            </a:extLst>
          </p:cNvPr>
          <p:cNvCxnSpPr>
            <a:cxnSpLocks/>
          </p:cNvCxnSpPr>
          <p:nvPr/>
        </p:nvCxnSpPr>
        <p:spPr>
          <a:xfrm flipH="1">
            <a:off x="2510274" y="3312475"/>
            <a:ext cx="1876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B72CE07A-2331-F554-58E8-D116A98E4B4A}"/>
              </a:ext>
            </a:extLst>
          </p:cNvPr>
          <p:cNvCxnSpPr>
            <a:cxnSpLocks/>
          </p:cNvCxnSpPr>
          <p:nvPr/>
        </p:nvCxnSpPr>
        <p:spPr>
          <a:xfrm flipH="1">
            <a:off x="965420" y="2495227"/>
            <a:ext cx="30997" cy="35387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4D0D2C27-6067-4B61-7793-FAD4171A3DA4}"/>
              </a:ext>
            </a:extLst>
          </p:cNvPr>
          <p:cNvCxnSpPr>
            <a:cxnSpLocks/>
          </p:cNvCxnSpPr>
          <p:nvPr/>
        </p:nvCxnSpPr>
        <p:spPr>
          <a:xfrm flipH="1">
            <a:off x="757076" y="2849104"/>
            <a:ext cx="4786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3176B1A2-9A41-56A2-7F3D-FB459DA3EE96}"/>
              </a:ext>
            </a:extLst>
          </p:cNvPr>
          <p:cNvCxnSpPr>
            <a:cxnSpLocks/>
          </p:cNvCxnSpPr>
          <p:nvPr/>
        </p:nvCxnSpPr>
        <p:spPr>
          <a:xfrm flipH="1">
            <a:off x="741577" y="2959205"/>
            <a:ext cx="4786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BDEE4232-88C6-9796-3E5F-6D9D76EC3BAB}"/>
              </a:ext>
            </a:extLst>
          </p:cNvPr>
          <p:cNvCxnSpPr>
            <a:cxnSpLocks/>
          </p:cNvCxnSpPr>
          <p:nvPr/>
        </p:nvCxnSpPr>
        <p:spPr>
          <a:xfrm flipV="1">
            <a:off x="991576" y="2959205"/>
            <a:ext cx="0" cy="2899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FCF95E07-09ED-D05B-706E-CA08F3539491}"/>
              </a:ext>
            </a:extLst>
          </p:cNvPr>
          <p:cNvCxnSpPr>
            <a:cxnSpLocks/>
          </p:cNvCxnSpPr>
          <p:nvPr/>
        </p:nvCxnSpPr>
        <p:spPr>
          <a:xfrm flipH="1">
            <a:off x="823114" y="3219606"/>
            <a:ext cx="3227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05875F0B-8E4D-8CAA-3AF1-1BDAA603DCCF}"/>
              </a:ext>
            </a:extLst>
          </p:cNvPr>
          <p:cNvCxnSpPr>
            <a:cxnSpLocks/>
          </p:cNvCxnSpPr>
          <p:nvPr/>
        </p:nvCxnSpPr>
        <p:spPr>
          <a:xfrm flipH="1">
            <a:off x="898626" y="3312475"/>
            <a:ext cx="187682"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6F27910F-6A14-D020-AF1E-326FFC4D859D}"/>
              </a:ext>
            </a:extLst>
          </p:cNvPr>
          <p:cNvCxnSpPr>
            <a:cxnSpLocks/>
          </p:cNvCxnSpPr>
          <p:nvPr/>
        </p:nvCxnSpPr>
        <p:spPr>
          <a:xfrm>
            <a:off x="449451" y="1934687"/>
            <a:ext cx="2758698" cy="1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正方形/長方形 42">
            <a:extLst>
              <a:ext uri="{FF2B5EF4-FFF2-40B4-BE49-F238E27FC236}">
                <a16:creationId xmlns:a16="http://schemas.microsoft.com/office/drawing/2014/main" id="{EE8CDDFA-098F-B71E-5B51-5EB6CE2100EF}"/>
              </a:ext>
            </a:extLst>
          </p:cNvPr>
          <p:cNvSpPr/>
          <p:nvPr/>
        </p:nvSpPr>
        <p:spPr>
          <a:xfrm>
            <a:off x="766214" y="1934687"/>
            <a:ext cx="628633" cy="56054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a:extLst>
              <a:ext uri="{FF2B5EF4-FFF2-40B4-BE49-F238E27FC236}">
                <a16:creationId xmlns:a16="http://schemas.microsoft.com/office/drawing/2014/main" id="{3CE7A7B5-C2D2-D7C1-5126-303F3ED571C8}"/>
              </a:ext>
            </a:extLst>
          </p:cNvPr>
          <p:cNvSpPr/>
          <p:nvPr/>
        </p:nvSpPr>
        <p:spPr>
          <a:xfrm>
            <a:off x="2293749" y="1934687"/>
            <a:ext cx="628633" cy="560540"/>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テキスト ボックス 44">
            <a:extLst>
              <a:ext uri="{FF2B5EF4-FFF2-40B4-BE49-F238E27FC236}">
                <a16:creationId xmlns:a16="http://schemas.microsoft.com/office/drawing/2014/main" id="{5B89B52C-1215-09D0-6486-74555D43BB71}"/>
              </a:ext>
            </a:extLst>
          </p:cNvPr>
          <p:cNvSpPr txBox="1"/>
          <p:nvPr/>
        </p:nvSpPr>
        <p:spPr>
          <a:xfrm>
            <a:off x="834504" y="2050161"/>
            <a:ext cx="535724" cy="369332"/>
          </a:xfrm>
          <a:prstGeom prst="rect">
            <a:avLst/>
          </a:prstGeom>
          <a:noFill/>
        </p:spPr>
        <p:txBody>
          <a:bodyPr wrap="none" rtlCol="0">
            <a:spAutoFit/>
          </a:bodyPr>
          <a:lstStyle/>
          <a:p>
            <a:r>
              <a:rPr kumimoji="1" lang="en-US" altLang="ja-JP" b="1" dirty="0"/>
              <a:t>N+</a:t>
            </a:r>
            <a:endParaRPr kumimoji="1" lang="ja-JP" altLang="en-US" b="1" dirty="0"/>
          </a:p>
        </p:txBody>
      </p:sp>
      <p:sp>
        <p:nvSpPr>
          <p:cNvPr id="46" name="テキスト ボックス 45">
            <a:extLst>
              <a:ext uri="{FF2B5EF4-FFF2-40B4-BE49-F238E27FC236}">
                <a16:creationId xmlns:a16="http://schemas.microsoft.com/office/drawing/2014/main" id="{AB677DE5-B22E-4E41-A0CE-57E7436C0E1C}"/>
              </a:ext>
            </a:extLst>
          </p:cNvPr>
          <p:cNvSpPr txBox="1"/>
          <p:nvPr/>
        </p:nvSpPr>
        <p:spPr>
          <a:xfrm>
            <a:off x="2364617" y="2188575"/>
            <a:ext cx="535724" cy="369332"/>
          </a:xfrm>
          <a:prstGeom prst="rect">
            <a:avLst/>
          </a:prstGeom>
          <a:noFill/>
        </p:spPr>
        <p:txBody>
          <a:bodyPr wrap="none" rtlCol="0">
            <a:spAutoFit/>
          </a:bodyPr>
          <a:lstStyle/>
          <a:p>
            <a:r>
              <a:rPr kumimoji="1" lang="en-US" altLang="ja-JP" b="1" dirty="0"/>
              <a:t>N+</a:t>
            </a:r>
            <a:endParaRPr kumimoji="1" lang="ja-JP" altLang="en-US" b="1" dirty="0"/>
          </a:p>
        </p:txBody>
      </p:sp>
      <p:sp>
        <p:nvSpPr>
          <p:cNvPr id="49" name="テキスト ボックス 48">
            <a:extLst>
              <a:ext uri="{FF2B5EF4-FFF2-40B4-BE49-F238E27FC236}">
                <a16:creationId xmlns:a16="http://schemas.microsoft.com/office/drawing/2014/main" id="{226173CB-E934-E9EB-D0E2-C3CE04CEB7B9}"/>
              </a:ext>
            </a:extLst>
          </p:cNvPr>
          <p:cNvSpPr txBox="1"/>
          <p:nvPr/>
        </p:nvSpPr>
        <p:spPr>
          <a:xfrm>
            <a:off x="1188505" y="2732255"/>
            <a:ext cx="349776" cy="369332"/>
          </a:xfrm>
          <a:prstGeom prst="rect">
            <a:avLst/>
          </a:prstGeom>
          <a:noFill/>
        </p:spPr>
        <p:txBody>
          <a:bodyPr wrap="none" rtlCol="0">
            <a:spAutoFit/>
          </a:bodyPr>
          <a:lstStyle/>
          <a:p>
            <a:r>
              <a:rPr kumimoji="1" lang="en-US" altLang="ja-JP" b="1" dirty="0"/>
              <a:t>C</a:t>
            </a:r>
            <a:endParaRPr kumimoji="1" lang="ja-JP" altLang="en-US" b="1" dirty="0"/>
          </a:p>
        </p:txBody>
      </p:sp>
      <p:sp>
        <p:nvSpPr>
          <p:cNvPr id="50" name="テキスト ボックス 49">
            <a:extLst>
              <a:ext uri="{FF2B5EF4-FFF2-40B4-BE49-F238E27FC236}">
                <a16:creationId xmlns:a16="http://schemas.microsoft.com/office/drawing/2014/main" id="{10027418-4DC2-9003-AA8A-A8B72B13B0B0}"/>
              </a:ext>
            </a:extLst>
          </p:cNvPr>
          <p:cNvSpPr txBox="1"/>
          <p:nvPr/>
        </p:nvSpPr>
        <p:spPr>
          <a:xfrm>
            <a:off x="2858372" y="2732255"/>
            <a:ext cx="1188037" cy="369332"/>
          </a:xfrm>
          <a:prstGeom prst="rect">
            <a:avLst/>
          </a:prstGeom>
          <a:noFill/>
        </p:spPr>
        <p:txBody>
          <a:bodyPr wrap="square" rtlCol="0">
            <a:spAutoFit/>
          </a:bodyPr>
          <a:lstStyle/>
          <a:p>
            <a:r>
              <a:rPr kumimoji="1" lang="en-US" altLang="ja-JP" b="1" dirty="0" err="1"/>
              <a:t>C</a:t>
            </a:r>
            <a:r>
              <a:rPr lang="en-US" altLang="ja-JP" sz="1400" b="1" dirty="0" err="1"/>
              <a:t>out</a:t>
            </a:r>
            <a:endParaRPr kumimoji="1" lang="ja-JP" altLang="en-US" sz="1400" b="1" dirty="0"/>
          </a:p>
        </p:txBody>
      </p:sp>
      <p:sp>
        <p:nvSpPr>
          <p:cNvPr id="36" name="正方形/長方形 35">
            <a:extLst>
              <a:ext uri="{FF2B5EF4-FFF2-40B4-BE49-F238E27FC236}">
                <a16:creationId xmlns:a16="http://schemas.microsoft.com/office/drawing/2014/main" id="{326CC744-43DE-5AFD-4FA2-B6CEA9F1E99B}"/>
              </a:ext>
            </a:extLst>
          </p:cNvPr>
          <p:cNvSpPr/>
          <p:nvPr/>
        </p:nvSpPr>
        <p:spPr>
          <a:xfrm>
            <a:off x="808306" y="5814576"/>
            <a:ext cx="623150" cy="1115737"/>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46163B5D-8914-728D-D901-988DE489B56C}"/>
              </a:ext>
            </a:extLst>
          </p:cNvPr>
          <p:cNvSpPr/>
          <p:nvPr/>
        </p:nvSpPr>
        <p:spPr>
          <a:xfrm>
            <a:off x="2008335" y="6275585"/>
            <a:ext cx="2084931" cy="3870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 name="直線コネクタ 3">
            <a:extLst>
              <a:ext uri="{FF2B5EF4-FFF2-40B4-BE49-F238E27FC236}">
                <a16:creationId xmlns:a16="http://schemas.microsoft.com/office/drawing/2014/main" id="{F4F241AD-BEE0-0721-07B9-B40E7C8375FA}"/>
              </a:ext>
            </a:extLst>
          </p:cNvPr>
          <p:cNvCxnSpPr>
            <a:cxnSpLocks/>
          </p:cNvCxnSpPr>
          <p:nvPr/>
        </p:nvCxnSpPr>
        <p:spPr>
          <a:xfrm>
            <a:off x="1442607" y="5814576"/>
            <a:ext cx="583170" cy="118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正方形/長方形 39">
            <a:extLst>
              <a:ext uri="{FF2B5EF4-FFF2-40B4-BE49-F238E27FC236}">
                <a16:creationId xmlns:a16="http://schemas.microsoft.com/office/drawing/2014/main" id="{795E9A8E-905A-971C-14B3-32B91B0A9A6D}"/>
              </a:ext>
            </a:extLst>
          </p:cNvPr>
          <p:cNvSpPr/>
          <p:nvPr/>
        </p:nvSpPr>
        <p:spPr>
          <a:xfrm rot="691361">
            <a:off x="1379433" y="5893668"/>
            <a:ext cx="607086" cy="41237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a:extLst>
              <a:ext uri="{FF2B5EF4-FFF2-40B4-BE49-F238E27FC236}">
                <a16:creationId xmlns:a16="http://schemas.microsoft.com/office/drawing/2014/main" id="{7EB43AA8-2A3D-E3D9-3D5F-CCAE0DD05569}"/>
              </a:ext>
            </a:extLst>
          </p:cNvPr>
          <p:cNvSpPr/>
          <p:nvPr/>
        </p:nvSpPr>
        <p:spPr>
          <a:xfrm>
            <a:off x="1402630" y="5932790"/>
            <a:ext cx="623149" cy="100565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8" name="直線コネクタ 47">
            <a:extLst>
              <a:ext uri="{FF2B5EF4-FFF2-40B4-BE49-F238E27FC236}">
                <a16:creationId xmlns:a16="http://schemas.microsoft.com/office/drawing/2014/main" id="{30B1A290-6A31-5058-2482-3245B35EDE1D}"/>
              </a:ext>
            </a:extLst>
          </p:cNvPr>
          <p:cNvCxnSpPr>
            <a:cxnSpLocks/>
          </p:cNvCxnSpPr>
          <p:nvPr/>
        </p:nvCxnSpPr>
        <p:spPr>
          <a:xfrm>
            <a:off x="792658" y="5814576"/>
            <a:ext cx="67722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FC423FB2-6C87-0900-75E4-1CA3996FD53B}"/>
              </a:ext>
            </a:extLst>
          </p:cNvPr>
          <p:cNvSpPr/>
          <p:nvPr/>
        </p:nvSpPr>
        <p:spPr>
          <a:xfrm>
            <a:off x="466306" y="6580821"/>
            <a:ext cx="3906924" cy="421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正方形/長方形 56">
            <a:extLst>
              <a:ext uri="{FF2B5EF4-FFF2-40B4-BE49-F238E27FC236}">
                <a16:creationId xmlns:a16="http://schemas.microsoft.com/office/drawing/2014/main" id="{A9D800A3-00CF-5EB2-75D6-AF2F1CF54184}"/>
              </a:ext>
            </a:extLst>
          </p:cNvPr>
          <p:cNvSpPr/>
          <p:nvPr/>
        </p:nvSpPr>
        <p:spPr>
          <a:xfrm rot="20095016">
            <a:off x="2039887" y="6199876"/>
            <a:ext cx="299814"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8" name="直線コネクタ 57">
            <a:extLst>
              <a:ext uri="{FF2B5EF4-FFF2-40B4-BE49-F238E27FC236}">
                <a16:creationId xmlns:a16="http://schemas.microsoft.com/office/drawing/2014/main" id="{DAA42FF5-4E58-21D7-9813-0341DDB0DC99}"/>
              </a:ext>
            </a:extLst>
          </p:cNvPr>
          <p:cNvCxnSpPr>
            <a:cxnSpLocks/>
          </p:cNvCxnSpPr>
          <p:nvPr/>
        </p:nvCxnSpPr>
        <p:spPr>
          <a:xfrm flipV="1">
            <a:off x="2015133" y="6142110"/>
            <a:ext cx="264557" cy="12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6E297FA4-A54B-B480-2E06-5869C302F99B}"/>
              </a:ext>
            </a:extLst>
          </p:cNvPr>
          <p:cNvSpPr/>
          <p:nvPr/>
        </p:nvSpPr>
        <p:spPr>
          <a:xfrm rot="1656156">
            <a:off x="2262744" y="6207312"/>
            <a:ext cx="231685"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1" name="直線コネクタ 60">
            <a:extLst>
              <a:ext uri="{FF2B5EF4-FFF2-40B4-BE49-F238E27FC236}">
                <a16:creationId xmlns:a16="http://schemas.microsoft.com/office/drawing/2014/main" id="{3319F6D6-688D-3BB8-7744-8D23D0980F71}"/>
              </a:ext>
            </a:extLst>
          </p:cNvPr>
          <p:cNvCxnSpPr>
            <a:cxnSpLocks/>
          </p:cNvCxnSpPr>
          <p:nvPr/>
        </p:nvCxnSpPr>
        <p:spPr>
          <a:xfrm>
            <a:off x="2270999" y="6138057"/>
            <a:ext cx="269204" cy="13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B6DC11CF-5015-0F54-8FE9-8FA9C878FBA2}"/>
              </a:ext>
            </a:extLst>
          </p:cNvPr>
          <p:cNvSpPr/>
          <p:nvPr/>
        </p:nvSpPr>
        <p:spPr>
          <a:xfrm rot="20095016">
            <a:off x="2548137" y="6213570"/>
            <a:ext cx="299814"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3" name="直線コネクタ 62">
            <a:extLst>
              <a:ext uri="{FF2B5EF4-FFF2-40B4-BE49-F238E27FC236}">
                <a16:creationId xmlns:a16="http://schemas.microsoft.com/office/drawing/2014/main" id="{2520CDAC-F161-1E6A-608C-7DDCF889A64E}"/>
              </a:ext>
            </a:extLst>
          </p:cNvPr>
          <p:cNvCxnSpPr>
            <a:cxnSpLocks/>
          </p:cNvCxnSpPr>
          <p:nvPr/>
        </p:nvCxnSpPr>
        <p:spPr>
          <a:xfrm flipV="1">
            <a:off x="2523383" y="6155804"/>
            <a:ext cx="264557" cy="12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6AF36392-32C5-AB71-A11B-4DC1F8CEB5DD}"/>
              </a:ext>
            </a:extLst>
          </p:cNvPr>
          <p:cNvSpPr/>
          <p:nvPr/>
        </p:nvSpPr>
        <p:spPr>
          <a:xfrm rot="1656156">
            <a:off x="2770994" y="6221006"/>
            <a:ext cx="231685"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5" name="直線コネクタ 64">
            <a:extLst>
              <a:ext uri="{FF2B5EF4-FFF2-40B4-BE49-F238E27FC236}">
                <a16:creationId xmlns:a16="http://schemas.microsoft.com/office/drawing/2014/main" id="{33982FE4-C9DE-08FB-9AFE-1C384358B899}"/>
              </a:ext>
            </a:extLst>
          </p:cNvPr>
          <p:cNvCxnSpPr>
            <a:cxnSpLocks/>
          </p:cNvCxnSpPr>
          <p:nvPr/>
        </p:nvCxnSpPr>
        <p:spPr>
          <a:xfrm>
            <a:off x="2779249" y="6151751"/>
            <a:ext cx="269204" cy="13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BAE99C78-40F1-5568-30E0-60E04B7E77DF}"/>
              </a:ext>
            </a:extLst>
          </p:cNvPr>
          <p:cNvSpPr/>
          <p:nvPr/>
        </p:nvSpPr>
        <p:spPr>
          <a:xfrm rot="20095016">
            <a:off x="3069365" y="6204991"/>
            <a:ext cx="299814"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7" name="直線コネクタ 66">
            <a:extLst>
              <a:ext uri="{FF2B5EF4-FFF2-40B4-BE49-F238E27FC236}">
                <a16:creationId xmlns:a16="http://schemas.microsoft.com/office/drawing/2014/main" id="{ED52570B-455D-FEF9-24A1-FFDB246DAFC5}"/>
              </a:ext>
            </a:extLst>
          </p:cNvPr>
          <p:cNvCxnSpPr>
            <a:cxnSpLocks/>
          </p:cNvCxnSpPr>
          <p:nvPr/>
        </p:nvCxnSpPr>
        <p:spPr>
          <a:xfrm flipV="1">
            <a:off x="3044611" y="6147225"/>
            <a:ext cx="264557" cy="12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正方形/長方形 67">
            <a:extLst>
              <a:ext uri="{FF2B5EF4-FFF2-40B4-BE49-F238E27FC236}">
                <a16:creationId xmlns:a16="http://schemas.microsoft.com/office/drawing/2014/main" id="{E77B681F-3CF7-3F7B-CA2A-15EAFF873BA7}"/>
              </a:ext>
            </a:extLst>
          </p:cNvPr>
          <p:cNvSpPr/>
          <p:nvPr/>
        </p:nvSpPr>
        <p:spPr>
          <a:xfrm rot="1656156">
            <a:off x="3292222" y="6212427"/>
            <a:ext cx="231685"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9" name="直線コネクタ 68">
            <a:extLst>
              <a:ext uri="{FF2B5EF4-FFF2-40B4-BE49-F238E27FC236}">
                <a16:creationId xmlns:a16="http://schemas.microsoft.com/office/drawing/2014/main" id="{F3F8848D-7E01-2743-2AE8-179F0C3D6AFE}"/>
              </a:ext>
            </a:extLst>
          </p:cNvPr>
          <p:cNvCxnSpPr>
            <a:cxnSpLocks/>
          </p:cNvCxnSpPr>
          <p:nvPr/>
        </p:nvCxnSpPr>
        <p:spPr>
          <a:xfrm>
            <a:off x="3300477" y="6143172"/>
            <a:ext cx="269204" cy="13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D94C6464-61D7-5E2A-0479-B5D3AB62CA35}"/>
              </a:ext>
            </a:extLst>
          </p:cNvPr>
          <p:cNvSpPr/>
          <p:nvPr/>
        </p:nvSpPr>
        <p:spPr>
          <a:xfrm rot="20095016">
            <a:off x="3624751" y="6203304"/>
            <a:ext cx="260837" cy="11627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97EC3E2C-6DCC-D812-3330-819E6209517D}"/>
              </a:ext>
            </a:extLst>
          </p:cNvPr>
          <p:cNvCxnSpPr>
            <a:cxnSpLocks/>
          </p:cNvCxnSpPr>
          <p:nvPr/>
        </p:nvCxnSpPr>
        <p:spPr>
          <a:xfrm flipV="1">
            <a:off x="3568196" y="6162212"/>
            <a:ext cx="264557" cy="12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95DA5A78-FDEB-D729-23BA-F40789056125}"/>
              </a:ext>
            </a:extLst>
          </p:cNvPr>
          <p:cNvSpPr/>
          <p:nvPr/>
        </p:nvSpPr>
        <p:spPr>
          <a:xfrm rot="1656156">
            <a:off x="3804012" y="6217264"/>
            <a:ext cx="220353" cy="106356"/>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3" name="直線コネクタ 72">
            <a:extLst>
              <a:ext uri="{FF2B5EF4-FFF2-40B4-BE49-F238E27FC236}">
                <a16:creationId xmlns:a16="http://schemas.microsoft.com/office/drawing/2014/main" id="{28B0D82C-853D-1DAB-130D-60053B5F859D}"/>
              </a:ext>
            </a:extLst>
          </p:cNvPr>
          <p:cNvCxnSpPr>
            <a:cxnSpLocks/>
          </p:cNvCxnSpPr>
          <p:nvPr/>
        </p:nvCxnSpPr>
        <p:spPr>
          <a:xfrm>
            <a:off x="3824062" y="6158159"/>
            <a:ext cx="269204" cy="13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正方形/長方形 76">
            <a:extLst>
              <a:ext uri="{FF2B5EF4-FFF2-40B4-BE49-F238E27FC236}">
                <a16:creationId xmlns:a16="http://schemas.microsoft.com/office/drawing/2014/main" id="{9E35D64C-7CBB-29B3-6803-DD959D6911F6}"/>
              </a:ext>
            </a:extLst>
          </p:cNvPr>
          <p:cNvSpPr/>
          <p:nvPr/>
        </p:nvSpPr>
        <p:spPr>
          <a:xfrm>
            <a:off x="782698" y="3707250"/>
            <a:ext cx="623150" cy="176376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正方形/長方形 82">
            <a:extLst>
              <a:ext uri="{FF2B5EF4-FFF2-40B4-BE49-F238E27FC236}">
                <a16:creationId xmlns:a16="http://schemas.microsoft.com/office/drawing/2014/main" id="{77F093CF-1C50-CFBB-5582-8CE5B33A9AFD}"/>
              </a:ext>
            </a:extLst>
          </p:cNvPr>
          <p:cNvSpPr/>
          <p:nvPr/>
        </p:nvSpPr>
        <p:spPr>
          <a:xfrm>
            <a:off x="494777" y="5090372"/>
            <a:ext cx="3906924" cy="536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F97FF72E-149D-F307-D30F-BC4C10061B69}"/>
              </a:ext>
            </a:extLst>
          </p:cNvPr>
          <p:cNvSpPr/>
          <p:nvPr/>
        </p:nvSpPr>
        <p:spPr>
          <a:xfrm>
            <a:off x="2028111" y="4785048"/>
            <a:ext cx="2084931" cy="387079"/>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 name="正方形/長方形 104">
            <a:extLst>
              <a:ext uri="{FF2B5EF4-FFF2-40B4-BE49-F238E27FC236}">
                <a16:creationId xmlns:a16="http://schemas.microsoft.com/office/drawing/2014/main" id="{4B9C821A-0865-E4A9-2564-09C40DAA98A3}"/>
              </a:ext>
            </a:extLst>
          </p:cNvPr>
          <p:cNvSpPr/>
          <p:nvPr/>
        </p:nvSpPr>
        <p:spPr>
          <a:xfrm rot="20095016">
            <a:off x="2059663" y="4709339"/>
            <a:ext cx="299814"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6" name="直線コネクタ 105">
            <a:extLst>
              <a:ext uri="{FF2B5EF4-FFF2-40B4-BE49-F238E27FC236}">
                <a16:creationId xmlns:a16="http://schemas.microsoft.com/office/drawing/2014/main" id="{A0661D78-2B87-B790-C2C5-D062FE68EE3D}"/>
              </a:ext>
            </a:extLst>
          </p:cNvPr>
          <p:cNvCxnSpPr>
            <a:cxnSpLocks/>
          </p:cNvCxnSpPr>
          <p:nvPr/>
        </p:nvCxnSpPr>
        <p:spPr>
          <a:xfrm flipV="1">
            <a:off x="2034909" y="4651573"/>
            <a:ext cx="264557" cy="12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7" name="正方形/長方形 106">
            <a:extLst>
              <a:ext uri="{FF2B5EF4-FFF2-40B4-BE49-F238E27FC236}">
                <a16:creationId xmlns:a16="http://schemas.microsoft.com/office/drawing/2014/main" id="{DE6EB1C2-8F06-BA02-FFE8-5C06637C7967}"/>
              </a:ext>
            </a:extLst>
          </p:cNvPr>
          <p:cNvSpPr/>
          <p:nvPr/>
        </p:nvSpPr>
        <p:spPr>
          <a:xfrm rot="1656156">
            <a:off x="2282520" y="4716775"/>
            <a:ext cx="231685"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08" name="直線コネクタ 107">
            <a:extLst>
              <a:ext uri="{FF2B5EF4-FFF2-40B4-BE49-F238E27FC236}">
                <a16:creationId xmlns:a16="http://schemas.microsoft.com/office/drawing/2014/main" id="{88134574-FFD6-1076-F550-00AC24CC227A}"/>
              </a:ext>
            </a:extLst>
          </p:cNvPr>
          <p:cNvCxnSpPr>
            <a:cxnSpLocks/>
          </p:cNvCxnSpPr>
          <p:nvPr/>
        </p:nvCxnSpPr>
        <p:spPr>
          <a:xfrm>
            <a:off x="2290775" y="4647520"/>
            <a:ext cx="269204" cy="13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9" name="正方形/長方形 108">
            <a:extLst>
              <a:ext uri="{FF2B5EF4-FFF2-40B4-BE49-F238E27FC236}">
                <a16:creationId xmlns:a16="http://schemas.microsoft.com/office/drawing/2014/main" id="{F0E68BFC-B352-8620-46E2-D317F8A64A6A}"/>
              </a:ext>
            </a:extLst>
          </p:cNvPr>
          <p:cNvSpPr/>
          <p:nvPr/>
        </p:nvSpPr>
        <p:spPr>
          <a:xfrm rot="20095016">
            <a:off x="2567913" y="4723033"/>
            <a:ext cx="299814"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0" name="直線コネクタ 109">
            <a:extLst>
              <a:ext uri="{FF2B5EF4-FFF2-40B4-BE49-F238E27FC236}">
                <a16:creationId xmlns:a16="http://schemas.microsoft.com/office/drawing/2014/main" id="{6E7CD089-561D-11E6-8F26-290E2310FF05}"/>
              </a:ext>
            </a:extLst>
          </p:cNvPr>
          <p:cNvCxnSpPr>
            <a:cxnSpLocks/>
          </p:cNvCxnSpPr>
          <p:nvPr/>
        </p:nvCxnSpPr>
        <p:spPr>
          <a:xfrm flipV="1">
            <a:off x="2543159" y="4665267"/>
            <a:ext cx="264557" cy="12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1" name="正方形/長方形 110">
            <a:extLst>
              <a:ext uri="{FF2B5EF4-FFF2-40B4-BE49-F238E27FC236}">
                <a16:creationId xmlns:a16="http://schemas.microsoft.com/office/drawing/2014/main" id="{352B7910-7EBB-330B-B251-7CDD0B21CAAE}"/>
              </a:ext>
            </a:extLst>
          </p:cNvPr>
          <p:cNvSpPr/>
          <p:nvPr/>
        </p:nvSpPr>
        <p:spPr>
          <a:xfrm rot="1656156">
            <a:off x="2790770" y="4730469"/>
            <a:ext cx="231685"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2" name="直線コネクタ 111">
            <a:extLst>
              <a:ext uri="{FF2B5EF4-FFF2-40B4-BE49-F238E27FC236}">
                <a16:creationId xmlns:a16="http://schemas.microsoft.com/office/drawing/2014/main" id="{CB348DE4-2AA3-2218-5DF3-DDD09A7C1D28}"/>
              </a:ext>
            </a:extLst>
          </p:cNvPr>
          <p:cNvCxnSpPr>
            <a:cxnSpLocks/>
          </p:cNvCxnSpPr>
          <p:nvPr/>
        </p:nvCxnSpPr>
        <p:spPr>
          <a:xfrm>
            <a:off x="2799025" y="4661214"/>
            <a:ext cx="269204" cy="13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3" name="正方形/長方形 112">
            <a:extLst>
              <a:ext uri="{FF2B5EF4-FFF2-40B4-BE49-F238E27FC236}">
                <a16:creationId xmlns:a16="http://schemas.microsoft.com/office/drawing/2014/main" id="{C731DF40-6A5F-1C3E-E525-D18CAFC46A96}"/>
              </a:ext>
            </a:extLst>
          </p:cNvPr>
          <p:cNvSpPr/>
          <p:nvPr/>
        </p:nvSpPr>
        <p:spPr>
          <a:xfrm rot="20095016">
            <a:off x="3089141" y="4714454"/>
            <a:ext cx="299814"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4" name="直線コネクタ 113">
            <a:extLst>
              <a:ext uri="{FF2B5EF4-FFF2-40B4-BE49-F238E27FC236}">
                <a16:creationId xmlns:a16="http://schemas.microsoft.com/office/drawing/2014/main" id="{CF686FEC-5603-F43D-FFBE-D6D19378C650}"/>
              </a:ext>
            </a:extLst>
          </p:cNvPr>
          <p:cNvCxnSpPr>
            <a:cxnSpLocks/>
          </p:cNvCxnSpPr>
          <p:nvPr/>
        </p:nvCxnSpPr>
        <p:spPr>
          <a:xfrm flipV="1">
            <a:off x="3064387" y="4656688"/>
            <a:ext cx="264557" cy="12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正方形/長方形 114">
            <a:extLst>
              <a:ext uri="{FF2B5EF4-FFF2-40B4-BE49-F238E27FC236}">
                <a16:creationId xmlns:a16="http://schemas.microsoft.com/office/drawing/2014/main" id="{87D2AE68-EF88-5058-B5B4-4B7B60E4228C}"/>
              </a:ext>
            </a:extLst>
          </p:cNvPr>
          <p:cNvSpPr/>
          <p:nvPr/>
        </p:nvSpPr>
        <p:spPr>
          <a:xfrm rot="1656156">
            <a:off x="3311998" y="4721890"/>
            <a:ext cx="231685" cy="12224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6" name="直線コネクタ 115">
            <a:extLst>
              <a:ext uri="{FF2B5EF4-FFF2-40B4-BE49-F238E27FC236}">
                <a16:creationId xmlns:a16="http://schemas.microsoft.com/office/drawing/2014/main" id="{ED0780D6-65EE-BFFC-9FAB-100134D38C17}"/>
              </a:ext>
            </a:extLst>
          </p:cNvPr>
          <p:cNvCxnSpPr>
            <a:cxnSpLocks/>
          </p:cNvCxnSpPr>
          <p:nvPr/>
        </p:nvCxnSpPr>
        <p:spPr>
          <a:xfrm>
            <a:off x="3320253" y="4652635"/>
            <a:ext cx="269204" cy="13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7" name="正方形/長方形 116">
            <a:extLst>
              <a:ext uri="{FF2B5EF4-FFF2-40B4-BE49-F238E27FC236}">
                <a16:creationId xmlns:a16="http://schemas.microsoft.com/office/drawing/2014/main" id="{AE907383-4C1B-15F7-45B6-C14EC7D38CAD}"/>
              </a:ext>
            </a:extLst>
          </p:cNvPr>
          <p:cNvSpPr/>
          <p:nvPr/>
        </p:nvSpPr>
        <p:spPr>
          <a:xfrm rot="20095016">
            <a:off x="3644527" y="4712767"/>
            <a:ext cx="260837" cy="116270"/>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8" name="直線コネクタ 117">
            <a:extLst>
              <a:ext uri="{FF2B5EF4-FFF2-40B4-BE49-F238E27FC236}">
                <a16:creationId xmlns:a16="http://schemas.microsoft.com/office/drawing/2014/main" id="{4FE4FAD8-5A2E-819D-B4FD-6409216559F3}"/>
              </a:ext>
            </a:extLst>
          </p:cNvPr>
          <p:cNvCxnSpPr>
            <a:cxnSpLocks/>
          </p:cNvCxnSpPr>
          <p:nvPr/>
        </p:nvCxnSpPr>
        <p:spPr>
          <a:xfrm flipV="1">
            <a:off x="3587972" y="4671675"/>
            <a:ext cx="264557" cy="12026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正方形/長方形 118">
            <a:extLst>
              <a:ext uri="{FF2B5EF4-FFF2-40B4-BE49-F238E27FC236}">
                <a16:creationId xmlns:a16="http://schemas.microsoft.com/office/drawing/2014/main" id="{453E0DFD-1DB1-DA1B-26D1-E3B08BACEB45}"/>
              </a:ext>
            </a:extLst>
          </p:cNvPr>
          <p:cNvSpPr/>
          <p:nvPr/>
        </p:nvSpPr>
        <p:spPr>
          <a:xfrm rot="1656156">
            <a:off x="3823788" y="4726727"/>
            <a:ext cx="220353" cy="106356"/>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0" name="直線コネクタ 119">
            <a:extLst>
              <a:ext uri="{FF2B5EF4-FFF2-40B4-BE49-F238E27FC236}">
                <a16:creationId xmlns:a16="http://schemas.microsoft.com/office/drawing/2014/main" id="{3F40698D-4FC6-CF0A-5BCC-1D6F7A754B10}"/>
              </a:ext>
            </a:extLst>
          </p:cNvPr>
          <p:cNvCxnSpPr>
            <a:cxnSpLocks/>
          </p:cNvCxnSpPr>
          <p:nvPr/>
        </p:nvCxnSpPr>
        <p:spPr>
          <a:xfrm>
            <a:off x="3843838" y="4667622"/>
            <a:ext cx="269204" cy="13294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2" name="正方形/長方形 121">
            <a:extLst>
              <a:ext uri="{FF2B5EF4-FFF2-40B4-BE49-F238E27FC236}">
                <a16:creationId xmlns:a16="http://schemas.microsoft.com/office/drawing/2014/main" id="{7EDBA76A-9B4C-F758-2219-ABF9DFE63A0E}"/>
              </a:ext>
            </a:extLst>
          </p:cNvPr>
          <p:cNvSpPr/>
          <p:nvPr/>
        </p:nvSpPr>
        <p:spPr>
          <a:xfrm rot="2749114">
            <a:off x="1129001" y="3968734"/>
            <a:ext cx="874858" cy="412379"/>
          </a:xfrm>
          <a:prstGeom prst="rect">
            <a:avLst/>
          </a:prstGeom>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3" name="直線コネクタ 122">
            <a:extLst>
              <a:ext uri="{FF2B5EF4-FFF2-40B4-BE49-F238E27FC236}">
                <a16:creationId xmlns:a16="http://schemas.microsoft.com/office/drawing/2014/main" id="{2C34F964-E624-B8A5-E06C-1D14392F45EB}"/>
              </a:ext>
            </a:extLst>
          </p:cNvPr>
          <p:cNvCxnSpPr>
            <a:cxnSpLocks/>
          </p:cNvCxnSpPr>
          <p:nvPr/>
        </p:nvCxnSpPr>
        <p:spPr>
          <a:xfrm>
            <a:off x="1402630" y="3702007"/>
            <a:ext cx="640128" cy="6583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正方形/長方形 123">
            <a:extLst>
              <a:ext uri="{FF2B5EF4-FFF2-40B4-BE49-F238E27FC236}">
                <a16:creationId xmlns:a16="http://schemas.microsoft.com/office/drawing/2014/main" id="{C580FA94-9A4B-F5D3-01AE-1DC9C2C3CCAA}"/>
              </a:ext>
            </a:extLst>
          </p:cNvPr>
          <p:cNvSpPr/>
          <p:nvPr/>
        </p:nvSpPr>
        <p:spPr>
          <a:xfrm>
            <a:off x="1422616" y="4348690"/>
            <a:ext cx="623149" cy="100565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5" name="正方形/長方形 124">
            <a:extLst>
              <a:ext uri="{FF2B5EF4-FFF2-40B4-BE49-F238E27FC236}">
                <a16:creationId xmlns:a16="http://schemas.microsoft.com/office/drawing/2014/main" id="{C10AEF2B-A684-BD3B-08DD-DD1F2458B57B}"/>
              </a:ext>
            </a:extLst>
          </p:cNvPr>
          <p:cNvSpPr/>
          <p:nvPr/>
        </p:nvSpPr>
        <p:spPr>
          <a:xfrm>
            <a:off x="486082" y="5090283"/>
            <a:ext cx="3906924" cy="5366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 name="直線コネクタ 2">
            <a:extLst>
              <a:ext uri="{FF2B5EF4-FFF2-40B4-BE49-F238E27FC236}">
                <a16:creationId xmlns:a16="http://schemas.microsoft.com/office/drawing/2014/main" id="{4F45B0A8-D144-E7B6-7FC1-A248F98E9757}"/>
              </a:ext>
            </a:extLst>
          </p:cNvPr>
          <p:cNvCxnSpPr/>
          <p:nvPr/>
        </p:nvCxnSpPr>
        <p:spPr>
          <a:xfrm>
            <a:off x="2040176" y="4647520"/>
            <a:ext cx="3184008"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16D9E8CE-4A0D-4579-A41C-6D1F188193CE}"/>
              </a:ext>
            </a:extLst>
          </p:cNvPr>
          <p:cNvCxnSpPr/>
          <p:nvPr/>
        </p:nvCxnSpPr>
        <p:spPr>
          <a:xfrm>
            <a:off x="2042758" y="4800571"/>
            <a:ext cx="3184008"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0B0D4E8C-D666-A46F-6D80-A9A536D1F36F}"/>
              </a:ext>
            </a:extLst>
          </p:cNvPr>
          <p:cNvCxnSpPr/>
          <p:nvPr/>
        </p:nvCxnSpPr>
        <p:spPr>
          <a:xfrm>
            <a:off x="2040176" y="6119805"/>
            <a:ext cx="3184008"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BF74485C-6649-50C7-3AD5-88335AAAA46F}"/>
              </a:ext>
            </a:extLst>
          </p:cNvPr>
          <p:cNvCxnSpPr/>
          <p:nvPr/>
        </p:nvCxnSpPr>
        <p:spPr>
          <a:xfrm>
            <a:off x="2042758" y="6272856"/>
            <a:ext cx="3184008" cy="0"/>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id="{8E6138B2-22B4-8910-825D-3F9B7ADCACAD}"/>
              </a:ext>
            </a:extLst>
          </p:cNvPr>
          <p:cNvCxnSpPr>
            <a:cxnSpLocks/>
          </p:cNvCxnSpPr>
          <p:nvPr/>
        </p:nvCxnSpPr>
        <p:spPr>
          <a:xfrm>
            <a:off x="4642338" y="5787157"/>
            <a:ext cx="0" cy="34179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id="{60BCAE21-CA02-9649-4B8A-905D043FE2F5}"/>
              </a:ext>
            </a:extLst>
          </p:cNvPr>
          <p:cNvCxnSpPr>
            <a:cxnSpLocks/>
          </p:cNvCxnSpPr>
          <p:nvPr/>
        </p:nvCxnSpPr>
        <p:spPr>
          <a:xfrm flipV="1">
            <a:off x="4642338" y="6289929"/>
            <a:ext cx="0" cy="2908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9" name="テキスト ボックス 88">
            <a:extLst>
              <a:ext uri="{FF2B5EF4-FFF2-40B4-BE49-F238E27FC236}">
                <a16:creationId xmlns:a16="http://schemas.microsoft.com/office/drawing/2014/main" id="{EA14B962-77B3-8E42-A69F-915A45D3F520}"/>
              </a:ext>
            </a:extLst>
          </p:cNvPr>
          <p:cNvSpPr txBox="1"/>
          <p:nvPr/>
        </p:nvSpPr>
        <p:spPr>
          <a:xfrm>
            <a:off x="4670145" y="6329468"/>
            <a:ext cx="1726944" cy="369332"/>
          </a:xfrm>
          <a:prstGeom prst="rect">
            <a:avLst/>
          </a:prstGeom>
          <a:noFill/>
        </p:spPr>
        <p:txBody>
          <a:bodyPr wrap="square" rtlCol="0">
            <a:spAutoFit/>
          </a:bodyPr>
          <a:lstStyle/>
          <a:p>
            <a:r>
              <a:rPr kumimoji="1" lang="en-US" altLang="ja-JP" b="1" dirty="0" err="1"/>
              <a:t>CkT</a:t>
            </a:r>
            <a:r>
              <a:rPr kumimoji="1" lang="en-US" altLang="ja-JP" b="1" dirty="0"/>
              <a:t> Noise</a:t>
            </a:r>
            <a:endParaRPr kumimoji="1" lang="ja-JP" altLang="en-US" sz="1400" b="1" dirty="0"/>
          </a:p>
        </p:txBody>
      </p:sp>
      <p:cxnSp>
        <p:nvCxnSpPr>
          <p:cNvPr id="93" name="直線矢印コネクタ 92">
            <a:extLst>
              <a:ext uri="{FF2B5EF4-FFF2-40B4-BE49-F238E27FC236}">
                <a16:creationId xmlns:a16="http://schemas.microsoft.com/office/drawing/2014/main" id="{69F75394-6024-03B1-7C16-D669D04BE6AC}"/>
              </a:ext>
            </a:extLst>
          </p:cNvPr>
          <p:cNvCxnSpPr>
            <a:cxnSpLocks/>
          </p:cNvCxnSpPr>
          <p:nvPr/>
        </p:nvCxnSpPr>
        <p:spPr>
          <a:xfrm>
            <a:off x="4704687" y="4360348"/>
            <a:ext cx="0" cy="32428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id="{42A076CF-030A-5FC8-9D3A-6E5C3C98EA8A}"/>
              </a:ext>
            </a:extLst>
          </p:cNvPr>
          <p:cNvCxnSpPr>
            <a:cxnSpLocks/>
          </p:cNvCxnSpPr>
          <p:nvPr/>
        </p:nvCxnSpPr>
        <p:spPr>
          <a:xfrm flipV="1">
            <a:off x="4704687" y="4845608"/>
            <a:ext cx="0" cy="2908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38235E18-7BC4-6599-A64F-7A6D3C0D4E84}"/>
              </a:ext>
            </a:extLst>
          </p:cNvPr>
          <p:cNvSpPr txBox="1"/>
          <p:nvPr/>
        </p:nvSpPr>
        <p:spPr>
          <a:xfrm>
            <a:off x="4732494" y="4885147"/>
            <a:ext cx="1726944" cy="369332"/>
          </a:xfrm>
          <a:prstGeom prst="rect">
            <a:avLst/>
          </a:prstGeom>
          <a:noFill/>
        </p:spPr>
        <p:txBody>
          <a:bodyPr wrap="square" rtlCol="0">
            <a:spAutoFit/>
          </a:bodyPr>
          <a:lstStyle/>
          <a:p>
            <a:r>
              <a:rPr kumimoji="1" lang="en-US" altLang="ja-JP" b="1" dirty="0" err="1"/>
              <a:t>CkT</a:t>
            </a:r>
            <a:r>
              <a:rPr kumimoji="1" lang="en-US" altLang="ja-JP" b="1" dirty="0"/>
              <a:t> Noise</a:t>
            </a:r>
            <a:endParaRPr kumimoji="1" lang="ja-JP" altLang="en-US" sz="1400" b="1" dirty="0"/>
          </a:p>
        </p:txBody>
      </p:sp>
      <p:cxnSp>
        <p:nvCxnSpPr>
          <p:cNvPr id="28" name="直線矢印コネクタ 27">
            <a:extLst>
              <a:ext uri="{FF2B5EF4-FFF2-40B4-BE49-F238E27FC236}">
                <a16:creationId xmlns:a16="http://schemas.microsoft.com/office/drawing/2014/main" id="{2EB4DB8A-D128-18C0-8DF8-BFC5A917DFFF}"/>
              </a:ext>
            </a:extLst>
          </p:cNvPr>
          <p:cNvCxnSpPr>
            <a:cxnSpLocks/>
          </p:cNvCxnSpPr>
          <p:nvPr/>
        </p:nvCxnSpPr>
        <p:spPr>
          <a:xfrm flipH="1" flipV="1">
            <a:off x="4046409" y="1227569"/>
            <a:ext cx="9832" cy="220143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370620AE-3CEF-BA1E-6FD8-2B3BA225FCE1}"/>
              </a:ext>
            </a:extLst>
          </p:cNvPr>
          <p:cNvCxnSpPr>
            <a:cxnSpLocks/>
          </p:cNvCxnSpPr>
          <p:nvPr/>
        </p:nvCxnSpPr>
        <p:spPr>
          <a:xfrm>
            <a:off x="3852529" y="3114714"/>
            <a:ext cx="1873926" cy="1536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88120E8C-899C-65E0-A712-3D60B197D0A6}"/>
              </a:ext>
            </a:extLst>
          </p:cNvPr>
          <p:cNvSpPr txBox="1"/>
          <p:nvPr/>
        </p:nvSpPr>
        <p:spPr>
          <a:xfrm>
            <a:off x="5716206" y="2965706"/>
            <a:ext cx="848508" cy="369332"/>
          </a:xfrm>
          <a:prstGeom prst="rect">
            <a:avLst/>
          </a:prstGeom>
          <a:noFill/>
        </p:spPr>
        <p:txBody>
          <a:bodyPr wrap="square" rtlCol="0">
            <a:spAutoFit/>
          </a:bodyPr>
          <a:lstStyle/>
          <a:p>
            <a:r>
              <a:rPr kumimoji="1" lang="en-US" altLang="ja-JP" b="1" dirty="0"/>
              <a:t>t</a:t>
            </a:r>
            <a:endParaRPr kumimoji="1" lang="ja-JP" altLang="en-US" sz="1400" b="1" dirty="0"/>
          </a:p>
        </p:txBody>
      </p:sp>
      <p:cxnSp>
        <p:nvCxnSpPr>
          <p:cNvPr id="103" name="直線コネクタ 102">
            <a:extLst>
              <a:ext uri="{FF2B5EF4-FFF2-40B4-BE49-F238E27FC236}">
                <a16:creationId xmlns:a16="http://schemas.microsoft.com/office/drawing/2014/main" id="{EB2B125E-7AD7-D336-7270-8D7CB9DE4D69}"/>
              </a:ext>
            </a:extLst>
          </p:cNvPr>
          <p:cNvCxnSpPr>
            <a:cxnSpLocks/>
          </p:cNvCxnSpPr>
          <p:nvPr/>
        </p:nvCxnSpPr>
        <p:spPr>
          <a:xfrm flipV="1">
            <a:off x="4669890" y="1072894"/>
            <a:ext cx="0" cy="183589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DB41192F-A574-1094-E5E0-BB795CADDE1C}"/>
              </a:ext>
            </a:extLst>
          </p:cNvPr>
          <p:cNvCxnSpPr>
            <a:cxnSpLocks/>
          </p:cNvCxnSpPr>
          <p:nvPr/>
        </p:nvCxnSpPr>
        <p:spPr>
          <a:xfrm>
            <a:off x="3475983" y="1818418"/>
            <a:ext cx="55837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26" name="直線矢印コネクタ 125">
            <a:extLst>
              <a:ext uri="{FF2B5EF4-FFF2-40B4-BE49-F238E27FC236}">
                <a16:creationId xmlns:a16="http://schemas.microsoft.com/office/drawing/2014/main" id="{BD0E31F1-9030-FF27-BD1F-F39A125BABBF}"/>
              </a:ext>
            </a:extLst>
          </p:cNvPr>
          <p:cNvCxnSpPr>
            <a:cxnSpLocks/>
          </p:cNvCxnSpPr>
          <p:nvPr/>
        </p:nvCxnSpPr>
        <p:spPr>
          <a:xfrm flipH="1">
            <a:off x="4642338" y="1805573"/>
            <a:ext cx="54111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27" name="テキスト ボックス 126">
            <a:extLst>
              <a:ext uri="{FF2B5EF4-FFF2-40B4-BE49-F238E27FC236}">
                <a16:creationId xmlns:a16="http://schemas.microsoft.com/office/drawing/2014/main" id="{FC9AB864-D82A-2A5A-859E-10036D5B9366}"/>
              </a:ext>
            </a:extLst>
          </p:cNvPr>
          <p:cNvSpPr txBox="1"/>
          <p:nvPr/>
        </p:nvSpPr>
        <p:spPr>
          <a:xfrm>
            <a:off x="5159231" y="1494325"/>
            <a:ext cx="1726944" cy="646331"/>
          </a:xfrm>
          <a:prstGeom prst="rect">
            <a:avLst/>
          </a:prstGeom>
          <a:noFill/>
        </p:spPr>
        <p:txBody>
          <a:bodyPr wrap="square" rtlCol="0">
            <a:spAutoFit/>
          </a:bodyPr>
          <a:lstStyle/>
          <a:p>
            <a:r>
              <a:rPr kumimoji="1" lang="en-US" altLang="ja-JP" b="1" dirty="0"/>
              <a:t>Reset </a:t>
            </a:r>
          </a:p>
          <a:p>
            <a:r>
              <a:rPr kumimoji="1" lang="en-US" altLang="ja-JP" b="1" dirty="0"/>
              <a:t> Time</a:t>
            </a:r>
            <a:endParaRPr kumimoji="1" lang="ja-JP" altLang="en-US" sz="1400" b="1" dirty="0"/>
          </a:p>
        </p:txBody>
      </p:sp>
      <p:cxnSp>
        <p:nvCxnSpPr>
          <p:cNvPr id="128" name="直線コネクタ 127">
            <a:extLst>
              <a:ext uri="{FF2B5EF4-FFF2-40B4-BE49-F238E27FC236}">
                <a16:creationId xmlns:a16="http://schemas.microsoft.com/office/drawing/2014/main" id="{CB91AC32-C641-3DD3-CDB9-140D3C9F8587}"/>
              </a:ext>
            </a:extLst>
          </p:cNvPr>
          <p:cNvCxnSpPr>
            <a:cxnSpLocks/>
          </p:cNvCxnSpPr>
          <p:nvPr/>
        </p:nvCxnSpPr>
        <p:spPr>
          <a:xfrm flipH="1" flipV="1">
            <a:off x="2008335" y="4362774"/>
            <a:ext cx="1210937" cy="17484"/>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BF09A17B-08EF-B496-AD29-14AE0C439A26}"/>
              </a:ext>
            </a:extLst>
          </p:cNvPr>
          <p:cNvCxnSpPr>
            <a:cxnSpLocks/>
          </p:cNvCxnSpPr>
          <p:nvPr/>
        </p:nvCxnSpPr>
        <p:spPr>
          <a:xfrm flipH="1" flipV="1">
            <a:off x="1516978" y="3707250"/>
            <a:ext cx="1745327" cy="5185"/>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A3732932-5B95-B056-3A84-F714F913F620}"/>
              </a:ext>
            </a:extLst>
          </p:cNvPr>
          <p:cNvCxnSpPr>
            <a:cxnSpLocks/>
          </p:cNvCxnSpPr>
          <p:nvPr/>
        </p:nvCxnSpPr>
        <p:spPr>
          <a:xfrm flipV="1">
            <a:off x="2632479" y="3671625"/>
            <a:ext cx="0" cy="2908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3" name="直線矢印コネクタ 132">
            <a:extLst>
              <a:ext uri="{FF2B5EF4-FFF2-40B4-BE49-F238E27FC236}">
                <a16:creationId xmlns:a16="http://schemas.microsoft.com/office/drawing/2014/main" id="{CD62630B-B1D0-19CB-F270-1EFBAF528596}"/>
              </a:ext>
            </a:extLst>
          </p:cNvPr>
          <p:cNvCxnSpPr>
            <a:cxnSpLocks/>
          </p:cNvCxnSpPr>
          <p:nvPr/>
        </p:nvCxnSpPr>
        <p:spPr>
          <a:xfrm>
            <a:off x="2655661" y="4154692"/>
            <a:ext cx="5206" cy="2807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5" name="テキスト ボックス 134">
            <a:extLst>
              <a:ext uri="{FF2B5EF4-FFF2-40B4-BE49-F238E27FC236}">
                <a16:creationId xmlns:a16="http://schemas.microsoft.com/office/drawing/2014/main" id="{03A2F221-FFE1-DEC8-52A1-D9EF11F3D627}"/>
              </a:ext>
            </a:extLst>
          </p:cNvPr>
          <p:cNvSpPr txBox="1"/>
          <p:nvPr/>
        </p:nvSpPr>
        <p:spPr>
          <a:xfrm>
            <a:off x="2363956" y="3874602"/>
            <a:ext cx="1726944" cy="369332"/>
          </a:xfrm>
          <a:prstGeom prst="rect">
            <a:avLst/>
          </a:prstGeom>
          <a:noFill/>
        </p:spPr>
        <p:txBody>
          <a:bodyPr wrap="square" rtlCol="0">
            <a:spAutoFit/>
          </a:bodyPr>
          <a:lstStyle/>
          <a:p>
            <a:r>
              <a:rPr kumimoji="1" lang="en-US" altLang="ja-JP" b="1" dirty="0"/>
              <a:t>ΔV(0)</a:t>
            </a:r>
            <a:endParaRPr kumimoji="1" lang="ja-JP" altLang="en-US" sz="1400" b="1" dirty="0"/>
          </a:p>
        </p:txBody>
      </p:sp>
      <p:cxnSp>
        <p:nvCxnSpPr>
          <p:cNvPr id="136" name="直線コネクタ 135">
            <a:extLst>
              <a:ext uri="{FF2B5EF4-FFF2-40B4-BE49-F238E27FC236}">
                <a16:creationId xmlns:a16="http://schemas.microsoft.com/office/drawing/2014/main" id="{8A107A99-4133-45FA-FDB2-F8CB17A89496}"/>
              </a:ext>
            </a:extLst>
          </p:cNvPr>
          <p:cNvCxnSpPr>
            <a:cxnSpLocks/>
          </p:cNvCxnSpPr>
          <p:nvPr/>
        </p:nvCxnSpPr>
        <p:spPr>
          <a:xfrm flipH="1" flipV="1">
            <a:off x="2034909" y="5921445"/>
            <a:ext cx="1294035" cy="7511"/>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37" name="直線コネクタ 136">
            <a:extLst>
              <a:ext uri="{FF2B5EF4-FFF2-40B4-BE49-F238E27FC236}">
                <a16:creationId xmlns:a16="http://schemas.microsoft.com/office/drawing/2014/main" id="{D78464A9-3AA5-A02A-3C3E-C5D06C7A9A70}"/>
              </a:ext>
            </a:extLst>
          </p:cNvPr>
          <p:cNvCxnSpPr>
            <a:cxnSpLocks/>
          </p:cNvCxnSpPr>
          <p:nvPr/>
        </p:nvCxnSpPr>
        <p:spPr>
          <a:xfrm flipH="1">
            <a:off x="1433811" y="5787157"/>
            <a:ext cx="1886442" cy="6713"/>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id="{BC6BCA97-191C-7EC3-4CCB-D4A056D65CD3}"/>
              </a:ext>
            </a:extLst>
          </p:cNvPr>
          <p:cNvCxnSpPr>
            <a:cxnSpLocks/>
          </p:cNvCxnSpPr>
          <p:nvPr/>
        </p:nvCxnSpPr>
        <p:spPr>
          <a:xfrm>
            <a:off x="2675437" y="5391130"/>
            <a:ext cx="0" cy="39602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a:extLst>
              <a:ext uri="{FF2B5EF4-FFF2-40B4-BE49-F238E27FC236}">
                <a16:creationId xmlns:a16="http://schemas.microsoft.com/office/drawing/2014/main" id="{92D8B87E-220C-B444-C516-AE98FE339D72}"/>
              </a:ext>
            </a:extLst>
          </p:cNvPr>
          <p:cNvCxnSpPr>
            <a:cxnSpLocks/>
          </p:cNvCxnSpPr>
          <p:nvPr/>
        </p:nvCxnSpPr>
        <p:spPr>
          <a:xfrm flipV="1">
            <a:off x="2675437" y="5911349"/>
            <a:ext cx="0" cy="29089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5" name="楕円 144">
            <a:extLst>
              <a:ext uri="{FF2B5EF4-FFF2-40B4-BE49-F238E27FC236}">
                <a16:creationId xmlns:a16="http://schemas.microsoft.com/office/drawing/2014/main" id="{2C4430D7-5613-C385-8EFB-02C0AFF8C990}"/>
              </a:ext>
            </a:extLst>
          </p:cNvPr>
          <p:cNvSpPr/>
          <p:nvPr/>
        </p:nvSpPr>
        <p:spPr>
          <a:xfrm>
            <a:off x="3991703" y="3046686"/>
            <a:ext cx="129548" cy="10585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6" name="楕円 145">
            <a:extLst>
              <a:ext uri="{FF2B5EF4-FFF2-40B4-BE49-F238E27FC236}">
                <a16:creationId xmlns:a16="http://schemas.microsoft.com/office/drawing/2014/main" id="{1809F953-0523-9C77-0CD3-3A67B4F5F857}"/>
              </a:ext>
            </a:extLst>
          </p:cNvPr>
          <p:cNvSpPr/>
          <p:nvPr/>
        </p:nvSpPr>
        <p:spPr>
          <a:xfrm>
            <a:off x="4597416" y="3047557"/>
            <a:ext cx="139380" cy="12134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a:extLst>
              <a:ext uri="{FF2B5EF4-FFF2-40B4-BE49-F238E27FC236}">
                <a16:creationId xmlns:a16="http://schemas.microsoft.com/office/drawing/2014/main" id="{7D306A5F-91C7-6206-3D18-68F2FE37FB75}"/>
              </a:ext>
            </a:extLst>
          </p:cNvPr>
          <p:cNvSpPr txBox="1"/>
          <p:nvPr/>
        </p:nvSpPr>
        <p:spPr>
          <a:xfrm>
            <a:off x="4502096" y="3133984"/>
            <a:ext cx="563506" cy="369332"/>
          </a:xfrm>
          <a:prstGeom prst="rect">
            <a:avLst/>
          </a:prstGeom>
          <a:noFill/>
        </p:spPr>
        <p:txBody>
          <a:bodyPr wrap="square" rtlCol="0">
            <a:spAutoFit/>
          </a:bodyPr>
          <a:lstStyle/>
          <a:p>
            <a:r>
              <a:rPr kumimoji="1" lang="en-US" altLang="ja-JP" b="1" dirty="0"/>
              <a:t>T</a:t>
            </a:r>
            <a:endParaRPr kumimoji="1" lang="ja-JP" altLang="en-US" b="1" dirty="0"/>
          </a:p>
        </p:txBody>
      </p:sp>
      <p:sp>
        <p:nvSpPr>
          <p:cNvPr id="152" name="テキスト ボックス 151">
            <a:extLst>
              <a:ext uri="{FF2B5EF4-FFF2-40B4-BE49-F238E27FC236}">
                <a16:creationId xmlns:a16="http://schemas.microsoft.com/office/drawing/2014/main" id="{C0471608-0940-252A-4D34-11C0C8AB7A16}"/>
              </a:ext>
            </a:extLst>
          </p:cNvPr>
          <p:cNvSpPr txBox="1"/>
          <p:nvPr/>
        </p:nvSpPr>
        <p:spPr>
          <a:xfrm>
            <a:off x="3738589" y="3109084"/>
            <a:ext cx="563506" cy="338554"/>
          </a:xfrm>
          <a:prstGeom prst="rect">
            <a:avLst/>
          </a:prstGeom>
          <a:noFill/>
        </p:spPr>
        <p:txBody>
          <a:bodyPr wrap="square" rtlCol="0">
            <a:spAutoFit/>
          </a:bodyPr>
          <a:lstStyle/>
          <a:p>
            <a:r>
              <a:rPr kumimoji="1" lang="en-US" altLang="ja-JP" sz="1600" b="1" dirty="0"/>
              <a:t>0</a:t>
            </a:r>
            <a:endParaRPr kumimoji="1" lang="ja-JP" altLang="en-US" sz="1600" b="1" dirty="0"/>
          </a:p>
        </p:txBody>
      </p:sp>
      <p:sp>
        <p:nvSpPr>
          <p:cNvPr id="153" name="テキスト ボックス 152">
            <a:extLst>
              <a:ext uri="{FF2B5EF4-FFF2-40B4-BE49-F238E27FC236}">
                <a16:creationId xmlns:a16="http://schemas.microsoft.com/office/drawing/2014/main" id="{E0AC636B-A5EB-2512-B744-D126DA8BABCF}"/>
              </a:ext>
            </a:extLst>
          </p:cNvPr>
          <p:cNvSpPr txBox="1"/>
          <p:nvPr/>
        </p:nvSpPr>
        <p:spPr>
          <a:xfrm>
            <a:off x="4149497" y="1643495"/>
            <a:ext cx="563506" cy="369332"/>
          </a:xfrm>
          <a:prstGeom prst="rect">
            <a:avLst/>
          </a:prstGeom>
          <a:noFill/>
        </p:spPr>
        <p:txBody>
          <a:bodyPr wrap="square" rtlCol="0">
            <a:spAutoFit/>
          </a:bodyPr>
          <a:lstStyle/>
          <a:p>
            <a:r>
              <a:rPr kumimoji="1" lang="en-US" altLang="ja-JP" b="1" dirty="0"/>
              <a:t>T</a:t>
            </a:r>
            <a:endParaRPr kumimoji="1" lang="ja-JP" altLang="en-US" b="1" dirty="0"/>
          </a:p>
        </p:txBody>
      </p:sp>
      <p:cxnSp>
        <p:nvCxnSpPr>
          <p:cNvPr id="155" name="直線コネクタ 154">
            <a:extLst>
              <a:ext uri="{FF2B5EF4-FFF2-40B4-BE49-F238E27FC236}">
                <a16:creationId xmlns:a16="http://schemas.microsoft.com/office/drawing/2014/main" id="{E7CC48C7-CBD2-EB45-E09E-70C2C448C052}"/>
              </a:ext>
            </a:extLst>
          </p:cNvPr>
          <p:cNvCxnSpPr>
            <a:cxnSpLocks/>
          </p:cNvCxnSpPr>
          <p:nvPr/>
        </p:nvCxnSpPr>
        <p:spPr>
          <a:xfrm>
            <a:off x="4076233" y="2027132"/>
            <a:ext cx="177285" cy="47108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E8B091E8-B635-0621-87B3-6B59669C7F88}"/>
              </a:ext>
            </a:extLst>
          </p:cNvPr>
          <p:cNvCxnSpPr>
            <a:cxnSpLocks/>
          </p:cNvCxnSpPr>
          <p:nvPr/>
        </p:nvCxnSpPr>
        <p:spPr>
          <a:xfrm>
            <a:off x="4248254" y="2477539"/>
            <a:ext cx="140269" cy="2330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7053004A-86D5-EF78-FDFA-7DA8D00C314D}"/>
              </a:ext>
            </a:extLst>
          </p:cNvPr>
          <p:cNvCxnSpPr>
            <a:cxnSpLocks/>
          </p:cNvCxnSpPr>
          <p:nvPr/>
        </p:nvCxnSpPr>
        <p:spPr>
          <a:xfrm>
            <a:off x="4383821" y="2707182"/>
            <a:ext cx="173570" cy="1322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97545E39-34F3-B8A4-B90C-A954234DADA7}"/>
              </a:ext>
            </a:extLst>
          </p:cNvPr>
          <p:cNvCxnSpPr>
            <a:cxnSpLocks/>
          </p:cNvCxnSpPr>
          <p:nvPr/>
        </p:nvCxnSpPr>
        <p:spPr>
          <a:xfrm>
            <a:off x="4555071" y="2837249"/>
            <a:ext cx="207429" cy="1007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795096F6-56D5-DEC0-E66B-3210458089AC}"/>
              </a:ext>
            </a:extLst>
          </p:cNvPr>
          <p:cNvCxnSpPr>
            <a:cxnSpLocks/>
          </p:cNvCxnSpPr>
          <p:nvPr/>
        </p:nvCxnSpPr>
        <p:spPr>
          <a:xfrm>
            <a:off x="4956364" y="2990577"/>
            <a:ext cx="451455" cy="2492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直線コネクタ 169">
            <a:extLst>
              <a:ext uri="{FF2B5EF4-FFF2-40B4-BE49-F238E27FC236}">
                <a16:creationId xmlns:a16="http://schemas.microsoft.com/office/drawing/2014/main" id="{BB242A9E-550E-80D0-7456-1346877C58C6}"/>
              </a:ext>
            </a:extLst>
          </p:cNvPr>
          <p:cNvCxnSpPr>
            <a:cxnSpLocks/>
          </p:cNvCxnSpPr>
          <p:nvPr/>
        </p:nvCxnSpPr>
        <p:spPr>
          <a:xfrm>
            <a:off x="4755617" y="2934983"/>
            <a:ext cx="216481" cy="565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直線コネクタ 172">
            <a:extLst>
              <a:ext uri="{FF2B5EF4-FFF2-40B4-BE49-F238E27FC236}">
                <a16:creationId xmlns:a16="http://schemas.microsoft.com/office/drawing/2014/main" id="{7751BBEF-B118-771F-0FEF-3F2281C6DEB3}"/>
              </a:ext>
            </a:extLst>
          </p:cNvPr>
          <p:cNvCxnSpPr>
            <a:cxnSpLocks/>
          </p:cNvCxnSpPr>
          <p:nvPr/>
        </p:nvCxnSpPr>
        <p:spPr>
          <a:xfrm>
            <a:off x="4702936" y="2868298"/>
            <a:ext cx="918664" cy="14487"/>
          </a:xfrm>
          <a:prstGeom prst="line">
            <a:avLst/>
          </a:prstGeom>
          <a:ln w="38100">
            <a:prstDash val="sysDot"/>
          </a:ln>
        </p:spPr>
        <p:style>
          <a:lnRef idx="1">
            <a:schemeClr val="accent1"/>
          </a:lnRef>
          <a:fillRef idx="0">
            <a:schemeClr val="accent1"/>
          </a:fillRef>
          <a:effectRef idx="0">
            <a:schemeClr val="accent1"/>
          </a:effectRef>
          <a:fontRef idx="minor">
            <a:schemeClr val="tx1"/>
          </a:fontRef>
        </p:style>
      </p:cxnSp>
      <p:cxnSp>
        <p:nvCxnSpPr>
          <p:cNvPr id="178" name="直線矢印コネクタ 177">
            <a:extLst>
              <a:ext uri="{FF2B5EF4-FFF2-40B4-BE49-F238E27FC236}">
                <a16:creationId xmlns:a16="http://schemas.microsoft.com/office/drawing/2014/main" id="{647D100B-0C4A-9379-F561-A460205B3CCA}"/>
              </a:ext>
            </a:extLst>
          </p:cNvPr>
          <p:cNvCxnSpPr>
            <a:cxnSpLocks/>
          </p:cNvCxnSpPr>
          <p:nvPr/>
        </p:nvCxnSpPr>
        <p:spPr>
          <a:xfrm>
            <a:off x="5123475" y="2552694"/>
            <a:ext cx="8583" cy="3375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81" name="直線矢印コネクタ 180">
            <a:extLst>
              <a:ext uri="{FF2B5EF4-FFF2-40B4-BE49-F238E27FC236}">
                <a16:creationId xmlns:a16="http://schemas.microsoft.com/office/drawing/2014/main" id="{3340D3B9-4941-5D5D-DC70-6D07AF833188}"/>
              </a:ext>
            </a:extLst>
          </p:cNvPr>
          <p:cNvCxnSpPr>
            <a:cxnSpLocks/>
          </p:cNvCxnSpPr>
          <p:nvPr/>
        </p:nvCxnSpPr>
        <p:spPr>
          <a:xfrm flipV="1">
            <a:off x="5123475" y="3150372"/>
            <a:ext cx="0" cy="35294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4" name="テキスト ボックス 183">
            <a:extLst>
              <a:ext uri="{FF2B5EF4-FFF2-40B4-BE49-F238E27FC236}">
                <a16:creationId xmlns:a16="http://schemas.microsoft.com/office/drawing/2014/main" id="{6EEBB4C2-0981-116A-556D-6B7AC3BAE7FC}"/>
              </a:ext>
            </a:extLst>
          </p:cNvPr>
          <p:cNvSpPr txBox="1"/>
          <p:nvPr/>
        </p:nvSpPr>
        <p:spPr>
          <a:xfrm>
            <a:off x="3357960" y="1881252"/>
            <a:ext cx="1726944" cy="369332"/>
          </a:xfrm>
          <a:prstGeom prst="rect">
            <a:avLst/>
          </a:prstGeom>
          <a:noFill/>
        </p:spPr>
        <p:txBody>
          <a:bodyPr wrap="square" rtlCol="0">
            <a:spAutoFit/>
          </a:bodyPr>
          <a:lstStyle/>
          <a:p>
            <a:r>
              <a:rPr kumimoji="1" lang="en-US" altLang="ja-JP" b="1" dirty="0"/>
              <a:t>Q(0)</a:t>
            </a:r>
            <a:endParaRPr kumimoji="1" lang="ja-JP" altLang="en-US" sz="1400" b="1" dirty="0"/>
          </a:p>
        </p:txBody>
      </p:sp>
      <p:sp>
        <p:nvSpPr>
          <p:cNvPr id="185" name="テキスト ボックス 184">
            <a:extLst>
              <a:ext uri="{FF2B5EF4-FFF2-40B4-BE49-F238E27FC236}">
                <a16:creationId xmlns:a16="http://schemas.microsoft.com/office/drawing/2014/main" id="{134572B2-CA67-7AFB-6C77-9E9DC889E70A}"/>
              </a:ext>
            </a:extLst>
          </p:cNvPr>
          <p:cNvSpPr txBox="1"/>
          <p:nvPr/>
        </p:nvSpPr>
        <p:spPr>
          <a:xfrm>
            <a:off x="5202309" y="2458652"/>
            <a:ext cx="1726944" cy="369332"/>
          </a:xfrm>
          <a:prstGeom prst="rect">
            <a:avLst/>
          </a:prstGeom>
          <a:noFill/>
        </p:spPr>
        <p:txBody>
          <a:bodyPr wrap="square" rtlCol="0">
            <a:spAutoFit/>
          </a:bodyPr>
          <a:lstStyle/>
          <a:p>
            <a:r>
              <a:rPr kumimoji="1" lang="en-US" altLang="ja-JP" b="1" dirty="0"/>
              <a:t>Q(T)</a:t>
            </a:r>
            <a:endParaRPr kumimoji="1" lang="ja-JP" altLang="en-US" sz="1400" b="1" dirty="0"/>
          </a:p>
        </p:txBody>
      </p:sp>
      <p:sp>
        <p:nvSpPr>
          <p:cNvPr id="186" name="テキスト ボックス 185">
            <a:extLst>
              <a:ext uri="{FF2B5EF4-FFF2-40B4-BE49-F238E27FC236}">
                <a16:creationId xmlns:a16="http://schemas.microsoft.com/office/drawing/2014/main" id="{74D61E00-529B-8ED4-B7ED-92A009156EAC}"/>
              </a:ext>
            </a:extLst>
          </p:cNvPr>
          <p:cNvSpPr txBox="1"/>
          <p:nvPr/>
        </p:nvSpPr>
        <p:spPr>
          <a:xfrm>
            <a:off x="3903819" y="888228"/>
            <a:ext cx="1726944" cy="369332"/>
          </a:xfrm>
          <a:prstGeom prst="rect">
            <a:avLst/>
          </a:prstGeom>
          <a:noFill/>
        </p:spPr>
        <p:txBody>
          <a:bodyPr wrap="square" rtlCol="0">
            <a:spAutoFit/>
          </a:bodyPr>
          <a:lstStyle/>
          <a:p>
            <a:r>
              <a:rPr kumimoji="1" lang="en-US" altLang="ja-JP" b="1" dirty="0"/>
              <a:t>Q(t)</a:t>
            </a:r>
            <a:endParaRPr kumimoji="1" lang="ja-JP" altLang="en-US" sz="1400" b="1" dirty="0"/>
          </a:p>
        </p:txBody>
      </p:sp>
      <p:sp>
        <p:nvSpPr>
          <p:cNvPr id="187" name="テキスト ボックス 186">
            <a:extLst>
              <a:ext uri="{FF2B5EF4-FFF2-40B4-BE49-F238E27FC236}">
                <a16:creationId xmlns:a16="http://schemas.microsoft.com/office/drawing/2014/main" id="{2B5F29B8-486B-ED68-ADD5-FA762978AAF8}"/>
              </a:ext>
            </a:extLst>
          </p:cNvPr>
          <p:cNvSpPr txBox="1"/>
          <p:nvPr/>
        </p:nvSpPr>
        <p:spPr>
          <a:xfrm>
            <a:off x="4657010" y="2176954"/>
            <a:ext cx="1726944" cy="369332"/>
          </a:xfrm>
          <a:prstGeom prst="rect">
            <a:avLst/>
          </a:prstGeom>
          <a:noFill/>
        </p:spPr>
        <p:txBody>
          <a:bodyPr wrap="square" rtlCol="0">
            <a:spAutoFit/>
          </a:bodyPr>
          <a:lstStyle/>
          <a:p>
            <a:r>
              <a:rPr kumimoji="1" lang="en-US" altLang="ja-JP" b="1" dirty="0"/>
              <a:t>Image Lag</a:t>
            </a:r>
            <a:endParaRPr kumimoji="1" lang="ja-JP" altLang="en-US" sz="1400" b="1" dirty="0"/>
          </a:p>
        </p:txBody>
      </p:sp>
      <p:sp>
        <p:nvSpPr>
          <p:cNvPr id="189" name="楕円 188">
            <a:extLst>
              <a:ext uri="{FF2B5EF4-FFF2-40B4-BE49-F238E27FC236}">
                <a16:creationId xmlns:a16="http://schemas.microsoft.com/office/drawing/2014/main" id="{3EEF9568-DF70-76EE-D6C5-73DAD262C4D9}"/>
              </a:ext>
            </a:extLst>
          </p:cNvPr>
          <p:cNvSpPr/>
          <p:nvPr/>
        </p:nvSpPr>
        <p:spPr>
          <a:xfrm>
            <a:off x="3991703" y="1965805"/>
            <a:ext cx="129548" cy="8093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0" name="楕円 189">
            <a:extLst>
              <a:ext uri="{FF2B5EF4-FFF2-40B4-BE49-F238E27FC236}">
                <a16:creationId xmlns:a16="http://schemas.microsoft.com/office/drawing/2014/main" id="{6E0392A5-38E3-731B-9EAA-01FC05C74554}"/>
              </a:ext>
            </a:extLst>
          </p:cNvPr>
          <p:cNvSpPr/>
          <p:nvPr/>
        </p:nvSpPr>
        <p:spPr>
          <a:xfrm>
            <a:off x="4604396" y="2827984"/>
            <a:ext cx="115587" cy="109501"/>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 name="直線矢印コネクタ 5">
            <a:extLst>
              <a:ext uri="{FF2B5EF4-FFF2-40B4-BE49-F238E27FC236}">
                <a16:creationId xmlns:a16="http://schemas.microsoft.com/office/drawing/2014/main" id="{2BEB077B-3321-11AE-AD5F-2320B8F5CB8E}"/>
              </a:ext>
            </a:extLst>
          </p:cNvPr>
          <p:cNvCxnSpPr>
            <a:cxnSpLocks/>
            <a:stCxn id="14" idx="0"/>
          </p:cNvCxnSpPr>
          <p:nvPr/>
        </p:nvCxnSpPr>
        <p:spPr>
          <a:xfrm flipV="1">
            <a:off x="2576552" y="1072894"/>
            <a:ext cx="516" cy="5079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0" name="テキスト ボックス 129">
            <a:extLst>
              <a:ext uri="{FF2B5EF4-FFF2-40B4-BE49-F238E27FC236}">
                <a16:creationId xmlns:a16="http://schemas.microsoft.com/office/drawing/2014/main" id="{F8E4C2B2-804E-9D2B-1597-0E27B0C98392}"/>
              </a:ext>
            </a:extLst>
          </p:cNvPr>
          <p:cNvSpPr txBox="1"/>
          <p:nvPr/>
        </p:nvSpPr>
        <p:spPr>
          <a:xfrm>
            <a:off x="2189794" y="767470"/>
            <a:ext cx="1188037" cy="369332"/>
          </a:xfrm>
          <a:prstGeom prst="rect">
            <a:avLst/>
          </a:prstGeom>
          <a:noFill/>
        </p:spPr>
        <p:txBody>
          <a:bodyPr wrap="square" rtlCol="0">
            <a:spAutoFit/>
          </a:bodyPr>
          <a:lstStyle/>
          <a:p>
            <a:r>
              <a:rPr lang="en-US" altLang="ja-JP" b="1" dirty="0"/>
              <a:t>Output</a:t>
            </a:r>
            <a:endParaRPr kumimoji="1" lang="ja-JP" altLang="en-US" b="1" dirty="0"/>
          </a:p>
        </p:txBody>
      </p:sp>
      <p:sp>
        <p:nvSpPr>
          <p:cNvPr id="131" name="テキスト ボックス 130">
            <a:extLst>
              <a:ext uri="{FF2B5EF4-FFF2-40B4-BE49-F238E27FC236}">
                <a16:creationId xmlns:a16="http://schemas.microsoft.com/office/drawing/2014/main" id="{C187CADC-D069-85BC-A0C2-9D390F75ACAA}"/>
              </a:ext>
            </a:extLst>
          </p:cNvPr>
          <p:cNvSpPr txBox="1"/>
          <p:nvPr/>
        </p:nvSpPr>
        <p:spPr>
          <a:xfrm>
            <a:off x="712910" y="147022"/>
            <a:ext cx="5290100" cy="400110"/>
          </a:xfrm>
          <a:prstGeom prst="rect">
            <a:avLst/>
          </a:prstGeom>
          <a:noFill/>
        </p:spPr>
        <p:txBody>
          <a:bodyPr wrap="square" rtlCol="0">
            <a:spAutoFit/>
          </a:bodyPr>
          <a:lstStyle/>
          <a:p>
            <a:r>
              <a:rPr lang="en-US" altLang="ja-JP" sz="2000" b="1" dirty="0"/>
              <a:t>1T1C</a:t>
            </a:r>
            <a:r>
              <a:rPr lang="ja-JP" altLang="en-US" sz="2000" b="1" dirty="0"/>
              <a:t>型 </a:t>
            </a:r>
            <a:r>
              <a:rPr lang="en-US" altLang="ja-JP" sz="2000" b="1" dirty="0"/>
              <a:t>Dynamic Photodiode</a:t>
            </a:r>
            <a:r>
              <a:rPr lang="ja-JP" altLang="en-US" sz="2000" b="1" dirty="0"/>
              <a:t>の問題点</a:t>
            </a:r>
            <a:r>
              <a:rPr lang="en-US" altLang="ja-JP" sz="2000" b="1" dirty="0"/>
              <a:t> </a:t>
            </a:r>
            <a:endParaRPr kumimoji="1" lang="ja-JP" altLang="en-US" sz="2000" b="1" dirty="0"/>
          </a:p>
        </p:txBody>
      </p:sp>
      <p:sp>
        <p:nvSpPr>
          <p:cNvPr id="134" name="テキスト ボックス 133">
            <a:extLst>
              <a:ext uri="{FF2B5EF4-FFF2-40B4-BE49-F238E27FC236}">
                <a16:creationId xmlns:a16="http://schemas.microsoft.com/office/drawing/2014/main" id="{D8EB45ED-DF10-C109-2BF8-ABB9129DDF50}"/>
              </a:ext>
            </a:extLst>
          </p:cNvPr>
          <p:cNvSpPr txBox="1"/>
          <p:nvPr/>
        </p:nvSpPr>
        <p:spPr>
          <a:xfrm>
            <a:off x="1620535" y="2379761"/>
            <a:ext cx="1188037" cy="369332"/>
          </a:xfrm>
          <a:prstGeom prst="rect">
            <a:avLst/>
          </a:prstGeom>
          <a:noFill/>
        </p:spPr>
        <p:txBody>
          <a:bodyPr wrap="square" rtlCol="0">
            <a:spAutoFit/>
          </a:bodyPr>
          <a:lstStyle/>
          <a:p>
            <a:r>
              <a:rPr lang="en-US" altLang="ja-JP" b="1" dirty="0"/>
              <a:t>P</a:t>
            </a:r>
            <a:endParaRPr kumimoji="1" lang="ja-JP" altLang="en-US" b="1" dirty="0"/>
          </a:p>
        </p:txBody>
      </p:sp>
      <p:cxnSp>
        <p:nvCxnSpPr>
          <p:cNvPr id="11" name="直線矢印コネクタ 10">
            <a:extLst>
              <a:ext uri="{FF2B5EF4-FFF2-40B4-BE49-F238E27FC236}">
                <a16:creationId xmlns:a16="http://schemas.microsoft.com/office/drawing/2014/main" id="{98D5E7DE-6098-3F83-DD39-90657ACDE0DC}"/>
              </a:ext>
            </a:extLst>
          </p:cNvPr>
          <p:cNvCxnSpPr/>
          <p:nvPr/>
        </p:nvCxnSpPr>
        <p:spPr>
          <a:xfrm>
            <a:off x="1665895" y="3962389"/>
            <a:ext cx="387800"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8" name="テキスト ボックス 137">
            <a:extLst>
              <a:ext uri="{FF2B5EF4-FFF2-40B4-BE49-F238E27FC236}">
                <a16:creationId xmlns:a16="http://schemas.microsoft.com/office/drawing/2014/main" id="{E6701533-6E8A-F739-2032-61A5A99BA649}"/>
              </a:ext>
            </a:extLst>
          </p:cNvPr>
          <p:cNvSpPr txBox="1"/>
          <p:nvPr/>
        </p:nvSpPr>
        <p:spPr>
          <a:xfrm>
            <a:off x="1991981" y="3736666"/>
            <a:ext cx="478681" cy="461665"/>
          </a:xfrm>
          <a:prstGeom prst="rect">
            <a:avLst/>
          </a:prstGeom>
          <a:noFill/>
        </p:spPr>
        <p:txBody>
          <a:bodyPr wrap="square" rtlCol="0">
            <a:spAutoFit/>
          </a:bodyPr>
          <a:lstStyle/>
          <a:p>
            <a:r>
              <a:rPr kumimoji="1" lang="en-US" altLang="ja-JP" sz="2400" b="1" dirty="0">
                <a:solidFill>
                  <a:srgbClr val="FF0000"/>
                </a:solidFill>
              </a:rPr>
              <a:t>I</a:t>
            </a:r>
            <a:r>
              <a:rPr kumimoji="1" lang="en-US" altLang="ja-JP" b="1" dirty="0">
                <a:solidFill>
                  <a:srgbClr val="FF0000"/>
                </a:solidFill>
              </a:rPr>
              <a:t>s</a:t>
            </a:r>
            <a:endParaRPr kumimoji="1" lang="ja-JP" altLang="en-US" b="1" dirty="0">
              <a:solidFill>
                <a:srgbClr val="FF0000"/>
              </a:solidFill>
            </a:endParaRPr>
          </a:p>
        </p:txBody>
      </p:sp>
      <p:sp>
        <p:nvSpPr>
          <p:cNvPr id="139" name="テキスト ボックス 138">
            <a:extLst>
              <a:ext uri="{FF2B5EF4-FFF2-40B4-BE49-F238E27FC236}">
                <a16:creationId xmlns:a16="http://schemas.microsoft.com/office/drawing/2014/main" id="{16F9D50D-C283-007F-E2C0-74B38446D285}"/>
              </a:ext>
            </a:extLst>
          </p:cNvPr>
          <p:cNvSpPr txBox="1"/>
          <p:nvPr/>
        </p:nvSpPr>
        <p:spPr>
          <a:xfrm>
            <a:off x="3222479" y="3591078"/>
            <a:ext cx="3352655" cy="830997"/>
          </a:xfrm>
          <a:prstGeom prst="rect">
            <a:avLst/>
          </a:prstGeom>
          <a:noFill/>
        </p:spPr>
        <p:txBody>
          <a:bodyPr wrap="square" rtlCol="0">
            <a:spAutoFit/>
          </a:bodyPr>
          <a:lstStyle/>
          <a:p>
            <a:r>
              <a:rPr kumimoji="1" lang="en-US" altLang="ja-JP" sz="2400" b="1" dirty="0">
                <a:solidFill>
                  <a:srgbClr val="FF0000"/>
                </a:solidFill>
              </a:rPr>
              <a:t>   Is(t) ~ Q(t)ΔV(t)</a:t>
            </a:r>
          </a:p>
          <a:p>
            <a:r>
              <a:rPr kumimoji="1" lang="en-US" altLang="ja-JP" sz="2400" b="1" dirty="0">
                <a:solidFill>
                  <a:srgbClr val="FF0000"/>
                </a:solidFill>
              </a:rPr>
              <a:t>ΔV(t) ~ Q(t) C </a:t>
            </a:r>
            <a:endParaRPr kumimoji="1" lang="ja-JP" altLang="en-US" sz="2400" b="1" dirty="0">
              <a:solidFill>
                <a:srgbClr val="FF0000"/>
              </a:solidFill>
            </a:endParaRPr>
          </a:p>
        </p:txBody>
      </p:sp>
      <p:sp>
        <p:nvSpPr>
          <p:cNvPr id="142" name="テキスト ボックス 141">
            <a:extLst>
              <a:ext uri="{FF2B5EF4-FFF2-40B4-BE49-F238E27FC236}">
                <a16:creationId xmlns:a16="http://schemas.microsoft.com/office/drawing/2014/main" id="{88940D7E-A570-DAB0-9447-42F11AA5B38F}"/>
              </a:ext>
            </a:extLst>
          </p:cNvPr>
          <p:cNvSpPr txBox="1"/>
          <p:nvPr/>
        </p:nvSpPr>
        <p:spPr>
          <a:xfrm>
            <a:off x="2646285" y="5293232"/>
            <a:ext cx="2116213" cy="646331"/>
          </a:xfrm>
          <a:prstGeom prst="rect">
            <a:avLst/>
          </a:prstGeom>
          <a:noFill/>
        </p:spPr>
        <p:txBody>
          <a:bodyPr wrap="square" rtlCol="0">
            <a:spAutoFit/>
          </a:bodyPr>
          <a:lstStyle/>
          <a:p>
            <a:r>
              <a:rPr kumimoji="1" lang="en-US" altLang="ja-JP" b="1" dirty="0">
                <a:solidFill>
                  <a:srgbClr val="FF0000"/>
                </a:solidFill>
              </a:rPr>
              <a:t>ΔV(t) &lt;&lt; ΔV(0)</a:t>
            </a:r>
            <a:endParaRPr kumimoji="1" lang="ja-JP" altLang="en-US" sz="1400" b="1" dirty="0">
              <a:solidFill>
                <a:srgbClr val="FF0000"/>
              </a:solidFill>
            </a:endParaRPr>
          </a:p>
          <a:p>
            <a:r>
              <a:rPr kumimoji="1" lang="en-US" altLang="ja-JP" b="1" dirty="0"/>
              <a:t> </a:t>
            </a:r>
            <a:endParaRPr kumimoji="1" lang="ja-JP" altLang="en-US" sz="1400" b="1" dirty="0"/>
          </a:p>
        </p:txBody>
      </p:sp>
      <p:cxnSp>
        <p:nvCxnSpPr>
          <p:cNvPr id="37" name="直線コネクタ 36">
            <a:extLst>
              <a:ext uri="{FF2B5EF4-FFF2-40B4-BE49-F238E27FC236}">
                <a16:creationId xmlns:a16="http://schemas.microsoft.com/office/drawing/2014/main" id="{9CF5D067-FB8A-757A-CB0B-52AC57C93557}"/>
              </a:ext>
            </a:extLst>
          </p:cNvPr>
          <p:cNvCxnSpPr>
            <a:cxnSpLocks/>
          </p:cNvCxnSpPr>
          <p:nvPr/>
        </p:nvCxnSpPr>
        <p:spPr>
          <a:xfrm>
            <a:off x="846327" y="4360348"/>
            <a:ext cx="611088"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4" name="テキスト ボックス 143">
            <a:extLst>
              <a:ext uri="{FF2B5EF4-FFF2-40B4-BE49-F238E27FC236}">
                <a16:creationId xmlns:a16="http://schemas.microsoft.com/office/drawing/2014/main" id="{C59741A7-D171-A468-B214-5C1DE757898F}"/>
              </a:ext>
            </a:extLst>
          </p:cNvPr>
          <p:cNvSpPr txBox="1"/>
          <p:nvPr/>
        </p:nvSpPr>
        <p:spPr>
          <a:xfrm>
            <a:off x="876280" y="3904812"/>
            <a:ext cx="1726944" cy="369332"/>
          </a:xfrm>
          <a:prstGeom prst="rect">
            <a:avLst/>
          </a:prstGeom>
          <a:noFill/>
        </p:spPr>
        <p:txBody>
          <a:bodyPr wrap="square" rtlCol="0">
            <a:spAutoFit/>
          </a:bodyPr>
          <a:lstStyle/>
          <a:p>
            <a:r>
              <a:rPr kumimoji="1" lang="en-US" altLang="ja-JP" b="1" dirty="0">
                <a:solidFill>
                  <a:schemeClr val="bg1"/>
                </a:solidFill>
              </a:rPr>
              <a:t>Q(0)</a:t>
            </a:r>
            <a:endParaRPr kumimoji="1" lang="ja-JP" altLang="en-US" sz="1400" b="1" dirty="0">
              <a:solidFill>
                <a:schemeClr val="bg1"/>
              </a:solidFill>
            </a:endParaRPr>
          </a:p>
        </p:txBody>
      </p:sp>
      <p:cxnSp>
        <p:nvCxnSpPr>
          <p:cNvPr id="147" name="直線コネクタ 146">
            <a:extLst>
              <a:ext uri="{FF2B5EF4-FFF2-40B4-BE49-F238E27FC236}">
                <a16:creationId xmlns:a16="http://schemas.microsoft.com/office/drawing/2014/main" id="{43AFBE36-DC08-985E-D33D-2E8AC5F8574E}"/>
              </a:ext>
            </a:extLst>
          </p:cNvPr>
          <p:cNvCxnSpPr>
            <a:cxnSpLocks/>
          </p:cNvCxnSpPr>
          <p:nvPr/>
        </p:nvCxnSpPr>
        <p:spPr>
          <a:xfrm>
            <a:off x="823114" y="5960196"/>
            <a:ext cx="611088" cy="0"/>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48" name="テキスト ボックス 147">
            <a:extLst>
              <a:ext uri="{FF2B5EF4-FFF2-40B4-BE49-F238E27FC236}">
                <a16:creationId xmlns:a16="http://schemas.microsoft.com/office/drawing/2014/main" id="{975F1B21-D6AC-E61D-319A-084C66783BD4}"/>
              </a:ext>
            </a:extLst>
          </p:cNvPr>
          <p:cNvSpPr txBox="1"/>
          <p:nvPr/>
        </p:nvSpPr>
        <p:spPr>
          <a:xfrm>
            <a:off x="436184" y="5269861"/>
            <a:ext cx="1726944" cy="369332"/>
          </a:xfrm>
          <a:prstGeom prst="rect">
            <a:avLst/>
          </a:prstGeom>
          <a:noFill/>
        </p:spPr>
        <p:txBody>
          <a:bodyPr wrap="square" rtlCol="0">
            <a:spAutoFit/>
          </a:bodyPr>
          <a:lstStyle/>
          <a:p>
            <a:r>
              <a:rPr kumimoji="1" lang="en-US" altLang="ja-JP" b="1" dirty="0">
                <a:solidFill>
                  <a:schemeClr val="accent1">
                    <a:lumMod val="75000"/>
                  </a:schemeClr>
                </a:solidFill>
              </a:rPr>
              <a:t>Q(t)</a:t>
            </a:r>
            <a:endParaRPr kumimoji="1" lang="ja-JP" altLang="en-US" sz="1400" b="1" dirty="0">
              <a:solidFill>
                <a:schemeClr val="accent1">
                  <a:lumMod val="75000"/>
                </a:schemeClr>
              </a:solidFill>
            </a:endParaRPr>
          </a:p>
        </p:txBody>
      </p:sp>
      <p:cxnSp>
        <p:nvCxnSpPr>
          <p:cNvPr id="149" name="直線矢印コネクタ 148">
            <a:extLst>
              <a:ext uri="{FF2B5EF4-FFF2-40B4-BE49-F238E27FC236}">
                <a16:creationId xmlns:a16="http://schemas.microsoft.com/office/drawing/2014/main" id="{A1A03421-50B7-58E7-4C5F-06BABCC2FDC6}"/>
              </a:ext>
            </a:extLst>
          </p:cNvPr>
          <p:cNvCxnSpPr>
            <a:cxnSpLocks/>
          </p:cNvCxnSpPr>
          <p:nvPr/>
        </p:nvCxnSpPr>
        <p:spPr>
          <a:xfrm>
            <a:off x="808306" y="5589143"/>
            <a:ext cx="230593" cy="21730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50" name="テキスト ボックス 149">
            <a:extLst>
              <a:ext uri="{FF2B5EF4-FFF2-40B4-BE49-F238E27FC236}">
                <a16:creationId xmlns:a16="http://schemas.microsoft.com/office/drawing/2014/main" id="{CA343FB1-470C-D0AB-B37E-E17917CCCDCC}"/>
              </a:ext>
            </a:extLst>
          </p:cNvPr>
          <p:cNvSpPr txBox="1"/>
          <p:nvPr/>
        </p:nvSpPr>
        <p:spPr>
          <a:xfrm>
            <a:off x="7257486" y="171645"/>
            <a:ext cx="4340060" cy="400110"/>
          </a:xfrm>
          <a:prstGeom prst="rect">
            <a:avLst/>
          </a:prstGeom>
          <a:noFill/>
        </p:spPr>
        <p:txBody>
          <a:bodyPr wrap="square" rtlCol="0">
            <a:spAutoFit/>
          </a:bodyPr>
          <a:lstStyle/>
          <a:p>
            <a:r>
              <a:rPr lang="en-US" altLang="ja-JP" sz="2000" b="1" dirty="0"/>
              <a:t>Before Invention of CCD in 1970, </a:t>
            </a:r>
            <a:endParaRPr kumimoji="1" lang="ja-JP" altLang="en-US" sz="2000" b="1" dirty="0"/>
          </a:p>
        </p:txBody>
      </p:sp>
      <p:cxnSp>
        <p:nvCxnSpPr>
          <p:cNvPr id="59" name="直線コネクタ 58">
            <a:extLst>
              <a:ext uri="{FF2B5EF4-FFF2-40B4-BE49-F238E27FC236}">
                <a16:creationId xmlns:a16="http://schemas.microsoft.com/office/drawing/2014/main" id="{57B511A6-405D-7E55-FB5B-0100D1F0E1D0}"/>
              </a:ext>
            </a:extLst>
          </p:cNvPr>
          <p:cNvCxnSpPr>
            <a:cxnSpLocks/>
          </p:cNvCxnSpPr>
          <p:nvPr/>
        </p:nvCxnSpPr>
        <p:spPr>
          <a:xfrm>
            <a:off x="8663111" y="632007"/>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4690E898-1B06-6BB9-A20E-6B29D1BD77DC}"/>
              </a:ext>
            </a:extLst>
          </p:cNvPr>
          <p:cNvCxnSpPr>
            <a:cxnSpLocks/>
          </p:cNvCxnSpPr>
          <p:nvPr/>
        </p:nvCxnSpPr>
        <p:spPr>
          <a:xfrm>
            <a:off x="8112375" y="1113616"/>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F779526F-A4A5-D22B-9BD1-36D499361046}"/>
              </a:ext>
            </a:extLst>
          </p:cNvPr>
          <p:cNvCxnSpPr>
            <a:cxnSpLocks/>
          </p:cNvCxnSpPr>
          <p:nvPr/>
        </p:nvCxnSpPr>
        <p:spPr>
          <a:xfrm>
            <a:off x="7555142" y="1113616"/>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047D638D-F7D9-CBF6-2F2B-462A8E700094}"/>
              </a:ext>
            </a:extLst>
          </p:cNvPr>
          <p:cNvCxnSpPr>
            <a:cxnSpLocks/>
          </p:cNvCxnSpPr>
          <p:nvPr/>
        </p:nvCxnSpPr>
        <p:spPr>
          <a:xfrm>
            <a:off x="7905369" y="9952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CE388EA-D3CE-9DE3-E6DC-2027B6EC4DE5}"/>
              </a:ext>
            </a:extLst>
          </p:cNvPr>
          <p:cNvCxnSpPr>
            <a:cxnSpLocks/>
          </p:cNvCxnSpPr>
          <p:nvPr/>
        </p:nvCxnSpPr>
        <p:spPr>
          <a:xfrm>
            <a:off x="7905369" y="929554"/>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4BDB31E-79BB-7996-BD5C-F526F0912FDB}"/>
              </a:ext>
            </a:extLst>
          </p:cNvPr>
          <p:cNvCxnSpPr>
            <a:cxnSpLocks/>
          </p:cNvCxnSpPr>
          <p:nvPr/>
        </p:nvCxnSpPr>
        <p:spPr>
          <a:xfrm flipV="1">
            <a:off x="7905369" y="995283"/>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BF0B80F-B12E-2FA7-FE6A-8EFFA5A5E7A4}"/>
              </a:ext>
            </a:extLst>
          </p:cNvPr>
          <p:cNvCxnSpPr>
            <a:cxnSpLocks/>
          </p:cNvCxnSpPr>
          <p:nvPr/>
        </p:nvCxnSpPr>
        <p:spPr>
          <a:xfrm flipV="1">
            <a:off x="8112375" y="989247"/>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FA440355-28A7-A4B2-BA98-8993DC08CC48}"/>
              </a:ext>
            </a:extLst>
          </p:cNvPr>
          <p:cNvCxnSpPr>
            <a:cxnSpLocks/>
          </p:cNvCxnSpPr>
          <p:nvPr/>
        </p:nvCxnSpPr>
        <p:spPr>
          <a:xfrm flipV="1">
            <a:off x="8004130" y="807025"/>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楕円 91">
            <a:extLst>
              <a:ext uri="{FF2B5EF4-FFF2-40B4-BE49-F238E27FC236}">
                <a16:creationId xmlns:a16="http://schemas.microsoft.com/office/drawing/2014/main" id="{4EB0EC97-AC5B-C14F-9F81-3DA0CBE69ED6}"/>
              </a:ext>
            </a:extLst>
          </p:cNvPr>
          <p:cNvSpPr/>
          <p:nvPr/>
        </p:nvSpPr>
        <p:spPr>
          <a:xfrm>
            <a:off x="7950008" y="71643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EC6995C-FB02-ED83-9DA0-D7FF52DC6639}"/>
              </a:ext>
            </a:extLst>
          </p:cNvPr>
          <p:cNvSpPr/>
          <p:nvPr/>
        </p:nvSpPr>
        <p:spPr>
          <a:xfrm>
            <a:off x="8608302" y="104520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D012BB34-3EFA-7BF2-1777-F8E42BA35256}"/>
              </a:ext>
            </a:extLst>
          </p:cNvPr>
          <p:cNvCxnSpPr>
            <a:cxnSpLocks/>
          </p:cNvCxnSpPr>
          <p:nvPr/>
        </p:nvCxnSpPr>
        <p:spPr>
          <a:xfrm>
            <a:off x="7574192" y="1098348"/>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AC3459D2-6289-E4BC-FC20-6C5D2E804501}"/>
              </a:ext>
            </a:extLst>
          </p:cNvPr>
          <p:cNvCxnSpPr>
            <a:cxnSpLocks/>
          </p:cNvCxnSpPr>
          <p:nvPr/>
        </p:nvCxnSpPr>
        <p:spPr>
          <a:xfrm>
            <a:off x="7471597" y="166187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C46DC54-5C9D-D25D-4C39-732B14B4305B}"/>
              </a:ext>
            </a:extLst>
          </p:cNvPr>
          <p:cNvCxnSpPr>
            <a:cxnSpLocks/>
          </p:cNvCxnSpPr>
          <p:nvPr/>
        </p:nvCxnSpPr>
        <p:spPr>
          <a:xfrm>
            <a:off x="7525266" y="172145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FBB036B5-A27B-D79B-B6EE-A1B2FFC8E626}"/>
              </a:ext>
            </a:extLst>
          </p:cNvPr>
          <p:cNvCxnSpPr>
            <a:cxnSpLocks/>
          </p:cNvCxnSpPr>
          <p:nvPr/>
        </p:nvCxnSpPr>
        <p:spPr>
          <a:xfrm>
            <a:off x="7428084" y="1245911"/>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二等辺三角形 166">
            <a:extLst>
              <a:ext uri="{FF2B5EF4-FFF2-40B4-BE49-F238E27FC236}">
                <a16:creationId xmlns:a16="http://schemas.microsoft.com/office/drawing/2014/main" id="{60A0CEA2-6FE6-8FC1-05A6-F9122A8AF89B}"/>
              </a:ext>
            </a:extLst>
          </p:cNvPr>
          <p:cNvSpPr/>
          <p:nvPr/>
        </p:nvSpPr>
        <p:spPr>
          <a:xfrm>
            <a:off x="7471599" y="1250279"/>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DE5EBB98-1791-4362-171A-497BCCF8D96E}"/>
              </a:ext>
            </a:extLst>
          </p:cNvPr>
          <p:cNvCxnSpPr>
            <a:cxnSpLocks/>
          </p:cNvCxnSpPr>
          <p:nvPr/>
        </p:nvCxnSpPr>
        <p:spPr>
          <a:xfrm>
            <a:off x="8663111" y="228342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CF2AE3E-3FC3-9B63-972E-5F3B0846B6DD}"/>
              </a:ext>
            </a:extLst>
          </p:cNvPr>
          <p:cNvCxnSpPr>
            <a:cxnSpLocks/>
          </p:cNvCxnSpPr>
          <p:nvPr/>
        </p:nvCxnSpPr>
        <p:spPr>
          <a:xfrm>
            <a:off x="8662423" y="2510257"/>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31A2894-A1FC-E59F-2FC6-4C36FB818FE0}"/>
              </a:ext>
            </a:extLst>
          </p:cNvPr>
          <p:cNvCxnSpPr>
            <a:cxnSpLocks/>
          </p:cNvCxnSpPr>
          <p:nvPr/>
        </p:nvCxnSpPr>
        <p:spPr>
          <a:xfrm flipV="1">
            <a:off x="8958970" y="2265302"/>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FA7857F-D0F1-50CE-0A53-22EAB65149F0}"/>
              </a:ext>
            </a:extLst>
          </p:cNvPr>
          <p:cNvCxnSpPr>
            <a:cxnSpLocks/>
          </p:cNvCxnSpPr>
          <p:nvPr/>
        </p:nvCxnSpPr>
        <p:spPr>
          <a:xfrm flipV="1">
            <a:off x="8870117" y="226602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13E0E57C-C773-D8E1-3880-68188B1A3756}"/>
              </a:ext>
            </a:extLst>
          </p:cNvPr>
          <p:cNvCxnSpPr>
            <a:cxnSpLocks/>
          </p:cNvCxnSpPr>
          <p:nvPr/>
        </p:nvCxnSpPr>
        <p:spPr>
          <a:xfrm flipH="1" flipV="1">
            <a:off x="8663111" y="2503756"/>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8020F7A4-6F81-1DC0-48CE-F618AB5DD7E3}"/>
              </a:ext>
            </a:extLst>
          </p:cNvPr>
          <p:cNvCxnSpPr>
            <a:cxnSpLocks/>
          </p:cNvCxnSpPr>
          <p:nvPr/>
        </p:nvCxnSpPr>
        <p:spPr>
          <a:xfrm>
            <a:off x="8958970" y="239365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楕円 197">
            <a:extLst>
              <a:ext uri="{FF2B5EF4-FFF2-40B4-BE49-F238E27FC236}">
                <a16:creationId xmlns:a16="http://schemas.microsoft.com/office/drawing/2014/main" id="{9B492A26-7B6E-947A-4C37-9E93A9D58DB7}"/>
              </a:ext>
            </a:extLst>
          </p:cNvPr>
          <p:cNvSpPr/>
          <p:nvPr/>
        </p:nvSpPr>
        <p:spPr>
          <a:xfrm>
            <a:off x="9111855" y="2334298"/>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CAC77176-FFE5-2716-5E3C-8E133A828E32}"/>
              </a:ext>
            </a:extLst>
          </p:cNvPr>
          <p:cNvSpPr/>
          <p:nvPr/>
        </p:nvSpPr>
        <p:spPr>
          <a:xfrm>
            <a:off x="8601086" y="265950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C86FB810-CEEB-0975-28D2-CBCC2A9AF194}"/>
              </a:ext>
            </a:extLst>
          </p:cNvPr>
          <p:cNvCxnSpPr>
            <a:cxnSpLocks/>
            <a:endCxn id="202" idx="1"/>
          </p:cNvCxnSpPr>
          <p:nvPr/>
        </p:nvCxnSpPr>
        <p:spPr>
          <a:xfrm>
            <a:off x="7579857" y="2717398"/>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a:extLst>
              <a:ext uri="{FF2B5EF4-FFF2-40B4-BE49-F238E27FC236}">
                <a16:creationId xmlns:a16="http://schemas.microsoft.com/office/drawing/2014/main" id="{8C3E250D-172E-2DC4-65AA-E854CA4AA7A9}"/>
              </a:ext>
            </a:extLst>
          </p:cNvPr>
          <p:cNvSpPr txBox="1"/>
          <p:nvPr/>
        </p:nvSpPr>
        <p:spPr>
          <a:xfrm>
            <a:off x="11011311" y="2547589"/>
            <a:ext cx="1132251" cy="369332"/>
          </a:xfrm>
          <a:prstGeom prst="rect">
            <a:avLst/>
          </a:prstGeom>
          <a:noFill/>
        </p:spPr>
        <p:txBody>
          <a:bodyPr wrap="square">
            <a:spAutoFit/>
          </a:bodyPr>
          <a:lstStyle/>
          <a:p>
            <a:r>
              <a:rPr lang="en-US" altLang="ja-JP" sz="1800" b="1" dirty="0"/>
              <a:t>Output</a:t>
            </a:r>
            <a:endParaRPr lang="ja-JP" altLang="en-US" dirty="0"/>
          </a:p>
        </p:txBody>
      </p:sp>
      <p:sp>
        <p:nvSpPr>
          <p:cNvPr id="203" name="テキスト ボックス 202">
            <a:extLst>
              <a:ext uri="{FF2B5EF4-FFF2-40B4-BE49-F238E27FC236}">
                <a16:creationId xmlns:a16="http://schemas.microsoft.com/office/drawing/2014/main" id="{D94D9140-4ED2-AAF9-8C08-204EAF0DD9EB}"/>
              </a:ext>
            </a:extLst>
          </p:cNvPr>
          <p:cNvSpPr txBox="1"/>
          <p:nvPr/>
        </p:nvSpPr>
        <p:spPr>
          <a:xfrm>
            <a:off x="9185216" y="2228183"/>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05" name="直線コネクタ 204">
            <a:extLst>
              <a:ext uri="{FF2B5EF4-FFF2-40B4-BE49-F238E27FC236}">
                <a16:creationId xmlns:a16="http://schemas.microsoft.com/office/drawing/2014/main" id="{705BF72F-F682-90B0-2D11-D55906D4C3C5}"/>
              </a:ext>
            </a:extLst>
          </p:cNvPr>
          <p:cNvCxnSpPr>
            <a:cxnSpLocks/>
          </p:cNvCxnSpPr>
          <p:nvPr/>
        </p:nvCxnSpPr>
        <p:spPr>
          <a:xfrm>
            <a:off x="7972532" y="1790017"/>
            <a:ext cx="657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55D9E9-6AD9-6A5E-7412-B698ED65DA1F}"/>
              </a:ext>
            </a:extLst>
          </p:cNvPr>
          <p:cNvCxnSpPr>
            <a:cxnSpLocks/>
          </p:cNvCxnSpPr>
          <p:nvPr/>
        </p:nvCxnSpPr>
        <p:spPr>
          <a:xfrm>
            <a:off x="7972532" y="1790017"/>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780B89AD-34B3-FA8E-D6D9-B974B90BE4B1}"/>
              </a:ext>
            </a:extLst>
          </p:cNvPr>
          <p:cNvCxnSpPr>
            <a:cxnSpLocks/>
          </p:cNvCxnSpPr>
          <p:nvPr/>
        </p:nvCxnSpPr>
        <p:spPr>
          <a:xfrm>
            <a:off x="7815148" y="2121028"/>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E383D7D-9175-89BC-5C12-3A353BDEAFB3}"/>
              </a:ext>
            </a:extLst>
          </p:cNvPr>
          <p:cNvCxnSpPr>
            <a:cxnSpLocks/>
          </p:cNvCxnSpPr>
          <p:nvPr/>
        </p:nvCxnSpPr>
        <p:spPr>
          <a:xfrm>
            <a:off x="7815147" y="2212237"/>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F6AB7724-48AA-E278-6DEE-6C6844E7E885}"/>
              </a:ext>
            </a:extLst>
          </p:cNvPr>
          <p:cNvCxnSpPr>
            <a:cxnSpLocks/>
          </p:cNvCxnSpPr>
          <p:nvPr/>
        </p:nvCxnSpPr>
        <p:spPr>
          <a:xfrm>
            <a:off x="7977125" y="2221279"/>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8B9FA5B0-CA13-CDF3-F451-75D26FD8FE25}"/>
              </a:ext>
            </a:extLst>
          </p:cNvPr>
          <p:cNvCxnSpPr>
            <a:cxnSpLocks/>
          </p:cNvCxnSpPr>
          <p:nvPr/>
        </p:nvCxnSpPr>
        <p:spPr>
          <a:xfrm>
            <a:off x="7879510" y="2436062"/>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4690547A-EB3C-493D-48DF-EBF60B90A547}"/>
              </a:ext>
            </a:extLst>
          </p:cNvPr>
          <p:cNvCxnSpPr>
            <a:cxnSpLocks/>
          </p:cNvCxnSpPr>
          <p:nvPr/>
        </p:nvCxnSpPr>
        <p:spPr>
          <a:xfrm>
            <a:off x="7938648" y="2496975"/>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0C00CF71-B9D5-A779-990E-175618D86158}"/>
              </a:ext>
            </a:extLst>
          </p:cNvPr>
          <p:cNvCxnSpPr>
            <a:cxnSpLocks/>
          </p:cNvCxnSpPr>
          <p:nvPr/>
        </p:nvCxnSpPr>
        <p:spPr>
          <a:xfrm>
            <a:off x="9356075" y="2723423"/>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565ED72F-C13D-6880-39B2-1701E05728D5}"/>
              </a:ext>
            </a:extLst>
          </p:cNvPr>
          <p:cNvCxnSpPr>
            <a:cxnSpLocks/>
          </p:cNvCxnSpPr>
          <p:nvPr/>
        </p:nvCxnSpPr>
        <p:spPr>
          <a:xfrm>
            <a:off x="9198691" y="3054434"/>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8E2A6F12-FF4E-0606-5AD1-CFAF3E29D92E}"/>
              </a:ext>
            </a:extLst>
          </p:cNvPr>
          <p:cNvCxnSpPr>
            <a:cxnSpLocks/>
          </p:cNvCxnSpPr>
          <p:nvPr/>
        </p:nvCxnSpPr>
        <p:spPr>
          <a:xfrm>
            <a:off x="9198690" y="3145643"/>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76CD189A-9F83-4655-F672-15DCA6B966E9}"/>
              </a:ext>
            </a:extLst>
          </p:cNvPr>
          <p:cNvCxnSpPr>
            <a:cxnSpLocks/>
          </p:cNvCxnSpPr>
          <p:nvPr/>
        </p:nvCxnSpPr>
        <p:spPr>
          <a:xfrm>
            <a:off x="9360668" y="3154685"/>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27E20199-949A-2D56-14A4-B4AA77BAA1C9}"/>
              </a:ext>
            </a:extLst>
          </p:cNvPr>
          <p:cNvCxnSpPr>
            <a:cxnSpLocks/>
          </p:cNvCxnSpPr>
          <p:nvPr/>
        </p:nvCxnSpPr>
        <p:spPr>
          <a:xfrm>
            <a:off x="9263053" y="336946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4FEAE1BA-DB41-0FC5-D0F2-F94E404F44E2}"/>
              </a:ext>
            </a:extLst>
          </p:cNvPr>
          <p:cNvCxnSpPr>
            <a:cxnSpLocks/>
          </p:cNvCxnSpPr>
          <p:nvPr/>
        </p:nvCxnSpPr>
        <p:spPr>
          <a:xfrm>
            <a:off x="9322191" y="34303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83707831-029F-F49F-FC88-78C14EF674EA}"/>
              </a:ext>
            </a:extLst>
          </p:cNvPr>
          <p:cNvSpPr txBox="1"/>
          <p:nvPr/>
        </p:nvSpPr>
        <p:spPr>
          <a:xfrm>
            <a:off x="9453691" y="2960977"/>
            <a:ext cx="1132251" cy="369332"/>
          </a:xfrm>
          <a:prstGeom prst="rect">
            <a:avLst/>
          </a:prstGeom>
          <a:noFill/>
        </p:spPr>
        <p:txBody>
          <a:bodyPr wrap="square">
            <a:spAutoFit/>
          </a:bodyPr>
          <a:lstStyle/>
          <a:p>
            <a:r>
              <a:rPr lang="en-US" altLang="ja-JP" sz="1800" b="1" dirty="0"/>
              <a:t>C</a:t>
            </a:r>
            <a:r>
              <a:rPr lang="en-US" altLang="ja-JP" sz="1200" b="1" dirty="0"/>
              <a:t>H</a:t>
            </a:r>
            <a:endParaRPr lang="ja-JP" altLang="en-US" sz="1200" dirty="0"/>
          </a:p>
        </p:txBody>
      </p:sp>
      <p:sp>
        <p:nvSpPr>
          <p:cNvPr id="223" name="テキスト ボックス 222">
            <a:extLst>
              <a:ext uri="{FF2B5EF4-FFF2-40B4-BE49-F238E27FC236}">
                <a16:creationId xmlns:a16="http://schemas.microsoft.com/office/drawing/2014/main" id="{C9853594-B20A-CCA5-2259-5A14A9D58A18}"/>
              </a:ext>
            </a:extLst>
          </p:cNvPr>
          <p:cNvSpPr txBox="1"/>
          <p:nvPr/>
        </p:nvSpPr>
        <p:spPr>
          <a:xfrm>
            <a:off x="7352282" y="1974065"/>
            <a:ext cx="1132251" cy="369332"/>
          </a:xfrm>
          <a:prstGeom prst="rect">
            <a:avLst/>
          </a:prstGeom>
          <a:noFill/>
        </p:spPr>
        <p:txBody>
          <a:bodyPr wrap="square">
            <a:spAutoFit/>
          </a:bodyPr>
          <a:lstStyle/>
          <a:p>
            <a:r>
              <a:rPr lang="en-US" altLang="ja-JP" sz="1800" b="1" dirty="0"/>
              <a:t>C</a:t>
            </a:r>
            <a:r>
              <a:rPr lang="en-US" altLang="ja-JP" sz="1200" b="1" dirty="0"/>
              <a:t>V</a:t>
            </a:r>
            <a:endParaRPr lang="ja-JP" altLang="en-US" sz="1200" dirty="0"/>
          </a:p>
        </p:txBody>
      </p:sp>
      <p:sp>
        <p:nvSpPr>
          <p:cNvPr id="224" name="楕円 223">
            <a:extLst>
              <a:ext uri="{FF2B5EF4-FFF2-40B4-BE49-F238E27FC236}">
                <a16:creationId xmlns:a16="http://schemas.microsoft.com/office/drawing/2014/main" id="{1003464E-9523-A405-C391-A84F63D1C4DB}"/>
              </a:ext>
            </a:extLst>
          </p:cNvPr>
          <p:cNvSpPr/>
          <p:nvPr/>
        </p:nvSpPr>
        <p:spPr>
          <a:xfrm>
            <a:off x="8600398" y="1745604"/>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8B87EEEF-8EDB-BD5B-7C15-9A973877E94A}"/>
              </a:ext>
            </a:extLst>
          </p:cNvPr>
          <p:cNvSpPr/>
          <p:nvPr/>
        </p:nvSpPr>
        <p:spPr>
          <a:xfrm>
            <a:off x="9295584" y="265608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5C28C203-71D8-7FA0-B092-735AE23D4C93}"/>
              </a:ext>
            </a:extLst>
          </p:cNvPr>
          <p:cNvSpPr txBox="1"/>
          <p:nvPr/>
        </p:nvSpPr>
        <p:spPr>
          <a:xfrm>
            <a:off x="7371914" y="3440151"/>
            <a:ext cx="4820085" cy="707886"/>
          </a:xfrm>
          <a:prstGeom prst="rect">
            <a:avLst/>
          </a:prstGeom>
          <a:noFill/>
        </p:spPr>
        <p:txBody>
          <a:bodyPr wrap="square" rtlCol="0">
            <a:spAutoFit/>
          </a:bodyPr>
          <a:lstStyle/>
          <a:p>
            <a:r>
              <a:rPr lang="en-US" altLang="ja-JP" sz="2000" b="1" dirty="0"/>
              <a:t>After Invention of CCD in 1970,</a:t>
            </a:r>
          </a:p>
          <a:p>
            <a:r>
              <a:rPr lang="en-US" altLang="ja-JP" sz="2000" b="1" dirty="0"/>
              <a:t>                         </a:t>
            </a:r>
            <a:r>
              <a:rPr lang="en-US" altLang="ja-JP" sz="1400" b="1" dirty="0"/>
              <a:t>RCA, Fairchild, NEC, Philips </a:t>
            </a:r>
            <a:endParaRPr kumimoji="1" lang="ja-JP" altLang="en-US" sz="1400" b="1" dirty="0"/>
          </a:p>
        </p:txBody>
      </p:sp>
      <p:cxnSp>
        <p:nvCxnSpPr>
          <p:cNvPr id="272" name="直線コネクタ 271">
            <a:extLst>
              <a:ext uri="{FF2B5EF4-FFF2-40B4-BE49-F238E27FC236}">
                <a16:creationId xmlns:a16="http://schemas.microsoft.com/office/drawing/2014/main" id="{493D0D96-34F8-03F8-80DE-1A9AACB71A58}"/>
              </a:ext>
            </a:extLst>
          </p:cNvPr>
          <p:cNvCxnSpPr>
            <a:cxnSpLocks/>
          </p:cNvCxnSpPr>
          <p:nvPr/>
        </p:nvCxnSpPr>
        <p:spPr>
          <a:xfrm>
            <a:off x="8586937" y="4022175"/>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35591ADA-8EF1-0A6A-2A38-FE7E52953F70}"/>
              </a:ext>
            </a:extLst>
          </p:cNvPr>
          <p:cNvCxnSpPr>
            <a:cxnSpLocks/>
          </p:cNvCxnSpPr>
          <p:nvPr/>
        </p:nvCxnSpPr>
        <p:spPr>
          <a:xfrm>
            <a:off x="8036889" y="4659795"/>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a:extLst>
              <a:ext uri="{FF2B5EF4-FFF2-40B4-BE49-F238E27FC236}">
                <a16:creationId xmlns:a16="http://schemas.microsoft.com/office/drawing/2014/main" id="{9572D33D-61D1-7C6A-95FB-17CD97B21787}"/>
              </a:ext>
            </a:extLst>
          </p:cNvPr>
          <p:cNvCxnSpPr>
            <a:cxnSpLocks/>
          </p:cNvCxnSpPr>
          <p:nvPr/>
        </p:nvCxnSpPr>
        <p:spPr>
          <a:xfrm>
            <a:off x="7479656" y="4659795"/>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75B81648-F139-A3D7-75A3-55869E4F0F29}"/>
              </a:ext>
            </a:extLst>
          </p:cNvPr>
          <p:cNvCxnSpPr>
            <a:cxnSpLocks/>
          </p:cNvCxnSpPr>
          <p:nvPr/>
        </p:nvCxnSpPr>
        <p:spPr>
          <a:xfrm>
            <a:off x="7829883" y="454146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a:extLst>
              <a:ext uri="{FF2B5EF4-FFF2-40B4-BE49-F238E27FC236}">
                <a16:creationId xmlns:a16="http://schemas.microsoft.com/office/drawing/2014/main" id="{6192F2E2-98F8-90B4-17A4-A9B062F86EFE}"/>
              </a:ext>
            </a:extLst>
          </p:cNvPr>
          <p:cNvCxnSpPr>
            <a:cxnSpLocks/>
          </p:cNvCxnSpPr>
          <p:nvPr/>
        </p:nvCxnSpPr>
        <p:spPr>
          <a:xfrm>
            <a:off x="7829883" y="447573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A977D8C0-EDE0-26F9-903B-F960A2B69FCF}"/>
              </a:ext>
            </a:extLst>
          </p:cNvPr>
          <p:cNvCxnSpPr>
            <a:cxnSpLocks/>
          </p:cNvCxnSpPr>
          <p:nvPr/>
        </p:nvCxnSpPr>
        <p:spPr>
          <a:xfrm flipV="1">
            <a:off x="7829883" y="4541462"/>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a:extLst>
              <a:ext uri="{FF2B5EF4-FFF2-40B4-BE49-F238E27FC236}">
                <a16:creationId xmlns:a16="http://schemas.microsoft.com/office/drawing/2014/main" id="{AB842426-C522-66FF-8C6E-DAFD35BB6594}"/>
              </a:ext>
            </a:extLst>
          </p:cNvPr>
          <p:cNvCxnSpPr>
            <a:cxnSpLocks/>
          </p:cNvCxnSpPr>
          <p:nvPr/>
        </p:nvCxnSpPr>
        <p:spPr>
          <a:xfrm flipV="1">
            <a:off x="8036889" y="4535426"/>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a:extLst>
              <a:ext uri="{FF2B5EF4-FFF2-40B4-BE49-F238E27FC236}">
                <a16:creationId xmlns:a16="http://schemas.microsoft.com/office/drawing/2014/main" id="{90AA2547-AE38-2CC7-904D-B7D93FA9F868}"/>
              </a:ext>
            </a:extLst>
          </p:cNvPr>
          <p:cNvCxnSpPr>
            <a:cxnSpLocks/>
          </p:cNvCxnSpPr>
          <p:nvPr/>
        </p:nvCxnSpPr>
        <p:spPr>
          <a:xfrm flipV="1">
            <a:off x="7928644" y="4353204"/>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楕円 279">
            <a:extLst>
              <a:ext uri="{FF2B5EF4-FFF2-40B4-BE49-F238E27FC236}">
                <a16:creationId xmlns:a16="http://schemas.microsoft.com/office/drawing/2014/main" id="{974F4442-F1CA-F226-B366-94FEF8660460}"/>
              </a:ext>
            </a:extLst>
          </p:cNvPr>
          <p:cNvSpPr/>
          <p:nvPr/>
        </p:nvSpPr>
        <p:spPr>
          <a:xfrm>
            <a:off x="7874522" y="4262610"/>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楕円 280">
            <a:extLst>
              <a:ext uri="{FF2B5EF4-FFF2-40B4-BE49-F238E27FC236}">
                <a16:creationId xmlns:a16="http://schemas.microsoft.com/office/drawing/2014/main" id="{6043D61A-51D4-7F8A-618B-DDAA08B6FB42}"/>
              </a:ext>
            </a:extLst>
          </p:cNvPr>
          <p:cNvSpPr/>
          <p:nvPr/>
        </p:nvSpPr>
        <p:spPr>
          <a:xfrm>
            <a:off x="8532816" y="459138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2" name="直線コネクタ 281">
            <a:extLst>
              <a:ext uri="{FF2B5EF4-FFF2-40B4-BE49-F238E27FC236}">
                <a16:creationId xmlns:a16="http://schemas.microsoft.com/office/drawing/2014/main" id="{50A05925-E777-5591-65E1-FCA792FD2405}"/>
              </a:ext>
            </a:extLst>
          </p:cNvPr>
          <p:cNvCxnSpPr>
            <a:cxnSpLocks/>
          </p:cNvCxnSpPr>
          <p:nvPr/>
        </p:nvCxnSpPr>
        <p:spPr>
          <a:xfrm>
            <a:off x="7498706" y="4644527"/>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a:extLst>
              <a:ext uri="{FF2B5EF4-FFF2-40B4-BE49-F238E27FC236}">
                <a16:creationId xmlns:a16="http://schemas.microsoft.com/office/drawing/2014/main" id="{68DB3543-39FF-9145-3F0B-8A8E82891EC1}"/>
              </a:ext>
            </a:extLst>
          </p:cNvPr>
          <p:cNvCxnSpPr>
            <a:cxnSpLocks/>
          </p:cNvCxnSpPr>
          <p:nvPr/>
        </p:nvCxnSpPr>
        <p:spPr>
          <a:xfrm>
            <a:off x="7396111" y="520805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3A944982-75E0-885E-CF83-82555FFA244D}"/>
              </a:ext>
            </a:extLst>
          </p:cNvPr>
          <p:cNvCxnSpPr>
            <a:cxnSpLocks/>
          </p:cNvCxnSpPr>
          <p:nvPr/>
        </p:nvCxnSpPr>
        <p:spPr>
          <a:xfrm>
            <a:off x="7449780" y="5267630"/>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a:extLst>
              <a:ext uri="{FF2B5EF4-FFF2-40B4-BE49-F238E27FC236}">
                <a16:creationId xmlns:a16="http://schemas.microsoft.com/office/drawing/2014/main" id="{B797819B-92D4-A466-DBCD-B9CE9BB2FE7F}"/>
              </a:ext>
            </a:extLst>
          </p:cNvPr>
          <p:cNvCxnSpPr>
            <a:cxnSpLocks/>
          </p:cNvCxnSpPr>
          <p:nvPr/>
        </p:nvCxnSpPr>
        <p:spPr>
          <a:xfrm>
            <a:off x="7352598" y="4792090"/>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二等辺三角形 285">
            <a:extLst>
              <a:ext uri="{FF2B5EF4-FFF2-40B4-BE49-F238E27FC236}">
                <a16:creationId xmlns:a16="http://schemas.microsoft.com/office/drawing/2014/main" id="{47C9384D-87EA-0D01-FC37-434F01CF65F7}"/>
              </a:ext>
            </a:extLst>
          </p:cNvPr>
          <p:cNvSpPr/>
          <p:nvPr/>
        </p:nvSpPr>
        <p:spPr>
          <a:xfrm>
            <a:off x="7396113" y="4796458"/>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7" name="直線コネクタ 286">
            <a:extLst>
              <a:ext uri="{FF2B5EF4-FFF2-40B4-BE49-F238E27FC236}">
                <a16:creationId xmlns:a16="http://schemas.microsoft.com/office/drawing/2014/main" id="{DBE5CA07-0CB5-3631-8ADA-AE33E0541E9B}"/>
              </a:ext>
            </a:extLst>
          </p:cNvPr>
          <p:cNvCxnSpPr>
            <a:cxnSpLocks/>
          </p:cNvCxnSpPr>
          <p:nvPr/>
        </p:nvCxnSpPr>
        <p:spPr>
          <a:xfrm>
            <a:off x="8587997" y="567150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07F6096A-75CE-EC96-03D8-C4ED726C0B1D}"/>
              </a:ext>
            </a:extLst>
          </p:cNvPr>
          <p:cNvCxnSpPr>
            <a:cxnSpLocks/>
          </p:cNvCxnSpPr>
          <p:nvPr/>
        </p:nvCxnSpPr>
        <p:spPr>
          <a:xfrm>
            <a:off x="8587309" y="5898331"/>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a:extLst>
              <a:ext uri="{FF2B5EF4-FFF2-40B4-BE49-F238E27FC236}">
                <a16:creationId xmlns:a16="http://schemas.microsoft.com/office/drawing/2014/main" id="{E46FEA1F-E38D-85CC-4AC8-32E28E56ED16}"/>
              </a:ext>
            </a:extLst>
          </p:cNvPr>
          <p:cNvCxnSpPr>
            <a:cxnSpLocks/>
          </p:cNvCxnSpPr>
          <p:nvPr/>
        </p:nvCxnSpPr>
        <p:spPr>
          <a:xfrm flipV="1">
            <a:off x="8883856" y="5653376"/>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F537625-85DE-11B9-0E82-5A4940940445}"/>
              </a:ext>
            </a:extLst>
          </p:cNvPr>
          <p:cNvCxnSpPr>
            <a:cxnSpLocks/>
          </p:cNvCxnSpPr>
          <p:nvPr/>
        </p:nvCxnSpPr>
        <p:spPr>
          <a:xfrm flipV="1">
            <a:off x="8795003" y="5654095"/>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A4A63D18-C8CB-1CBC-5EA2-82444A3FF9A2}"/>
              </a:ext>
            </a:extLst>
          </p:cNvPr>
          <p:cNvCxnSpPr>
            <a:cxnSpLocks/>
          </p:cNvCxnSpPr>
          <p:nvPr/>
        </p:nvCxnSpPr>
        <p:spPr>
          <a:xfrm flipH="1" flipV="1">
            <a:off x="8587997" y="5891830"/>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a:extLst>
              <a:ext uri="{FF2B5EF4-FFF2-40B4-BE49-F238E27FC236}">
                <a16:creationId xmlns:a16="http://schemas.microsoft.com/office/drawing/2014/main" id="{985832A4-35C2-8131-855A-C4F41E655D84}"/>
              </a:ext>
            </a:extLst>
          </p:cNvPr>
          <p:cNvCxnSpPr>
            <a:cxnSpLocks/>
          </p:cNvCxnSpPr>
          <p:nvPr/>
        </p:nvCxnSpPr>
        <p:spPr>
          <a:xfrm>
            <a:off x="8883856" y="5781729"/>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楕円 292">
            <a:extLst>
              <a:ext uri="{FF2B5EF4-FFF2-40B4-BE49-F238E27FC236}">
                <a16:creationId xmlns:a16="http://schemas.microsoft.com/office/drawing/2014/main" id="{83E415B3-9ABA-9EB7-947C-902C0B48288C}"/>
              </a:ext>
            </a:extLst>
          </p:cNvPr>
          <p:cNvSpPr/>
          <p:nvPr/>
        </p:nvSpPr>
        <p:spPr>
          <a:xfrm>
            <a:off x="9036741" y="572237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楕円 293">
            <a:extLst>
              <a:ext uri="{FF2B5EF4-FFF2-40B4-BE49-F238E27FC236}">
                <a16:creationId xmlns:a16="http://schemas.microsoft.com/office/drawing/2014/main" id="{B7686B68-501F-566D-BEF0-EB1EB8951868}"/>
              </a:ext>
            </a:extLst>
          </p:cNvPr>
          <p:cNvSpPr/>
          <p:nvPr/>
        </p:nvSpPr>
        <p:spPr>
          <a:xfrm>
            <a:off x="8525972" y="6047577"/>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5" name="直線矢印コネクタ 294">
            <a:extLst>
              <a:ext uri="{FF2B5EF4-FFF2-40B4-BE49-F238E27FC236}">
                <a16:creationId xmlns:a16="http://schemas.microsoft.com/office/drawing/2014/main" id="{BE4B3B12-D0DE-069A-5BC0-11A6E2A96AD7}"/>
              </a:ext>
            </a:extLst>
          </p:cNvPr>
          <p:cNvCxnSpPr>
            <a:cxnSpLocks/>
          </p:cNvCxnSpPr>
          <p:nvPr/>
        </p:nvCxnSpPr>
        <p:spPr>
          <a:xfrm>
            <a:off x="7558889" y="6122687"/>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6" name="テキスト ボックス 295">
            <a:extLst>
              <a:ext uri="{FF2B5EF4-FFF2-40B4-BE49-F238E27FC236}">
                <a16:creationId xmlns:a16="http://schemas.microsoft.com/office/drawing/2014/main" id="{83F2315E-A7E8-BC01-DF9E-037864D6C472}"/>
              </a:ext>
            </a:extLst>
          </p:cNvPr>
          <p:cNvSpPr txBox="1"/>
          <p:nvPr/>
        </p:nvSpPr>
        <p:spPr>
          <a:xfrm>
            <a:off x="10975980" y="5971118"/>
            <a:ext cx="1132251" cy="369332"/>
          </a:xfrm>
          <a:prstGeom prst="rect">
            <a:avLst/>
          </a:prstGeom>
          <a:noFill/>
        </p:spPr>
        <p:txBody>
          <a:bodyPr wrap="square">
            <a:spAutoFit/>
          </a:bodyPr>
          <a:lstStyle/>
          <a:p>
            <a:r>
              <a:rPr lang="en-US" altLang="ja-JP" sz="1800" b="1" dirty="0"/>
              <a:t>Output</a:t>
            </a:r>
            <a:endParaRPr lang="ja-JP" altLang="en-US" dirty="0"/>
          </a:p>
        </p:txBody>
      </p:sp>
      <p:sp>
        <p:nvSpPr>
          <p:cNvPr id="297" name="テキスト ボックス 296">
            <a:extLst>
              <a:ext uri="{FF2B5EF4-FFF2-40B4-BE49-F238E27FC236}">
                <a16:creationId xmlns:a16="http://schemas.microsoft.com/office/drawing/2014/main" id="{D56F2EA5-8AD2-9E38-3425-59A04F69716C}"/>
              </a:ext>
            </a:extLst>
          </p:cNvPr>
          <p:cNvSpPr txBox="1"/>
          <p:nvPr/>
        </p:nvSpPr>
        <p:spPr>
          <a:xfrm>
            <a:off x="9110102" y="5616257"/>
            <a:ext cx="1132251" cy="369332"/>
          </a:xfrm>
          <a:prstGeom prst="rect">
            <a:avLst/>
          </a:prstGeom>
          <a:noFill/>
        </p:spPr>
        <p:txBody>
          <a:bodyPr wrap="square">
            <a:spAutoFit/>
          </a:bodyPr>
          <a:lstStyle/>
          <a:p>
            <a:r>
              <a:rPr lang="en-US" altLang="ja-JP" sz="1800" b="1" dirty="0"/>
              <a:t>VOG</a:t>
            </a:r>
            <a:endParaRPr lang="ja-JP" altLang="en-US" dirty="0"/>
          </a:p>
        </p:txBody>
      </p:sp>
      <p:cxnSp>
        <p:nvCxnSpPr>
          <p:cNvPr id="318" name="直線コネクタ 317">
            <a:extLst>
              <a:ext uri="{FF2B5EF4-FFF2-40B4-BE49-F238E27FC236}">
                <a16:creationId xmlns:a16="http://schemas.microsoft.com/office/drawing/2014/main" id="{A8C83AA8-5DAE-FDF8-2DEC-5A6018847DB4}"/>
              </a:ext>
            </a:extLst>
          </p:cNvPr>
          <p:cNvCxnSpPr>
            <a:cxnSpLocks/>
          </p:cNvCxnSpPr>
          <p:nvPr/>
        </p:nvCxnSpPr>
        <p:spPr>
          <a:xfrm flipV="1">
            <a:off x="8713970" y="533869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57792905-23C5-7260-18A3-5FF038F855FB}"/>
              </a:ext>
            </a:extLst>
          </p:cNvPr>
          <p:cNvCxnSpPr>
            <a:cxnSpLocks/>
          </p:cNvCxnSpPr>
          <p:nvPr/>
        </p:nvCxnSpPr>
        <p:spPr>
          <a:xfrm>
            <a:off x="8717178" y="545951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8D95D565-1A23-7D34-0546-A51AF532F252}"/>
              </a:ext>
            </a:extLst>
          </p:cNvPr>
          <p:cNvCxnSpPr>
            <a:cxnSpLocks/>
          </p:cNvCxnSpPr>
          <p:nvPr/>
        </p:nvCxnSpPr>
        <p:spPr>
          <a:xfrm flipV="1">
            <a:off x="8714907" y="5087133"/>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97AD4EC3-FA12-63B0-6148-2FBE07D7C92C}"/>
              </a:ext>
            </a:extLst>
          </p:cNvPr>
          <p:cNvCxnSpPr>
            <a:cxnSpLocks/>
          </p:cNvCxnSpPr>
          <p:nvPr/>
        </p:nvCxnSpPr>
        <p:spPr>
          <a:xfrm>
            <a:off x="8718115" y="5207950"/>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直線コネクタ 321">
            <a:extLst>
              <a:ext uri="{FF2B5EF4-FFF2-40B4-BE49-F238E27FC236}">
                <a16:creationId xmlns:a16="http://schemas.microsoft.com/office/drawing/2014/main" id="{6335F377-D9AE-BC98-69B2-9092DDFDE4CA}"/>
              </a:ext>
            </a:extLst>
          </p:cNvPr>
          <p:cNvCxnSpPr>
            <a:cxnSpLocks/>
          </p:cNvCxnSpPr>
          <p:nvPr/>
        </p:nvCxnSpPr>
        <p:spPr>
          <a:xfrm flipV="1">
            <a:off x="8713970" y="481696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直線コネクタ 322">
            <a:extLst>
              <a:ext uri="{FF2B5EF4-FFF2-40B4-BE49-F238E27FC236}">
                <a16:creationId xmlns:a16="http://schemas.microsoft.com/office/drawing/2014/main" id="{7CB8A26E-7E1F-5A0A-EC78-2DD901C59F04}"/>
              </a:ext>
            </a:extLst>
          </p:cNvPr>
          <p:cNvCxnSpPr>
            <a:cxnSpLocks/>
          </p:cNvCxnSpPr>
          <p:nvPr/>
        </p:nvCxnSpPr>
        <p:spPr>
          <a:xfrm>
            <a:off x="8717178" y="49377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237382BD-F817-D0C7-0959-FCA9C3D2D250}"/>
              </a:ext>
            </a:extLst>
          </p:cNvPr>
          <p:cNvCxnSpPr>
            <a:cxnSpLocks/>
          </p:cNvCxnSpPr>
          <p:nvPr/>
        </p:nvCxnSpPr>
        <p:spPr>
          <a:xfrm flipV="1">
            <a:off x="8714274" y="4529608"/>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a:extLst>
              <a:ext uri="{FF2B5EF4-FFF2-40B4-BE49-F238E27FC236}">
                <a16:creationId xmlns:a16="http://schemas.microsoft.com/office/drawing/2014/main" id="{96CB62C9-9101-13E4-AA4A-BCE89F318580}"/>
              </a:ext>
            </a:extLst>
          </p:cNvPr>
          <p:cNvCxnSpPr>
            <a:cxnSpLocks/>
          </p:cNvCxnSpPr>
          <p:nvPr/>
        </p:nvCxnSpPr>
        <p:spPr>
          <a:xfrm>
            <a:off x="8717482" y="465042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a:extLst>
              <a:ext uri="{FF2B5EF4-FFF2-40B4-BE49-F238E27FC236}">
                <a16:creationId xmlns:a16="http://schemas.microsoft.com/office/drawing/2014/main" id="{206002FA-B8AA-D2A9-C080-14EB06A45368}"/>
              </a:ext>
            </a:extLst>
          </p:cNvPr>
          <p:cNvCxnSpPr>
            <a:cxnSpLocks/>
          </p:cNvCxnSpPr>
          <p:nvPr/>
        </p:nvCxnSpPr>
        <p:spPr>
          <a:xfrm flipV="1">
            <a:off x="8713337" y="425944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a:extLst>
              <a:ext uri="{FF2B5EF4-FFF2-40B4-BE49-F238E27FC236}">
                <a16:creationId xmlns:a16="http://schemas.microsoft.com/office/drawing/2014/main" id="{09245911-5FE3-7931-F512-63459EC3A2A3}"/>
              </a:ext>
            </a:extLst>
          </p:cNvPr>
          <p:cNvCxnSpPr>
            <a:cxnSpLocks/>
          </p:cNvCxnSpPr>
          <p:nvPr/>
        </p:nvCxnSpPr>
        <p:spPr>
          <a:xfrm>
            <a:off x="8716545" y="438025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7750F1B2-8E0F-EB9B-D1B5-1414FC71B006}"/>
              </a:ext>
            </a:extLst>
          </p:cNvPr>
          <p:cNvCxnSpPr>
            <a:cxnSpLocks/>
          </p:cNvCxnSpPr>
          <p:nvPr/>
        </p:nvCxnSpPr>
        <p:spPr>
          <a:xfrm flipV="1">
            <a:off x="8713337" y="396866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a:extLst>
              <a:ext uri="{FF2B5EF4-FFF2-40B4-BE49-F238E27FC236}">
                <a16:creationId xmlns:a16="http://schemas.microsoft.com/office/drawing/2014/main" id="{F7ED55C0-CB59-1F41-79CC-0C564D9E2B0B}"/>
              </a:ext>
            </a:extLst>
          </p:cNvPr>
          <p:cNvCxnSpPr>
            <a:cxnSpLocks/>
          </p:cNvCxnSpPr>
          <p:nvPr/>
        </p:nvCxnSpPr>
        <p:spPr>
          <a:xfrm>
            <a:off x="8716545" y="408947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a:extLst>
              <a:ext uri="{FF2B5EF4-FFF2-40B4-BE49-F238E27FC236}">
                <a16:creationId xmlns:a16="http://schemas.microsoft.com/office/drawing/2014/main" id="{56534DFC-C26F-5460-72BD-455270943E53}"/>
              </a:ext>
            </a:extLst>
          </p:cNvPr>
          <p:cNvCxnSpPr>
            <a:cxnSpLocks/>
          </p:cNvCxnSpPr>
          <p:nvPr/>
        </p:nvCxnSpPr>
        <p:spPr>
          <a:xfrm>
            <a:off x="843822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0D532122-F5EB-CF06-F031-E4FEB21B4976}"/>
              </a:ext>
            </a:extLst>
          </p:cNvPr>
          <p:cNvCxnSpPr>
            <a:cxnSpLocks/>
          </p:cNvCxnSpPr>
          <p:nvPr/>
        </p:nvCxnSpPr>
        <p:spPr>
          <a:xfrm>
            <a:off x="857678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F880CF26-EF18-BD2F-A455-C2C2608DBDFC}"/>
              </a:ext>
            </a:extLst>
          </p:cNvPr>
          <p:cNvCxnSpPr>
            <a:cxnSpLocks/>
          </p:cNvCxnSpPr>
          <p:nvPr/>
        </p:nvCxnSpPr>
        <p:spPr>
          <a:xfrm>
            <a:off x="8764455"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直線コネクタ 338">
            <a:extLst>
              <a:ext uri="{FF2B5EF4-FFF2-40B4-BE49-F238E27FC236}">
                <a16:creationId xmlns:a16="http://schemas.microsoft.com/office/drawing/2014/main" id="{8D037847-8CED-FA43-ED69-BE8323AB800F}"/>
              </a:ext>
            </a:extLst>
          </p:cNvPr>
          <p:cNvCxnSpPr>
            <a:cxnSpLocks/>
          </p:cNvCxnSpPr>
          <p:nvPr/>
        </p:nvCxnSpPr>
        <p:spPr>
          <a:xfrm>
            <a:off x="8903017"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直線コネクタ 339">
            <a:extLst>
              <a:ext uri="{FF2B5EF4-FFF2-40B4-BE49-F238E27FC236}">
                <a16:creationId xmlns:a16="http://schemas.microsoft.com/office/drawing/2014/main" id="{97D907F8-3BD8-397C-C098-1945D3247F9D}"/>
              </a:ext>
            </a:extLst>
          </p:cNvPr>
          <p:cNvCxnSpPr>
            <a:cxnSpLocks/>
          </p:cNvCxnSpPr>
          <p:nvPr/>
        </p:nvCxnSpPr>
        <p:spPr>
          <a:xfrm>
            <a:off x="811913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C87329AA-CC52-FFB6-ABD5-17A7D5A87BBB}"/>
              </a:ext>
            </a:extLst>
          </p:cNvPr>
          <p:cNvCxnSpPr>
            <a:cxnSpLocks/>
          </p:cNvCxnSpPr>
          <p:nvPr/>
        </p:nvCxnSpPr>
        <p:spPr>
          <a:xfrm>
            <a:off x="825769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a:extLst>
              <a:ext uri="{FF2B5EF4-FFF2-40B4-BE49-F238E27FC236}">
                <a16:creationId xmlns:a16="http://schemas.microsoft.com/office/drawing/2014/main" id="{5D856E28-F948-0D45-E022-47594FCF675A}"/>
              </a:ext>
            </a:extLst>
          </p:cNvPr>
          <p:cNvCxnSpPr>
            <a:cxnSpLocks/>
          </p:cNvCxnSpPr>
          <p:nvPr/>
        </p:nvCxnSpPr>
        <p:spPr>
          <a:xfrm>
            <a:off x="780008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B2CEE0D9-AFFE-1EA6-FB56-B25D6B994926}"/>
              </a:ext>
            </a:extLst>
          </p:cNvPr>
          <p:cNvCxnSpPr>
            <a:cxnSpLocks/>
          </p:cNvCxnSpPr>
          <p:nvPr/>
        </p:nvCxnSpPr>
        <p:spPr>
          <a:xfrm>
            <a:off x="793864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a:extLst>
              <a:ext uri="{FF2B5EF4-FFF2-40B4-BE49-F238E27FC236}">
                <a16:creationId xmlns:a16="http://schemas.microsoft.com/office/drawing/2014/main" id="{6C7E7C5E-0C59-FFC7-83F7-BC8F8EC1C575}"/>
              </a:ext>
            </a:extLst>
          </p:cNvPr>
          <p:cNvCxnSpPr>
            <a:cxnSpLocks/>
          </p:cNvCxnSpPr>
          <p:nvPr/>
        </p:nvCxnSpPr>
        <p:spPr>
          <a:xfrm>
            <a:off x="7480999"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直線コネクタ 344">
            <a:extLst>
              <a:ext uri="{FF2B5EF4-FFF2-40B4-BE49-F238E27FC236}">
                <a16:creationId xmlns:a16="http://schemas.microsoft.com/office/drawing/2014/main" id="{E92FBC5B-3323-8BA2-758C-B8F962CB1FFF}"/>
              </a:ext>
            </a:extLst>
          </p:cNvPr>
          <p:cNvCxnSpPr>
            <a:cxnSpLocks/>
          </p:cNvCxnSpPr>
          <p:nvPr/>
        </p:nvCxnSpPr>
        <p:spPr>
          <a:xfrm>
            <a:off x="7619561"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a:extLst>
              <a:ext uri="{FF2B5EF4-FFF2-40B4-BE49-F238E27FC236}">
                <a16:creationId xmlns:a16="http://schemas.microsoft.com/office/drawing/2014/main" id="{A7330F5B-D393-0C96-6398-ADC368FEF942}"/>
              </a:ext>
            </a:extLst>
          </p:cNvPr>
          <p:cNvCxnSpPr>
            <a:cxnSpLocks/>
          </p:cNvCxnSpPr>
          <p:nvPr/>
        </p:nvCxnSpPr>
        <p:spPr>
          <a:xfrm>
            <a:off x="9403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a:extLst>
              <a:ext uri="{FF2B5EF4-FFF2-40B4-BE49-F238E27FC236}">
                <a16:creationId xmlns:a16="http://schemas.microsoft.com/office/drawing/2014/main" id="{F4EA9716-0D52-2BCC-F035-82CFFE3069D1}"/>
              </a:ext>
            </a:extLst>
          </p:cNvPr>
          <p:cNvCxnSpPr>
            <a:cxnSpLocks/>
          </p:cNvCxnSpPr>
          <p:nvPr/>
        </p:nvCxnSpPr>
        <p:spPr>
          <a:xfrm>
            <a:off x="9541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a:extLst>
              <a:ext uri="{FF2B5EF4-FFF2-40B4-BE49-F238E27FC236}">
                <a16:creationId xmlns:a16="http://schemas.microsoft.com/office/drawing/2014/main" id="{40F9640A-1058-5E97-EA18-FB3EAAA4642D}"/>
              </a:ext>
            </a:extLst>
          </p:cNvPr>
          <p:cNvCxnSpPr>
            <a:cxnSpLocks/>
          </p:cNvCxnSpPr>
          <p:nvPr/>
        </p:nvCxnSpPr>
        <p:spPr>
          <a:xfrm>
            <a:off x="908429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a:extLst>
              <a:ext uri="{FF2B5EF4-FFF2-40B4-BE49-F238E27FC236}">
                <a16:creationId xmlns:a16="http://schemas.microsoft.com/office/drawing/2014/main" id="{2D27741B-92E9-C365-1B01-C885B78134BA}"/>
              </a:ext>
            </a:extLst>
          </p:cNvPr>
          <p:cNvCxnSpPr>
            <a:cxnSpLocks/>
          </p:cNvCxnSpPr>
          <p:nvPr/>
        </p:nvCxnSpPr>
        <p:spPr>
          <a:xfrm>
            <a:off x="922285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a:extLst>
              <a:ext uri="{FF2B5EF4-FFF2-40B4-BE49-F238E27FC236}">
                <a16:creationId xmlns:a16="http://schemas.microsoft.com/office/drawing/2014/main" id="{B9547BAB-7B73-B65E-5309-D2DCF1037E44}"/>
              </a:ext>
            </a:extLst>
          </p:cNvPr>
          <p:cNvCxnSpPr>
            <a:cxnSpLocks/>
          </p:cNvCxnSpPr>
          <p:nvPr/>
        </p:nvCxnSpPr>
        <p:spPr>
          <a:xfrm>
            <a:off x="10046151"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a:extLst>
              <a:ext uri="{FF2B5EF4-FFF2-40B4-BE49-F238E27FC236}">
                <a16:creationId xmlns:a16="http://schemas.microsoft.com/office/drawing/2014/main" id="{8C00D1B2-53DA-4945-6109-A907062A0333}"/>
              </a:ext>
            </a:extLst>
          </p:cNvPr>
          <p:cNvCxnSpPr>
            <a:cxnSpLocks/>
          </p:cNvCxnSpPr>
          <p:nvPr/>
        </p:nvCxnSpPr>
        <p:spPr>
          <a:xfrm>
            <a:off x="10184713"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直線コネクタ 351">
            <a:extLst>
              <a:ext uri="{FF2B5EF4-FFF2-40B4-BE49-F238E27FC236}">
                <a16:creationId xmlns:a16="http://schemas.microsoft.com/office/drawing/2014/main" id="{7B4A2C84-B66C-FE76-CA0D-DC22E86E52EA}"/>
              </a:ext>
            </a:extLst>
          </p:cNvPr>
          <p:cNvCxnSpPr>
            <a:cxnSpLocks/>
          </p:cNvCxnSpPr>
          <p:nvPr/>
        </p:nvCxnSpPr>
        <p:spPr>
          <a:xfrm>
            <a:off x="10372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直線コネクタ 352">
            <a:extLst>
              <a:ext uri="{FF2B5EF4-FFF2-40B4-BE49-F238E27FC236}">
                <a16:creationId xmlns:a16="http://schemas.microsoft.com/office/drawing/2014/main" id="{24218A46-DEE2-64D4-9BB6-3AA0064EC0B3}"/>
              </a:ext>
            </a:extLst>
          </p:cNvPr>
          <p:cNvCxnSpPr>
            <a:cxnSpLocks/>
          </p:cNvCxnSpPr>
          <p:nvPr/>
        </p:nvCxnSpPr>
        <p:spPr>
          <a:xfrm>
            <a:off x="10510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直線コネクタ 353">
            <a:extLst>
              <a:ext uri="{FF2B5EF4-FFF2-40B4-BE49-F238E27FC236}">
                <a16:creationId xmlns:a16="http://schemas.microsoft.com/office/drawing/2014/main" id="{970E85EA-E550-62B5-C6A0-3BDF87980C97}"/>
              </a:ext>
            </a:extLst>
          </p:cNvPr>
          <p:cNvCxnSpPr>
            <a:cxnSpLocks/>
          </p:cNvCxnSpPr>
          <p:nvPr/>
        </p:nvCxnSpPr>
        <p:spPr>
          <a:xfrm>
            <a:off x="9727064"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a:extLst>
              <a:ext uri="{FF2B5EF4-FFF2-40B4-BE49-F238E27FC236}">
                <a16:creationId xmlns:a16="http://schemas.microsoft.com/office/drawing/2014/main" id="{281E6A62-A329-60DB-8F48-7B0ED6AF88FF}"/>
              </a:ext>
            </a:extLst>
          </p:cNvPr>
          <p:cNvCxnSpPr>
            <a:cxnSpLocks/>
          </p:cNvCxnSpPr>
          <p:nvPr/>
        </p:nvCxnSpPr>
        <p:spPr>
          <a:xfrm>
            <a:off x="9865626"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テキスト ボックス 359">
            <a:extLst>
              <a:ext uri="{FF2B5EF4-FFF2-40B4-BE49-F238E27FC236}">
                <a16:creationId xmlns:a16="http://schemas.microsoft.com/office/drawing/2014/main" id="{17C624CC-B21E-89C1-0478-A9DB0EF8A02A}"/>
              </a:ext>
            </a:extLst>
          </p:cNvPr>
          <p:cNvSpPr txBox="1"/>
          <p:nvPr/>
        </p:nvSpPr>
        <p:spPr>
          <a:xfrm>
            <a:off x="9049671" y="4558492"/>
            <a:ext cx="2130446" cy="369332"/>
          </a:xfrm>
          <a:prstGeom prst="rect">
            <a:avLst/>
          </a:prstGeom>
          <a:noFill/>
        </p:spPr>
        <p:txBody>
          <a:bodyPr wrap="square">
            <a:spAutoFit/>
          </a:bodyPr>
          <a:lstStyle/>
          <a:p>
            <a:r>
              <a:rPr lang="en-US" altLang="ja-JP" sz="1800" b="1" dirty="0"/>
              <a:t>Vertical CCD </a:t>
            </a:r>
            <a:endParaRPr lang="ja-JP" altLang="en-US" dirty="0"/>
          </a:p>
        </p:txBody>
      </p:sp>
      <p:sp>
        <p:nvSpPr>
          <p:cNvPr id="361" name="テキスト ボックス 360">
            <a:extLst>
              <a:ext uri="{FF2B5EF4-FFF2-40B4-BE49-F238E27FC236}">
                <a16:creationId xmlns:a16="http://schemas.microsoft.com/office/drawing/2014/main" id="{9998BDC9-937F-5AD7-5A2E-BDA579CEA089}"/>
              </a:ext>
            </a:extLst>
          </p:cNvPr>
          <p:cNvSpPr txBox="1"/>
          <p:nvPr/>
        </p:nvSpPr>
        <p:spPr>
          <a:xfrm>
            <a:off x="8484533" y="6448621"/>
            <a:ext cx="2130446" cy="369332"/>
          </a:xfrm>
          <a:prstGeom prst="rect">
            <a:avLst/>
          </a:prstGeom>
          <a:noFill/>
        </p:spPr>
        <p:txBody>
          <a:bodyPr wrap="square">
            <a:spAutoFit/>
          </a:bodyPr>
          <a:lstStyle/>
          <a:p>
            <a:r>
              <a:rPr lang="en-US" altLang="ja-JP" sz="1800" b="1" dirty="0"/>
              <a:t>Horizontal CCD </a:t>
            </a:r>
            <a:endParaRPr lang="ja-JP" altLang="en-US" dirty="0"/>
          </a:p>
        </p:txBody>
      </p:sp>
      <p:sp>
        <p:nvSpPr>
          <p:cNvPr id="362" name="テキスト ボックス 361">
            <a:extLst>
              <a:ext uri="{FF2B5EF4-FFF2-40B4-BE49-F238E27FC236}">
                <a16:creationId xmlns:a16="http://schemas.microsoft.com/office/drawing/2014/main" id="{4C99498C-A28D-DCF5-3125-A4DFE0D50FD8}"/>
              </a:ext>
            </a:extLst>
          </p:cNvPr>
          <p:cNvSpPr txBox="1"/>
          <p:nvPr/>
        </p:nvSpPr>
        <p:spPr>
          <a:xfrm>
            <a:off x="8874139" y="1353876"/>
            <a:ext cx="2778204" cy="369332"/>
          </a:xfrm>
          <a:prstGeom prst="rect">
            <a:avLst/>
          </a:prstGeom>
          <a:noFill/>
        </p:spPr>
        <p:txBody>
          <a:bodyPr wrap="square">
            <a:spAutoFit/>
          </a:bodyPr>
          <a:lstStyle/>
          <a:p>
            <a:r>
              <a:rPr lang="en-US" altLang="ja-JP" sz="1800" b="1" dirty="0"/>
              <a:t>Vertical Data Line</a:t>
            </a:r>
            <a:endParaRPr lang="ja-JP" altLang="en-US" dirty="0"/>
          </a:p>
        </p:txBody>
      </p:sp>
      <p:sp>
        <p:nvSpPr>
          <p:cNvPr id="363" name="テキスト ボックス 362">
            <a:extLst>
              <a:ext uri="{FF2B5EF4-FFF2-40B4-BE49-F238E27FC236}">
                <a16:creationId xmlns:a16="http://schemas.microsoft.com/office/drawing/2014/main" id="{ACDF5E21-4F06-FC7F-7CEF-786A80BB814B}"/>
              </a:ext>
            </a:extLst>
          </p:cNvPr>
          <p:cNvSpPr txBox="1"/>
          <p:nvPr/>
        </p:nvSpPr>
        <p:spPr>
          <a:xfrm>
            <a:off x="8044333" y="2736591"/>
            <a:ext cx="3822459" cy="369332"/>
          </a:xfrm>
          <a:prstGeom prst="rect">
            <a:avLst/>
          </a:prstGeom>
          <a:noFill/>
        </p:spPr>
        <p:txBody>
          <a:bodyPr wrap="square">
            <a:spAutoFit/>
          </a:bodyPr>
          <a:lstStyle/>
          <a:p>
            <a:r>
              <a:rPr lang="en-US" altLang="ja-JP" sz="1800" b="1" dirty="0"/>
              <a:t>Horizontal   Data Line</a:t>
            </a:r>
            <a:endParaRPr lang="ja-JP" altLang="en-US" dirty="0"/>
          </a:p>
        </p:txBody>
      </p:sp>
      <p:sp>
        <p:nvSpPr>
          <p:cNvPr id="368" name="テキスト ボックス 367">
            <a:extLst>
              <a:ext uri="{FF2B5EF4-FFF2-40B4-BE49-F238E27FC236}">
                <a16:creationId xmlns:a16="http://schemas.microsoft.com/office/drawing/2014/main" id="{CA78C1D6-70C9-0855-DE3D-E3E4AC738D24}"/>
              </a:ext>
            </a:extLst>
          </p:cNvPr>
          <p:cNvSpPr txBox="1"/>
          <p:nvPr/>
        </p:nvSpPr>
        <p:spPr>
          <a:xfrm>
            <a:off x="5971301" y="3775573"/>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369" name="テキスト ボックス 368">
            <a:extLst>
              <a:ext uri="{FF2B5EF4-FFF2-40B4-BE49-F238E27FC236}">
                <a16:creationId xmlns:a16="http://schemas.microsoft.com/office/drawing/2014/main" id="{277501FC-BE30-999A-24D8-68BA46DE6517}"/>
              </a:ext>
            </a:extLst>
          </p:cNvPr>
          <p:cNvSpPr txBox="1"/>
          <p:nvPr/>
        </p:nvSpPr>
        <p:spPr>
          <a:xfrm>
            <a:off x="-87328" y="3373687"/>
            <a:ext cx="3689191" cy="369332"/>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Photodiode with Image Lag</a:t>
            </a:r>
            <a:r>
              <a:rPr lang="ja-JP" altLang="en-US" sz="1400" b="1" dirty="0">
                <a:solidFill>
                  <a:srgbClr val="FF0000"/>
                </a:solidFill>
              </a:rPr>
              <a:t> </a:t>
            </a:r>
            <a:endParaRPr lang="ja-JP" altLang="en-US" sz="1400" dirty="0">
              <a:solidFill>
                <a:srgbClr val="FF0000"/>
              </a:solidFill>
            </a:endParaRPr>
          </a:p>
        </p:txBody>
      </p:sp>
      <p:sp>
        <p:nvSpPr>
          <p:cNvPr id="246" name="テキスト ボックス 245">
            <a:extLst>
              <a:ext uri="{FF2B5EF4-FFF2-40B4-BE49-F238E27FC236}">
                <a16:creationId xmlns:a16="http://schemas.microsoft.com/office/drawing/2014/main" id="{EC8A8438-5621-D5AD-5B60-64BF1B75C0BA}"/>
              </a:ext>
            </a:extLst>
          </p:cNvPr>
          <p:cNvSpPr txBox="1"/>
          <p:nvPr/>
        </p:nvSpPr>
        <p:spPr>
          <a:xfrm>
            <a:off x="8877098" y="1722783"/>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Large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7" name="テキスト ボックス 246">
            <a:extLst>
              <a:ext uri="{FF2B5EF4-FFF2-40B4-BE49-F238E27FC236}">
                <a16:creationId xmlns:a16="http://schemas.microsoft.com/office/drawing/2014/main" id="{85C2E6BE-8D56-4B58-16CA-3D11F426D1FB}"/>
              </a:ext>
            </a:extLst>
          </p:cNvPr>
          <p:cNvSpPr txBox="1"/>
          <p:nvPr/>
        </p:nvSpPr>
        <p:spPr>
          <a:xfrm>
            <a:off x="8906197" y="5041358"/>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Small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8" name="テキスト ボックス 247">
            <a:extLst>
              <a:ext uri="{FF2B5EF4-FFF2-40B4-BE49-F238E27FC236}">
                <a16:creationId xmlns:a16="http://schemas.microsoft.com/office/drawing/2014/main" id="{0E9316D3-63D1-E8FA-55FF-9F28C641DE38}"/>
              </a:ext>
            </a:extLst>
          </p:cNvPr>
          <p:cNvSpPr txBox="1"/>
          <p:nvPr/>
        </p:nvSpPr>
        <p:spPr>
          <a:xfrm>
            <a:off x="2407135" y="432800"/>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49" name="テキスト ボックス 248">
            <a:extLst>
              <a:ext uri="{FF2B5EF4-FFF2-40B4-BE49-F238E27FC236}">
                <a16:creationId xmlns:a16="http://schemas.microsoft.com/office/drawing/2014/main" id="{32F30240-49EF-25A7-6C8C-3ED4EA095E0B}"/>
              </a:ext>
            </a:extLst>
          </p:cNvPr>
          <p:cNvSpPr txBox="1"/>
          <p:nvPr/>
        </p:nvSpPr>
        <p:spPr>
          <a:xfrm>
            <a:off x="9365547" y="4106852"/>
            <a:ext cx="2495781" cy="461665"/>
          </a:xfrm>
          <a:prstGeom prst="rect">
            <a:avLst/>
          </a:prstGeom>
          <a:noFill/>
        </p:spPr>
        <p:txBody>
          <a:bodyPr wrap="square">
            <a:spAutoFit/>
          </a:bodyPr>
          <a:lstStyle/>
          <a:p>
            <a:r>
              <a:rPr lang="en-US" altLang="ja-JP" sz="2400" b="1" dirty="0">
                <a:solidFill>
                  <a:srgbClr val="FF0000"/>
                </a:solidFill>
              </a:rPr>
              <a:t>No Image Lag</a:t>
            </a:r>
            <a:r>
              <a:rPr lang="ja-JP" altLang="en-US" sz="2400" b="1" dirty="0">
                <a:solidFill>
                  <a:srgbClr val="FF0000"/>
                </a:solidFill>
              </a:rPr>
              <a:t> </a:t>
            </a:r>
            <a:endParaRPr lang="ja-JP" altLang="en-US" sz="2400" dirty="0">
              <a:solidFill>
                <a:srgbClr val="FF0000"/>
              </a:solidFill>
            </a:endParaRPr>
          </a:p>
        </p:txBody>
      </p:sp>
      <p:sp>
        <p:nvSpPr>
          <p:cNvPr id="250" name="テキスト ボックス 249">
            <a:extLst>
              <a:ext uri="{FF2B5EF4-FFF2-40B4-BE49-F238E27FC236}">
                <a16:creationId xmlns:a16="http://schemas.microsoft.com/office/drawing/2014/main" id="{0B18DA94-44AB-8447-BD14-1C120BEF8FE6}"/>
              </a:ext>
            </a:extLst>
          </p:cNvPr>
          <p:cNvSpPr txBox="1"/>
          <p:nvPr/>
        </p:nvSpPr>
        <p:spPr>
          <a:xfrm>
            <a:off x="8891894" y="725407"/>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52" name="テキスト ボックス 251">
            <a:extLst>
              <a:ext uri="{FF2B5EF4-FFF2-40B4-BE49-F238E27FC236}">
                <a16:creationId xmlns:a16="http://schemas.microsoft.com/office/drawing/2014/main" id="{F94B6163-6EAB-A49C-591B-A716EE871FEA}"/>
              </a:ext>
            </a:extLst>
          </p:cNvPr>
          <p:cNvSpPr txBox="1"/>
          <p:nvPr/>
        </p:nvSpPr>
        <p:spPr>
          <a:xfrm>
            <a:off x="8969668" y="310109"/>
            <a:ext cx="2726639" cy="523220"/>
          </a:xfrm>
          <a:prstGeom prst="rect">
            <a:avLst/>
          </a:prstGeom>
          <a:noFill/>
        </p:spPr>
        <p:txBody>
          <a:bodyPr wrap="square">
            <a:spAutoFit/>
          </a:bodyPr>
          <a:lstStyle/>
          <a:p>
            <a:r>
              <a:rPr lang="en-US" altLang="ja-JP" sz="2800" b="1" dirty="0"/>
              <a:t> </a:t>
            </a:r>
            <a:r>
              <a:rPr lang="en-US" altLang="ja-JP" sz="1400" b="1" dirty="0"/>
              <a:t>RCA, Fairchild, NEC, Philips </a:t>
            </a:r>
            <a:endParaRPr lang="ja-JP" altLang="en-US" sz="1400" dirty="0"/>
          </a:p>
        </p:txBody>
      </p:sp>
      <p:sp>
        <p:nvSpPr>
          <p:cNvPr id="253" name="テキスト ボックス 252">
            <a:extLst>
              <a:ext uri="{FF2B5EF4-FFF2-40B4-BE49-F238E27FC236}">
                <a16:creationId xmlns:a16="http://schemas.microsoft.com/office/drawing/2014/main" id="{5CBAEA84-010C-E961-0331-A5184BCD423C}"/>
              </a:ext>
            </a:extLst>
          </p:cNvPr>
          <p:cNvSpPr txBox="1"/>
          <p:nvPr/>
        </p:nvSpPr>
        <p:spPr>
          <a:xfrm>
            <a:off x="5859021" y="376426"/>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254" name="テキスト ボックス 253">
            <a:extLst>
              <a:ext uri="{FF2B5EF4-FFF2-40B4-BE49-F238E27FC236}">
                <a16:creationId xmlns:a16="http://schemas.microsoft.com/office/drawing/2014/main" id="{C5BC2729-3DF7-487A-004B-3F3F1D9E4E7B}"/>
              </a:ext>
            </a:extLst>
          </p:cNvPr>
          <p:cNvSpPr txBox="1"/>
          <p:nvPr/>
        </p:nvSpPr>
        <p:spPr>
          <a:xfrm>
            <a:off x="11393460" y="6451492"/>
            <a:ext cx="798540" cy="461665"/>
          </a:xfrm>
          <a:prstGeom prst="rect">
            <a:avLst/>
          </a:prstGeom>
          <a:noFill/>
        </p:spPr>
        <p:txBody>
          <a:bodyPr wrap="square">
            <a:spAutoFit/>
          </a:bodyPr>
          <a:lstStyle/>
          <a:p>
            <a:r>
              <a:rPr lang="en-US" altLang="ja-JP" sz="2400" b="1" dirty="0"/>
              <a:t>2.47</a:t>
            </a:r>
            <a:endParaRPr lang="ja-JP" altLang="en-US" sz="2400" b="1" dirty="0"/>
          </a:p>
        </p:txBody>
      </p:sp>
      <p:sp>
        <p:nvSpPr>
          <p:cNvPr id="255" name="正方形/長方形 254">
            <a:extLst>
              <a:ext uri="{FF2B5EF4-FFF2-40B4-BE49-F238E27FC236}">
                <a16:creationId xmlns:a16="http://schemas.microsoft.com/office/drawing/2014/main" id="{6615F90D-E274-3353-E2DA-28D14931FDF4}"/>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6" name="テキスト ボックス 255">
            <a:extLst>
              <a:ext uri="{FF2B5EF4-FFF2-40B4-BE49-F238E27FC236}">
                <a16:creationId xmlns:a16="http://schemas.microsoft.com/office/drawing/2014/main" id="{32024BDF-1AC3-2C57-D793-E52125DAF210}"/>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047</a:t>
            </a:r>
            <a:endParaRPr kumimoji="1" lang="ja-JP" altLang="en-US" b="1" dirty="0"/>
          </a:p>
        </p:txBody>
      </p:sp>
      <p:sp>
        <p:nvSpPr>
          <p:cNvPr id="257" name="正方形/長方形 256">
            <a:extLst>
              <a:ext uri="{FF2B5EF4-FFF2-40B4-BE49-F238E27FC236}">
                <a16:creationId xmlns:a16="http://schemas.microsoft.com/office/drawing/2014/main" id="{F6EE6F88-D1E0-1279-4FD5-6B2B03164738}"/>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560098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テキスト ボックス 149">
            <a:extLst>
              <a:ext uri="{FF2B5EF4-FFF2-40B4-BE49-F238E27FC236}">
                <a16:creationId xmlns:a16="http://schemas.microsoft.com/office/drawing/2014/main" id="{CA343FB1-470C-D0AB-B37E-E17917CCCDCC}"/>
              </a:ext>
            </a:extLst>
          </p:cNvPr>
          <p:cNvSpPr txBox="1"/>
          <p:nvPr/>
        </p:nvSpPr>
        <p:spPr>
          <a:xfrm>
            <a:off x="7257486" y="171645"/>
            <a:ext cx="4340060" cy="400110"/>
          </a:xfrm>
          <a:prstGeom prst="rect">
            <a:avLst/>
          </a:prstGeom>
          <a:noFill/>
        </p:spPr>
        <p:txBody>
          <a:bodyPr wrap="square" rtlCol="0">
            <a:spAutoFit/>
          </a:bodyPr>
          <a:lstStyle/>
          <a:p>
            <a:r>
              <a:rPr lang="en-US" altLang="ja-JP" sz="2000" b="1" dirty="0"/>
              <a:t>Before Invention of CCD in 1970, </a:t>
            </a:r>
            <a:endParaRPr kumimoji="1" lang="ja-JP" altLang="en-US" sz="2000" b="1" dirty="0"/>
          </a:p>
        </p:txBody>
      </p:sp>
      <p:cxnSp>
        <p:nvCxnSpPr>
          <p:cNvPr id="59" name="直線コネクタ 58">
            <a:extLst>
              <a:ext uri="{FF2B5EF4-FFF2-40B4-BE49-F238E27FC236}">
                <a16:creationId xmlns:a16="http://schemas.microsoft.com/office/drawing/2014/main" id="{57B511A6-405D-7E55-FB5B-0100D1F0E1D0}"/>
              </a:ext>
            </a:extLst>
          </p:cNvPr>
          <p:cNvCxnSpPr>
            <a:cxnSpLocks/>
          </p:cNvCxnSpPr>
          <p:nvPr/>
        </p:nvCxnSpPr>
        <p:spPr>
          <a:xfrm>
            <a:off x="8663111" y="632007"/>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4690E898-1B06-6BB9-A20E-6B29D1BD77DC}"/>
              </a:ext>
            </a:extLst>
          </p:cNvPr>
          <p:cNvCxnSpPr>
            <a:cxnSpLocks/>
          </p:cNvCxnSpPr>
          <p:nvPr/>
        </p:nvCxnSpPr>
        <p:spPr>
          <a:xfrm>
            <a:off x="8112375" y="1113616"/>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F779526F-A4A5-D22B-9BD1-36D499361046}"/>
              </a:ext>
            </a:extLst>
          </p:cNvPr>
          <p:cNvCxnSpPr>
            <a:cxnSpLocks/>
          </p:cNvCxnSpPr>
          <p:nvPr/>
        </p:nvCxnSpPr>
        <p:spPr>
          <a:xfrm>
            <a:off x="7555142" y="1113616"/>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047D638D-F7D9-CBF6-2F2B-462A8E700094}"/>
              </a:ext>
            </a:extLst>
          </p:cNvPr>
          <p:cNvCxnSpPr>
            <a:cxnSpLocks/>
          </p:cNvCxnSpPr>
          <p:nvPr/>
        </p:nvCxnSpPr>
        <p:spPr>
          <a:xfrm>
            <a:off x="7905369" y="9952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CE388EA-D3CE-9DE3-E6DC-2027B6EC4DE5}"/>
              </a:ext>
            </a:extLst>
          </p:cNvPr>
          <p:cNvCxnSpPr>
            <a:cxnSpLocks/>
          </p:cNvCxnSpPr>
          <p:nvPr/>
        </p:nvCxnSpPr>
        <p:spPr>
          <a:xfrm>
            <a:off x="7905369" y="929554"/>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4BDB31E-79BB-7996-BD5C-F526F0912FDB}"/>
              </a:ext>
            </a:extLst>
          </p:cNvPr>
          <p:cNvCxnSpPr>
            <a:cxnSpLocks/>
          </p:cNvCxnSpPr>
          <p:nvPr/>
        </p:nvCxnSpPr>
        <p:spPr>
          <a:xfrm flipV="1">
            <a:off x="7905369" y="995283"/>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BF0B80F-B12E-2FA7-FE6A-8EFFA5A5E7A4}"/>
              </a:ext>
            </a:extLst>
          </p:cNvPr>
          <p:cNvCxnSpPr>
            <a:cxnSpLocks/>
          </p:cNvCxnSpPr>
          <p:nvPr/>
        </p:nvCxnSpPr>
        <p:spPr>
          <a:xfrm flipV="1">
            <a:off x="8112375" y="989247"/>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FA440355-28A7-A4B2-BA98-8993DC08CC48}"/>
              </a:ext>
            </a:extLst>
          </p:cNvPr>
          <p:cNvCxnSpPr>
            <a:cxnSpLocks/>
          </p:cNvCxnSpPr>
          <p:nvPr/>
        </p:nvCxnSpPr>
        <p:spPr>
          <a:xfrm flipV="1">
            <a:off x="8004130" y="807025"/>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楕円 91">
            <a:extLst>
              <a:ext uri="{FF2B5EF4-FFF2-40B4-BE49-F238E27FC236}">
                <a16:creationId xmlns:a16="http://schemas.microsoft.com/office/drawing/2014/main" id="{4EB0EC97-AC5B-C14F-9F81-3DA0CBE69ED6}"/>
              </a:ext>
            </a:extLst>
          </p:cNvPr>
          <p:cNvSpPr/>
          <p:nvPr/>
        </p:nvSpPr>
        <p:spPr>
          <a:xfrm>
            <a:off x="7950008" y="71643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EC6995C-FB02-ED83-9DA0-D7FF52DC6639}"/>
              </a:ext>
            </a:extLst>
          </p:cNvPr>
          <p:cNvSpPr/>
          <p:nvPr/>
        </p:nvSpPr>
        <p:spPr>
          <a:xfrm>
            <a:off x="8608302" y="104520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D012BB34-3EFA-7BF2-1777-F8E42BA35256}"/>
              </a:ext>
            </a:extLst>
          </p:cNvPr>
          <p:cNvCxnSpPr>
            <a:cxnSpLocks/>
          </p:cNvCxnSpPr>
          <p:nvPr/>
        </p:nvCxnSpPr>
        <p:spPr>
          <a:xfrm>
            <a:off x="7574192" y="1098348"/>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AC3459D2-6289-E4BC-FC20-6C5D2E804501}"/>
              </a:ext>
            </a:extLst>
          </p:cNvPr>
          <p:cNvCxnSpPr>
            <a:cxnSpLocks/>
          </p:cNvCxnSpPr>
          <p:nvPr/>
        </p:nvCxnSpPr>
        <p:spPr>
          <a:xfrm>
            <a:off x="7471597" y="166187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C46DC54-5C9D-D25D-4C39-732B14B4305B}"/>
              </a:ext>
            </a:extLst>
          </p:cNvPr>
          <p:cNvCxnSpPr>
            <a:cxnSpLocks/>
          </p:cNvCxnSpPr>
          <p:nvPr/>
        </p:nvCxnSpPr>
        <p:spPr>
          <a:xfrm>
            <a:off x="7525266" y="172145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FBB036B5-A27B-D79B-B6EE-A1B2FFC8E626}"/>
              </a:ext>
            </a:extLst>
          </p:cNvPr>
          <p:cNvCxnSpPr>
            <a:cxnSpLocks/>
          </p:cNvCxnSpPr>
          <p:nvPr/>
        </p:nvCxnSpPr>
        <p:spPr>
          <a:xfrm>
            <a:off x="7428084" y="1245911"/>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二等辺三角形 166">
            <a:extLst>
              <a:ext uri="{FF2B5EF4-FFF2-40B4-BE49-F238E27FC236}">
                <a16:creationId xmlns:a16="http://schemas.microsoft.com/office/drawing/2014/main" id="{60A0CEA2-6FE6-8FC1-05A6-F9122A8AF89B}"/>
              </a:ext>
            </a:extLst>
          </p:cNvPr>
          <p:cNvSpPr/>
          <p:nvPr/>
        </p:nvSpPr>
        <p:spPr>
          <a:xfrm>
            <a:off x="7471599" y="1250279"/>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DE5EBB98-1791-4362-171A-497BCCF8D96E}"/>
              </a:ext>
            </a:extLst>
          </p:cNvPr>
          <p:cNvCxnSpPr>
            <a:cxnSpLocks/>
          </p:cNvCxnSpPr>
          <p:nvPr/>
        </p:nvCxnSpPr>
        <p:spPr>
          <a:xfrm>
            <a:off x="8663111" y="228342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CF2AE3E-3FC3-9B63-972E-5F3B0846B6DD}"/>
              </a:ext>
            </a:extLst>
          </p:cNvPr>
          <p:cNvCxnSpPr>
            <a:cxnSpLocks/>
          </p:cNvCxnSpPr>
          <p:nvPr/>
        </p:nvCxnSpPr>
        <p:spPr>
          <a:xfrm>
            <a:off x="8662423" y="2510257"/>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31A2894-A1FC-E59F-2FC6-4C36FB818FE0}"/>
              </a:ext>
            </a:extLst>
          </p:cNvPr>
          <p:cNvCxnSpPr>
            <a:cxnSpLocks/>
          </p:cNvCxnSpPr>
          <p:nvPr/>
        </p:nvCxnSpPr>
        <p:spPr>
          <a:xfrm flipV="1">
            <a:off x="8958970" y="2265302"/>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FA7857F-D0F1-50CE-0A53-22EAB65149F0}"/>
              </a:ext>
            </a:extLst>
          </p:cNvPr>
          <p:cNvCxnSpPr>
            <a:cxnSpLocks/>
          </p:cNvCxnSpPr>
          <p:nvPr/>
        </p:nvCxnSpPr>
        <p:spPr>
          <a:xfrm flipV="1">
            <a:off x="8870117" y="226602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13E0E57C-C773-D8E1-3880-68188B1A3756}"/>
              </a:ext>
            </a:extLst>
          </p:cNvPr>
          <p:cNvCxnSpPr>
            <a:cxnSpLocks/>
          </p:cNvCxnSpPr>
          <p:nvPr/>
        </p:nvCxnSpPr>
        <p:spPr>
          <a:xfrm flipH="1" flipV="1">
            <a:off x="8663111" y="2503756"/>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8020F7A4-6F81-1DC0-48CE-F618AB5DD7E3}"/>
              </a:ext>
            </a:extLst>
          </p:cNvPr>
          <p:cNvCxnSpPr>
            <a:cxnSpLocks/>
          </p:cNvCxnSpPr>
          <p:nvPr/>
        </p:nvCxnSpPr>
        <p:spPr>
          <a:xfrm>
            <a:off x="8958970" y="239365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楕円 197">
            <a:extLst>
              <a:ext uri="{FF2B5EF4-FFF2-40B4-BE49-F238E27FC236}">
                <a16:creationId xmlns:a16="http://schemas.microsoft.com/office/drawing/2014/main" id="{9B492A26-7B6E-947A-4C37-9E93A9D58DB7}"/>
              </a:ext>
            </a:extLst>
          </p:cNvPr>
          <p:cNvSpPr/>
          <p:nvPr/>
        </p:nvSpPr>
        <p:spPr>
          <a:xfrm>
            <a:off x="9111855" y="2334298"/>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CAC77176-FFE5-2716-5E3C-8E133A828E32}"/>
              </a:ext>
            </a:extLst>
          </p:cNvPr>
          <p:cNvSpPr/>
          <p:nvPr/>
        </p:nvSpPr>
        <p:spPr>
          <a:xfrm>
            <a:off x="8601086" y="265950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C86FB810-CEEB-0975-28D2-CBCC2A9AF194}"/>
              </a:ext>
            </a:extLst>
          </p:cNvPr>
          <p:cNvCxnSpPr>
            <a:cxnSpLocks/>
            <a:endCxn id="202" idx="1"/>
          </p:cNvCxnSpPr>
          <p:nvPr/>
        </p:nvCxnSpPr>
        <p:spPr>
          <a:xfrm>
            <a:off x="7579857" y="2717398"/>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a:extLst>
              <a:ext uri="{FF2B5EF4-FFF2-40B4-BE49-F238E27FC236}">
                <a16:creationId xmlns:a16="http://schemas.microsoft.com/office/drawing/2014/main" id="{8C3E250D-172E-2DC4-65AA-E854CA4AA7A9}"/>
              </a:ext>
            </a:extLst>
          </p:cNvPr>
          <p:cNvSpPr txBox="1"/>
          <p:nvPr/>
        </p:nvSpPr>
        <p:spPr>
          <a:xfrm>
            <a:off x="11011311" y="2547589"/>
            <a:ext cx="1132251" cy="369332"/>
          </a:xfrm>
          <a:prstGeom prst="rect">
            <a:avLst/>
          </a:prstGeom>
          <a:noFill/>
        </p:spPr>
        <p:txBody>
          <a:bodyPr wrap="square">
            <a:spAutoFit/>
          </a:bodyPr>
          <a:lstStyle/>
          <a:p>
            <a:r>
              <a:rPr lang="en-US" altLang="ja-JP" sz="1800" b="1" dirty="0"/>
              <a:t>Output</a:t>
            </a:r>
            <a:endParaRPr lang="ja-JP" altLang="en-US" dirty="0"/>
          </a:p>
        </p:txBody>
      </p:sp>
      <p:sp>
        <p:nvSpPr>
          <p:cNvPr id="203" name="テキスト ボックス 202">
            <a:extLst>
              <a:ext uri="{FF2B5EF4-FFF2-40B4-BE49-F238E27FC236}">
                <a16:creationId xmlns:a16="http://schemas.microsoft.com/office/drawing/2014/main" id="{D94D9140-4ED2-AAF9-8C08-204EAF0DD9EB}"/>
              </a:ext>
            </a:extLst>
          </p:cNvPr>
          <p:cNvSpPr txBox="1"/>
          <p:nvPr/>
        </p:nvSpPr>
        <p:spPr>
          <a:xfrm>
            <a:off x="9185216" y="2228183"/>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05" name="直線コネクタ 204">
            <a:extLst>
              <a:ext uri="{FF2B5EF4-FFF2-40B4-BE49-F238E27FC236}">
                <a16:creationId xmlns:a16="http://schemas.microsoft.com/office/drawing/2014/main" id="{705BF72F-F682-90B0-2D11-D55906D4C3C5}"/>
              </a:ext>
            </a:extLst>
          </p:cNvPr>
          <p:cNvCxnSpPr>
            <a:cxnSpLocks/>
          </p:cNvCxnSpPr>
          <p:nvPr/>
        </p:nvCxnSpPr>
        <p:spPr>
          <a:xfrm>
            <a:off x="7972532" y="1790017"/>
            <a:ext cx="657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55D9E9-6AD9-6A5E-7412-B698ED65DA1F}"/>
              </a:ext>
            </a:extLst>
          </p:cNvPr>
          <p:cNvCxnSpPr>
            <a:cxnSpLocks/>
          </p:cNvCxnSpPr>
          <p:nvPr/>
        </p:nvCxnSpPr>
        <p:spPr>
          <a:xfrm>
            <a:off x="7972532" y="1790017"/>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780B89AD-34B3-FA8E-D6D9-B974B90BE4B1}"/>
              </a:ext>
            </a:extLst>
          </p:cNvPr>
          <p:cNvCxnSpPr>
            <a:cxnSpLocks/>
          </p:cNvCxnSpPr>
          <p:nvPr/>
        </p:nvCxnSpPr>
        <p:spPr>
          <a:xfrm>
            <a:off x="7815148" y="2121028"/>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E383D7D-9175-89BC-5C12-3A353BDEAFB3}"/>
              </a:ext>
            </a:extLst>
          </p:cNvPr>
          <p:cNvCxnSpPr>
            <a:cxnSpLocks/>
          </p:cNvCxnSpPr>
          <p:nvPr/>
        </p:nvCxnSpPr>
        <p:spPr>
          <a:xfrm>
            <a:off x="7815147" y="2212237"/>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F6AB7724-48AA-E278-6DEE-6C6844E7E885}"/>
              </a:ext>
            </a:extLst>
          </p:cNvPr>
          <p:cNvCxnSpPr>
            <a:cxnSpLocks/>
          </p:cNvCxnSpPr>
          <p:nvPr/>
        </p:nvCxnSpPr>
        <p:spPr>
          <a:xfrm>
            <a:off x="7977125" y="2221279"/>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8B9FA5B0-CA13-CDF3-F451-75D26FD8FE25}"/>
              </a:ext>
            </a:extLst>
          </p:cNvPr>
          <p:cNvCxnSpPr>
            <a:cxnSpLocks/>
          </p:cNvCxnSpPr>
          <p:nvPr/>
        </p:nvCxnSpPr>
        <p:spPr>
          <a:xfrm>
            <a:off x="7879510" y="2436062"/>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4690547A-EB3C-493D-48DF-EBF60B90A547}"/>
              </a:ext>
            </a:extLst>
          </p:cNvPr>
          <p:cNvCxnSpPr>
            <a:cxnSpLocks/>
          </p:cNvCxnSpPr>
          <p:nvPr/>
        </p:nvCxnSpPr>
        <p:spPr>
          <a:xfrm>
            <a:off x="7938648" y="2496975"/>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0C00CF71-B9D5-A779-990E-175618D86158}"/>
              </a:ext>
            </a:extLst>
          </p:cNvPr>
          <p:cNvCxnSpPr>
            <a:cxnSpLocks/>
          </p:cNvCxnSpPr>
          <p:nvPr/>
        </p:nvCxnSpPr>
        <p:spPr>
          <a:xfrm>
            <a:off x="9356075" y="2723423"/>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565ED72F-C13D-6880-39B2-1701E05728D5}"/>
              </a:ext>
            </a:extLst>
          </p:cNvPr>
          <p:cNvCxnSpPr>
            <a:cxnSpLocks/>
          </p:cNvCxnSpPr>
          <p:nvPr/>
        </p:nvCxnSpPr>
        <p:spPr>
          <a:xfrm>
            <a:off x="9198691" y="3054434"/>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8E2A6F12-FF4E-0606-5AD1-CFAF3E29D92E}"/>
              </a:ext>
            </a:extLst>
          </p:cNvPr>
          <p:cNvCxnSpPr>
            <a:cxnSpLocks/>
          </p:cNvCxnSpPr>
          <p:nvPr/>
        </p:nvCxnSpPr>
        <p:spPr>
          <a:xfrm>
            <a:off x="9198690" y="3145643"/>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76CD189A-9F83-4655-F672-15DCA6B966E9}"/>
              </a:ext>
            </a:extLst>
          </p:cNvPr>
          <p:cNvCxnSpPr>
            <a:cxnSpLocks/>
          </p:cNvCxnSpPr>
          <p:nvPr/>
        </p:nvCxnSpPr>
        <p:spPr>
          <a:xfrm>
            <a:off x="9360668" y="3154685"/>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27E20199-949A-2D56-14A4-B4AA77BAA1C9}"/>
              </a:ext>
            </a:extLst>
          </p:cNvPr>
          <p:cNvCxnSpPr>
            <a:cxnSpLocks/>
          </p:cNvCxnSpPr>
          <p:nvPr/>
        </p:nvCxnSpPr>
        <p:spPr>
          <a:xfrm>
            <a:off x="9263053" y="336946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4FEAE1BA-DB41-0FC5-D0F2-F94E404F44E2}"/>
              </a:ext>
            </a:extLst>
          </p:cNvPr>
          <p:cNvCxnSpPr>
            <a:cxnSpLocks/>
          </p:cNvCxnSpPr>
          <p:nvPr/>
        </p:nvCxnSpPr>
        <p:spPr>
          <a:xfrm>
            <a:off x="9322191" y="34303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83707831-029F-F49F-FC88-78C14EF674EA}"/>
              </a:ext>
            </a:extLst>
          </p:cNvPr>
          <p:cNvSpPr txBox="1"/>
          <p:nvPr/>
        </p:nvSpPr>
        <p:spPr>
          <a:xfrm>
            <a:off x="9453691" y="2960977"/>
            <a:ext cx="1132251" cy="369332"/>
          </a:xfrm>
          <a:prstGeom prst="rect">
            <a:avLst/>
          </a:prstGeom>
          <a:noFill/>
        </p:spPr>
        <p:txBody>
          <a:bodyPr wrap="square">
            <a:spAutoFit/>
          </a:bodyPr>
          <a:lstStyle/>
          <a:p>
            <a:r>
              <a:rPr lang="en-US" altLang="ja-JP" sz="1800" b="1" dirty="0"/>
              <a:t>C</a:t>
            </a:r>
            <a:r>
              <a:rPr lang="en-US" altLang="ja-JP" sz="1200" b="1" dirty="0"/>
              <a:t>H</a:t>
            </a:r>
            <a:endParaRPr lang="ja-JP" altLang="en-US" sz="1200" dirty="0"/>
          </a:p>
        </p:txBody>
      </p:sp>
      <p:sp>
        <p:nvSpPr>
          <p:cNvPr id="223" name="テキスト ボックス 222">
            <a:extLst>
              <a:ext uri="{FF2B5EF4-FFF2-40B4-BE49-F238E27FC236}">
                <a16:creationId xmlns:a16="http://schemas.microsoft.com/office/drawing/2014/main" id="{C9853594-B20A-CCA5-2259-5A14A9D58A18}"/>
              </a:ext>
            </a:extLst>
          </p:cNvPr>
          <p:cNvSpPr txBox="1"/>
          <p:nvPr/>
        </p:nvSpPr>
        <p:spPr>
          <a:xfrm>
            <a:off x="7352282" y="1974065"/>
            <a:ext cx="1132251" cy="369332"/>
          </a:xfrm>
          <a:prstGeom prst="rect">
            <a:avLst/>
          </a:prstGeom>
          <a:noFill/>
        </p:spPr>
        <p:txBody>
          <a:bodyPr wrap="square">
            <a:spAutoFit/>
          </a:bodyPr>
          <a:lstStyle/>
          <a:p>
            <a:r>
              <a:rPr lang="en-US" altLang="ja-JP" sz="1800" b="1" dirty="0"/>
              <a:t>C</a:t>
            </a:r>
            <a:r>
              <a:rPr lang="en-US" altLang="ja-JP" sz="1200" b="1" dirty="0"/>
              <a:t>V</a:t>
            </a:r>
            <a:endParaRPr lang="ja-JP" altLang="en-US" sz="1200" dirty="0"/>
          </a:p>
        </p:txBody>
      </p:sp>
      <p:sp>
        <p:nvSpPr>
          <p:cNvPr id="224" name="楕円 223">
            <a:extLst>
              <a:ext uri="{FF2B5EF4-FFF2-40B4-BE49-F238E27FC236}">
                <a16:creationId xmlns:a16="http://schemas.microsoft.com/office/drawing/2014/main" id="{1003464E-9523-A405-C391-A84F63D1C4DB}"/>
              </a:ext>
            </a:extLst>
          </p:cNvPr>
          <p:cNvSpPr/>
          <p:nvPr/>
        </p:nvSpPr>
        <p:spPr>
          <a:xfrm>
            <a:off x="8600398" y="1745604"/>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8B87EEEF-8EDB-BD5B-7C15-9A973877E94A}"/>
              </a:ext>
            </a:extLst>
          </p:cNvPr>
          <p:cNvSpPr/>
          <p:nvPr/>
        </p:nvSpPr>
        <p:spPr>
          <a:xfrm>
            <a:off x="9295584" y="265608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5C28C203-71D8-7FA0-B092-735AE23D4C93}"/>
              </a:ext>
            </a:extLst>
          </p:cNvPr>
          <p:cNvSpPr txBox="1"/>
          <p:nvPr/>
        </p:nvSpPr>
        <p:spPr>
          <a:xfrm>
            <a:off x="7371914" y="3440151"/>
            <a:ext cx="4820085" cy="707886"/>
          </a:xfrm>
          <a:prstGeom prst="rect">
            <a:avLst/>
          </a:prstGeom>
          <a:noFill/>
        </p:spPr>
        <p:txBody>
          <a:bodyPr wrap="square" rtlCol="0">
            <a:spAutoFit/>
          </a:bodyPr>
          <a:lstStyle/>
          <a:p>
            <a:r>
              <a:rPr lang="en-US" altLang="ja-JP" sz="2000" b="1" dirty="0"/>
              <a:t>After Invention of CCD in 1970,</a:t>
            </a:r>
          </a:p>
          <a:p>
            <a:r>
              <a:rPr lang="en-US" altLang="ja-JP" sz="2000" b="1" dirty="0"/>
              <a:t>                         </a:t>
            </a:r>
            <a:r>
              <a:rPr lang="en-US" altLang="ja-JP" sz="1400" b="1" dirty="0"/>
              <a:t>RCA, Fairchild, NEC, Philips </a:t>
            </a:r>
            <a:endParaRPr kumimoji="1" lang="ja-JP" altLang="en-US" sz="1400" b="1" dirty="0"/>
          </a:p>
        </p:txBody>
      </p:sp>
      <p:cxnSp>
        <p:nvCxnSpPr>
          <p:cNvPr id="272" name="直線コネクタ 271">
            <a:extLst>
              <a:ext uri="{FF2B5EF4-FFF2-40B4-BE49-F238E27FC236}">
                <a16:creationId xmlns:a16="http://schemas.microsoft.com/office/drawing/2014/main" id="{493D0D96-34F8-03F8-80DE-1A9AACB71A58}"/>
              </a:ext>
            </a:extLst>
          </p:cNvPr>
          <p:cNvCxnSpPr>
            <a:cxnSpLocks/>
          </p:cNvCxnSpPr>
          <p:nvPr/>
        </p:nvCxnSpPr>
        <p:spPr>
          <a:xfrm>
            <a:off x="8586937" y="4022175"/>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35591ADA-8EF1-0A6A-2A38-FE7E52953F70}"/>
              </a:ext>
            </a:extLst>
          </p:cNvPr>
          <p:cNvCxnSpPr>
            <a:cxnSpLocks/>
          </p:cNvCxnSpPr>
          <p:nvPr/>
        </p:nvCxnSpPr>
        <p:spPr>
          <a:xfrm>
            <a:off x="8036889" y="4659795"/>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a:extLst>
              <a:ext uri="{FF2B5EF4-FFF2-40B4-BE49-F238E27FC236}">
                <a16:creationId xmlns:a16="http://schemas.microsoft.com/office/drawing/2014/main" id="{9572D33D-61D1-7C6A-95FB-17CD97B21787}"/>
              </a:ext>
            </a:extLst>
          </p:cNvPr>
          <p:cNvCxnSpPr>
            <a:cxnSpLocks/>
          </p:cNvCxnSpPr>
          <p:nvPr/>
        </p:nvCxnSpPr>
        <p:spPr>
          <a:xfrm>
            <a:off x="7479656" y="4659795"/>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75B81648-F139-A3D7-75A3-55869E4F0F29}"/>
              </a:ext>
            </a:extLst>
          </p:cNvPr>
          <p:cNvCxnSpPr>
            <a:cxnSpLocks/>
          </p:cNvCxnSpPr>
          <p:nvPr/>
        </p:nvCxnSpPr>
        <p:spPr>
          <a:xfrm>
            <a:off x="7829883" y="454146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a:extLst>
              <a:ext uri="{FF2B5EF4-FFF2-40B4-BE49-F238E27FC236}">
                <a16:creationId xmlns:a16="http://schemas.microsoft.com/office/drawing/2014/main" id="{6192F2E2-98F8-90B4-17A4-A9B062F86EFE}"/>
              </a:ext>
            </a:extLst>
          </p:cNvPr>
          <p:cNvCxnSpPr>
            <a:cxnSpLocks/>
          </p:cNvCxnSpPr>
          <p:nvPr/>
        </p:nvCxnSpPr>
        <p:spPr>
          <a:xfrm>
            <a:off x="7829883" y="447573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A977D8C0-EDE0-26F9-903B-F960A2B69FCF}"/>
              </a:ext>
            </a:extLst>
          </p:cNvPr>
          <p:cNvCxnSpPr>
            <a:cxnSpLocks/>
          </p:cNvCxnSpPr>
          <p:nvPr/>
        </p:nvCxnSpPr>
        <p:spPr>
          <a:xfrm flipV="1">
            <a:off x="7829883" y="4541462"/>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a:extLst>
              <a:ext uri="{FF2B5EF4-FFF2-40B4-BE49-F238E27FC236}">
                <a16:creationId xmlns:a16="http://schemas.microsoft.com/office/drawing/2014/main" id="{AB842426-C522-66FF-8C6E-DAFD35BB6594}"/>
              </a:ext>
            </a:extLst>
          </p:cNvPr>
          <p:cNvCxnSpPr>
            <a:cxnSpLocks/>
          </p:cNvCxnSpPr>
          <p:nvPr/>
        </p:nvCxnSpPr>
        <p:spPr>
          <a:xfrm flipV="1">
            <a:off x="8036889" y="4535426"/>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a:extLst>
              <a:ext uri="{FF2B5EF4-FFF2-40B4-BE49-F238E27FC236}">
                <a16:creationId xmlns:a16="http://schemas.microsoft.com/office/drawing/2014/main" id="{90AA2547-AE38-2CC7-904D-B7D93FA9F868}"/>
              </a:ext>
            </a:extLst>
          </p:cNvPr>
          <p:cNvCxnSpPr>
            <a:cxnSpLocks/>
          </p:cNvCxnSpPr>
          <p:nvPr/>
        </p:nvCxnSpPr>
        <p:spPr>
          <a:xfrm flipV="1">
            <a:off x="7928644" y="4353204"/>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楕円 279">
            <a:extLst>
              <a:ext uri="{FF2B5EF4-FFF2-40B4-BE49-F238E27FC236}">
                <a16:creationId xmlns:a16="http://schemas.microsoft.com/office/drawing/2014/main" id="{974F4442-F1CA-F226-B366-94FEF8660460}"/>
              </a:ext>
            </a:extLst>
          </p:cNvPr>
          <p:cNvSpPr/>
          <p:nvPr/>
        </p:nvSpPr>
        <p:spPr>
          <a:xfrm>
            <a:off x="7874522" y="4262610"/>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楕円 280">
            <a:extLst>
              <a:ext uri="{FF2B5EF4-FFF2-40B4-BE49-F238E27FC236}">
                <a16:creationId xmlns:a16="http://schemas.microsoft.com/office/drawing/2014/main" id="{6043D61A-51D4-7F8A-618B-DDAA08B6FB42}"/>
              </a:ext>
            </a:extLst>
          </p:cNvPr>
          <p:cNvSpPr/>
          <p:nvPr/>
        </p:nvSpPr>
        <p:spPr>
          <a:xfrm>
            <a:off x="8532816" y="459138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2" name="直線コネクタ 281">
            <a:extLst>
              <a:ext uri="{FF2B5EF4-FFF2-40B4-BE49-F238E27FC236}">
                <a16:creationId xmlns:a16="http://schemas.microsoft.com/office/drawing/2014/main" id="{50A05925-E777-5591-65E1-FCA792FD2405}"/>
              </a:ext>
            </a:extLst>
          </p:cNvPr>
          <p:cNvCxnSpPr>
            <a:cxnSpLocks/>
          </p:cNvCxnSpPr>
          <p:nvPr/>
        </p:nvCxnSpPr>
        <p:spPr>
          <a:xfrm>
            <a:off x="7498706" y="4644527"/>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a:extLst>
              <a:ext uri="{FF2B5EF4-FFF2-40B4-BE49-F238E27FC236}">
                <a16:creationId xmlns:a16="http://schemas.microsoft.com/office/drawing/2014/main" id="{68DB3543-39FF-9145-3F0B-8A8E82891EC1}"/>
              </a:ext>
            </a:extLst>
          </p:cNvPr>
          <p:cNvCxnSpPr>
            <a:cxnSpLocks/>
          </p:cNvCxnSpPr>
          <p:nvPr/>
        </p:nvCxnSpPr>
        <p:spPr>
          <a:xfrm>
            <a:off x="7396111" y="520805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3A944982-75E0-885E-CF83-82555FFA244D}"/>
              </a:ext>
            </a:extLst>
          </p:cNvPr>
          <p:cNvCxnSpPr>
            <a:cxnSpLocks/>
          </p:cNvCxnSpPr>
          <p:nvPr/>
        </p:nvCxnSpPr>
        <p:spPr>
          <a:xfrm>
            <a:off x="7449780" y="5267630"/>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a:extLst>
              <a:ext uri="{FF2B5EF4-FFF2-40B4-BE49-F238E27FC236}">
                <a16:creationId xmlns:a16="http://schemas.microsoft.com/office/drawing/2014/main" id="{B797819B-92D4-A466-DBCD-B9CE9BB2FE7F}"/>
              </a:ext>
            </a:extLst>
          </p:cNvPr>
          <p:cNvCxnSpPr>
            <a:cxnSpLocks/>
          </p:cNvCxnSpPr>
          <p:nvPr/>
        </p:nvCxnSpPr>
        <p:spPr>
          <a:xfrm>
            <a:off x="7352598" y="4792090"/>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二等辺三角形 285">
            <a:extLst>
              <a:ext uri="{FF2B5EF4-FFF2-40B4-BE49-F238E27FC236}">
                <a16:creationId xmlns:a16="http://schemas.microsoft.com/office/drawing/2014/main" id="{47C9384D-87EA-0D01-FC37-434F01CF65F7}"/>
              </a:ext>
            </a:extLst>
          </p:cNvPr>
          <p:cNvSpPr/>
          <p:nvPr/>
        </p:nvSpPr>
        <p:spPr>
          <a:xfrm>
            <a:off x="7396113" y="4796458"/>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7" name="直線コネクタ 286">
            <a:extLst>
              <a:ext uri="{FF2B5EF4-FFF2-40B4-BE49-F238E27FC236}">
                <a16:creationId xmlns:a16="http://schemas.microsoft.com/office/drawing/2014/main" id="{DBE5CA07-0CB5-3631-8ADA-AE33E0541E9B}"/>
              </a:ext>
            </a:extLst>
          </p:cNvPr>
          <p:cNvCxnSpPr>
            <a:cxnSpLocks/>
          </p:cNvCxnSpPr>
          <p:nvPr/>
        </p:nvCxnSpPr>
        <p:spPr>
          <a:xfrm>
            <a:off x="8587997" y="567150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07F6096A-75CE-EC96-03D8-C4ED726C0B1D}"/>
              </a:ext>
            </a:extLst>
          </p:cNvPr>
          <p:cNvCxnSpPr>
            <a:cxnSpLocks/>
          </p:cNvCxnSpPr>
          <p:nvPr/>
        </p:nvCxnSpPr>
        <p:spPr>
          <a:xfrm>
            <a:off x="8587309" y="5898331"/>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a:extLst>
              <a:ext uri="{FF2B5EF4-FFF2-40B4-BE49-F238E27FC236}">
                <a16:creationId xmlns:a16="http://schemas.microsoft.com/office/drawing/2014/main" id="{E46FEA1F-E38D-85CC-4AC8-32E28E56ED16}"/>
              </a:ext>
            </a:extLst>
          </p:cNvPr>
          <p:cNvCxnSpPr>
            <a:cxnSpLocks/>
          </p:cNvCxnSpPr>
          <p:nvPr/>
        </p:nvCxnSpPr>
        <p:spPr>
          <a:xfrm flipV="1">
            <a:off x="8883856" y="5653376"/>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F537625-85DE-11B9-0E82-5A4940940445}"/>
              </a:ext>
            </a:extLst>
          </p:cNvPr>
          <p:cNvCxnSpPr>
            <a:cxnSpLocks/>
          </p:cNvCxnSpPr>
          <p:nvPr/>
        </p:nvCxnSpPr>
        <p:spPr>
          <a:xfrm flipV="1">
            <a:off x="8795003" y="5654095"/>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A4A63D18-C8CB-1CBC-5EA2-82444A3FF9A2}"/>
              </a:ext>
            </a:extLst>
          </p:cNvPr>
          <p:cNvCxnSpPr>
            <a:cxnSpLocks/>
          </p:cNvCxnSpPr>
          <p:nvPr/>
        </p:nvCxnSpPr>
        <p:spPr>
          <a:xfrm flipH="1" flipV="1">
            <a:off x="8587997" y="5891830"/>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a:extLst>
              <a:ext uri="{FF2B5EF4-FFF2-40B4-BE49-F238E27FC236}">
                <a16:creationId xmlns:a16="http://schemas.microsoft.com/office/drawing/2014/main" id="{985832A4-35C2-8131-855A-C4F41E655D84}"/>
              </a:ext>
            </a:extLst>
          </p:cNvPr>
          <p:cNvCxnSpPr>
            <a:cxnSpLocks/>
          </p:cNvCxnSpPr>
          <p:nvPr/>
        </p:nvCxnSpPr>
        <p:spPr>
          <a:xfrm>
            <a:off x="8883856" y="5781729"/>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楕円 292">
            <a:extLst>
              <a:ext uri="{FF2B5EF4-FFF2-40B4-BE49-F238E27FC236}">
                <a16:creationId xmlns:a16="http://schemas.microsoft.com/office/drawing/2014/main" id="{83E415B3-9ABA-9EB7-947C-902C0B48288C}"/>
              </a:ext>
            </a:extLst>
          </p:cNvPr>
          <p:cNvSpPr/>
          <p:nvPr/>
        </p:nvSpPr>
        <p:spPr>
          <a:xfrm>
            <a:off x="9036741" y="572237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楕円 293">
            <a:extLst>
              <a:ext uri="{FF2B5EF4-FFF2-40B4-BE49-F238E27FC236}">
                <a16:creationId xmlns:a16="http://schemas.microsoft.com/office/drawing/2014/main" id="{B7686B68-501F-566D-BEF0-EB1EB8951868}"/>
              </a:ext>
            </a:extLst>
          </p:cNvPr>
          <p:cNvSpPr/>
          <p:nvPr/>
        </p:nvSpPr>
        <p:spPr>
          <a:xfrm>
            <a:off x="8525972" y="6047577"/>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5" name="直線矢印コネクタ 294">
            <a:extLst>
              <a:ext uri="{FF2B5EF4-FFF2-40B4-BE49-F238E27FC236}">
                <a16:creationId xmlns:a16="http://schemas.microsoft.com/office/drawing/2014/main" id="{BE4B3B12-D0DE-069A-5BC0-11A6E2A96AD7}"/>
              </a:ext>
            </a:extLst>
          </p:cNvPr>
          <p:cNvCxnSpPr>
            <a:cxnSpLocks/>
          </p:cNvCxnSpPr>
          <p:nvPr/>
        </p:nvCxnSpPr>
        <p:spPr>
          <a:xfrm>
            <a:off x="7558889" y="6122687"/>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6" name="テキスト ボックス 295">
            <a:extLst>
              <a:ext uri="{FF2B5EF4-FFF2-40B4-BE49-F238E27FC236}">
                <a16:creationId xmlns:a16="http://schemas.microsoft.com/office/drawing/2014/main" id="{83F2315E-A7E8-BC01-DF9E-037864D6C472}"/>
              </a:ext>
            </a:extLst>
          </p:cNvPr>
          <p:cNvSpPr txBox="1"/>
          <p:nvPr/>
        </p:nvSpPr>
        <p:spPr>
          <a:xfrm>
            <a:off x="10975980" y="5971118"/>
            <a:ext cx="1132251" cy="369332"/>
          </a:xfrm>
          <a:prstGeom prst="rect">
            <a:avLst/>
          </a:prstGeom>
          <a:noFill/>
        </p:spPr>
        <p:txBody>
          <a:bodyPr wrap="square">
            <a:spAutoFit/>
          </a:bodyPr>
          <a:lstStyle/>
          <a:p>
            <a:r>
              <a:rPr lang="en-US" altLang="ja-JP" sz="1800" b="1" dirty="0"/>
              <a:t>Output</a:t>
            </a:r>
            <a:endParaRPr lang="ja-JP" altLang="en-US" dirty="0"/>
          </a:p>
        </p:txBody>
      </p:sp>
      <p:sp>
        <p:nvSpPr>
          <p:cNvPr id="297" name="テキスト ボックス 296">
            <a:extLst>
              <a:ext uri="{FF2B5EF4-FFF2-40B4-BE49-F238E27FC236}">
                <a16:creationId xmlns:a16="http://schemas.microsoft.com/office/drawing/2014/main" id="{D56F2EA5-8AD2-9E38-3425-59A04F69716C}"/>
              </a:ext>
            </a:extLst>
          </p:cNvPr>
          <p:cNvSpPr txBox="1"/>
          <p:nvPr/>
        </p:nvSpPr>
        <p:spPr>
          <a:xfrm>
            <a:off x="9110102" y="5616257"/>
            <a:ext cx="1132251" cy="369332"/>
          </a:xfrm>
          <a:prstGeom prst="rect">
            <a:avLst/>
          </a:prstGeom>
          <a:noFill/>
        </p:spPr>
        <p:txBody>
          <a:bodyPr wrap="square">
            <a:spAutoFit/>
          </a:bodyPr>
          <a:lstStyle/>
          <a:p>
            <a:r>
              <a:rPr lang="en-US" altLang="ja-JP" sz="1800" b="1" dirty="0"/>
              <a:t>VOG</a:t>
            </a:r>
            <a:endParaRPr lang="ja-JP" altLang="en-US" dirty="0"/>
          </a:p>
        </p:txBody>
      </p:sp>
      <p:cxnSp>
        <p:nvCxnSpPr>
          <p:cNvPr id="318" name="直線コネクタ 317">
            <a:extLst>
              <a:ext uri="{FF2B5EF4-FFF2-40B4-BE49-F238E27FC236}">
                <a16:creationId xmlns:a16="http://schemas.microsoft.com/office/drawing/2014/main" id="{A8C83AA8-5DAE-FDF8-2DEC-5A6018847DB4}"/>
              </a:ext>
            </a:extLst>
          </p:cNvPr>
          <p:cNvCxnSpPr>
            <a:cxnSpLocks/>
          </p:cNvCxnSpPr>
          <p:nvPr/>
        </p:nvCxnSpPr>
        <p:spPr>
          <a:xfrm flipV="1">
            <a:off x="8713970" y="533869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57792905-23C5-7260-18A3-5FF038F855FB}"/>
              </a:ext>
            </a:extLst>
          </p:cNvPr>
          <p:cNvCxnSpPr>
            <a:cxnSpLocks/>
          </p:cNvCxnSpPr>
          <p:nvPr/>
        </p:nvCxnSpPr>
        <p:spPr>
          <a:xfrm>
            <a:off x="8717178" y="545951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8D95D565-1A23-7D34-0546-A51AF532F252}"/>
              </a:ext>
            </a:extLst>
          </p:cNvPr>
          <p:cNvCxnSpPr>
            <a:cxnSpLocks/>
          </p:cNvCxnSpPr>
          <p:nvPr/>
        </p:nvCxnSpPr>
        <p:spPr>
          <a:xfrm flipV="1">
            <a:off x="8714907" y="5087133"/>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97AD4EC3-FA12-63B0-6148-2FBE07D7C92C}"/>
              </a:ext>
            </a:extLst>
          </p:cNvPr>
          <p:cNvCxnSpPr>
            <a:cxnSpLocks/>
          </p:cNvCxnSpPr>
          <p:nvPr/>
        </p:nvCxnSpPr>
        <p:spPr>
          <a:xfrm>
            <a:off x="8718115" y="5207950"/>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直線コネクタ 321">
            <a:extLst>
              <a:ext uri="{FF2B5EF4-FFF2-40B4-BE49-F238E27FC236}">
                <a16:creationId xmlns:a16="http://schemas.microsoft.com/office/drawing/2014/main" id="{6335F377-D9AE-BC98-69B2-9092DDFDE4CA}"/>
              </a:ext>
            </a:extLst>
          </p:cNvPr>
          <p:cNvCxnSpPr>
            <a:cxnSpLocks/>
          </p:cNvCxnSpPr>
          <p:nvPr/>
        </p:nvCxnSpPr>
        <p:spPr>
          <a:xfrm flipV="1">
            <a:off x="8713970" y="481696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直線コネクタ 322">
            <a:extLst>
              <a:ext uri="{FF2B5EF4-FFF2-40B4-BE49-F238E27FC236}">
                <a16:creationId xmlns:a16="http://schemas.microsoft.com/office/drawing/2014/main" id="{7CB8A26E-7E1F-5A0A-EC78-2DD901C59F04}"/>
              </a:ext>
            </a:extLst>
          </p:cNvPr>
          <p:cNvCxnSpPr>
            <a:cxnSpLocks/>
          </p:cNvCxnSpPr>
          <p:nvPr/>
        </p:nvCxnSpPr>
        <p:spPr>
          <a:xfrm>
            <a:off x="8717178" y="49377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237382BD-F817-D0C7-0959-FCA9C3D2D250}"/>
              </a:ext>
            </a:extLst>
          </p:cNvPr>
          <p:cNvCxnSpPr>
            <a:cxnSpLocks/>
          </p:cNvCxnSpPr>
          <p:nvPr/>
        </p:nvCxnSpPr>
        <p:spPr>
          <a:xfrm flipV="1">
            <a:off x="8714274" y="4529608"/>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a:extLst>
              <a:ext uri="{FF2B5EF4-FFF2-40B4-BE49-F238E27FC236}">
                <a16:creationId xmlns:a16="http://schemas.microsoft.com/office/drawing/2014/main" id="{96CB62C9-9101-13E4-AA4A-BCE89F318580}"/>
              </a:ext>
            </a:extLst>
          </p:cNvPr>
          <p:cNvCxnSpPr>
            <a:cxnSpLocks/>
          </p:cNvCxnSpPr>
          <p:nvPr/>
        </p:nvCxnSpPr>
        <p:spPr>
          <a:xfrm>
            <a:off x="8717482" y="465042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a:extLst>
              <a:ext uri="{FF2B5EF4-FFF2-40B4-BE49-F238E27FC236}">
                <a16:creationId xmlns:a16="http://schemas.microsoft.com/office/drawing/2014/main" id="{206002FA-B8AA-D2A9-C080-14EB06A45368}"/>
              </a:ext>
            </a:extLst>
          </p:cNvPr>
          <p:cNvCxnSpPr>
            <a:cxnSpLocks/>
          </p:cNvCxnSpPr>
          <p:nvPr/>
        </p:nvCxnSpPr>
        <p:spPr>
          <a:xfrm flipV="1">
            <a:off x="8713337" y="425944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a:extLst>
              <a:ext uri="{FF2B5EF4-FFF2-40B4-BE49-F238E27FC236}">
                <a16:creationId xmlns:a16="http://schemas.microsoft.com/office/drawing/2014/main" id="{09245911-5FE3-7931-F512-63459EC3A2A3}"/>
              </a:ext>
            </a:extLst>
          </p:cNvPr>
          <p:cNvCxnSpPr>
            <a:cxnSpLocks/>
          </p:cNvCxnSpPr>
          <p:nvPr/>
        </p:nvCxnSpPr>
        <p:spPr>
          <a:xfrm>
            <a:off x="8716545" y="438025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7750F1B2-8E0F-EB9B-D1B5-1414FC71B006}"/>
              </a:ext>
            </a:extLst>
          </p:cNvPr>
          <p:cNvCxnSpPr>
            <a:cxnSpLocks/>
          </p:cNvCxnSpPr>
          <p:nvPr/>
        </p:nvCxnSpPr>
        <p:spPr>
          <a:xfrm flipV="1">
            <a:off x="8713337" y="396866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a:extLst>
              <a:ext uri="{FF2B5EF4-FFF2-40B4-BE49-F238E27FC236}">
                <a16:creationId xmlns:a16="http://schemas.microsoft.com/office/drawing/2014/main" id="{F7ED55C0-CB59-1F41-79CC-0C564D9E2B0B}"/>
              </a:ext>
            </a:extLst>
          </p:cNvPr>
          <p:cNvCxnSpPr>
            <a:cxnSpLocks/>
          </p:cNvCxnSpPr>
          <p:nvPr/>
        </p:nvCxnSpPr>
        <p:spPr>
          <a:xfrm>
            <a:off x="8716545" y="408947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a:extLst>
              <a:ext uri="{FF2B5EF4-FFF2-40B4-BE49-F238E27FC236}">
                <a16:creationId xmlns:a16="http://schemas.microsoft.com/office/drawing/2014/main" id="{56534DFC-C26F-5460-72BD-455270943E53}"/>
              </a:ext>
            </a:extLst>
          </p:cNvPr>
          <p:cNvCxnSpPr>
            <a:cxnSpLocks/>
          </p:cNvCxnSpPr>
          <p:nvPr/>
        </p:nvCxnSpPr>
        <p:spPr>
          <a:xfrm>
            <a:off x="843822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0D532122-F5EB-CF06-F031-E4FEB21B4976}"/>
              </a:ext>
            </a:extLst>
          </p:cNvPr>
          <p:cNvCxnSpPr>
            <a:cxnSpLocks/>
          </p:cNvCxnSpPr>
          <p:nvPr/>
        </p:nvCxnSpPr>
        <p:spPr>
          <a:xfrm>
            <a:off x="857678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F880CF26-EF18-BD2F-A455-C2C2608DBDFC}"/>
              </a:ext>
            </a:extLst>
          </p:cNvPr>
          <p:cNvCxnSpPr>
            <a:cxnSpLocks/>
          </p:cNvCxnSpPr>
          <p:nvPr/>
        </p:nvCxnSpPr>
        <p:spPr>
          <a:xfrm>
            <a:off x="8764455"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直線コネクタ 338">
            <a:extLst>
              <a:ext uri="{FF2B5EF4-FFF2-40B4-BE49-F238E27FC236}">
                <a16:creationId xmlns:a16="http://schemas.microsoft.com/office/drawing/2014/main" id="{8D037847-8CED-FA43-ED69-BE8323AB800F}"/>
              </a:ext>
            </a:extLst>
          </p:cNvPr>
          <p:cNvCxnSpPr>
            <a:cxnSpLocks/>
          </p:cNvCxnSpPr>
          <p:nvPr/>
        </p:nvCxnSpPr>
        <p:spPr>
          <a:xfrm>
            <a:off x="8903017"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直線コネクタ 339">
            <a:extLst>
              <a:ext uri="{FF2B5EF4-FFF2-40B4-BE49-F238E27FC236}">
                <a16:creationId xmlns:a16="http://schemas.microsoft.com/office/drawing/2014/main" id="{97D907F8-3BD8-397C-C098-1945D3247F9D}"/>
              </a:ext>
            </a:extLst>
          </p:cNvPr>
          <p:cNvCxnSpPr>
            <a:cxnSpLocks/>
          </p:cNvCxnSpPr>
          <p:nvPr/>
        </p:nvCxnSpPr>
        <p:spPr>
          <a:xfrm>
            <a:off x="811913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C87329AA-CC52-FFB6-ABD5-17A7D5A87BBB}"/>
              </a:ext>
            </a:extLst>
          </p:cNvPr>
          <p:cNvCxnSpPr>
            <a:cxnSpLocks/>
          </p:cNvCxnSpPr>
          <p:nvPr/>
        </p:nvCxnSpPr>
        <p:spPr>
          <a:xfrm>
            <a:off x="825769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a:extLst>
              <a:ext uri="{FF2B5EF4-FFF2-40B4-BE49-F238E27FC236}">
                <a16:creationId xmlns:a16="http://schemas.microsoft.com/office/drawing/2014/main" id="{5D856E28-F948-0D45-E022-47594FCF675A}"/>
              </a:ext>
            </a:extLst>
          </p:cNvPr>
          <p:cNvCxnSpPr>
            <a:cxnSpLocks/>
          </p:cNvCxnSpPr>
          <p:nvPr/>
        </p:nvCxnSpPr>
        <p:spPr>
          <a:xfrm>
            <a:off x="780008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B2CEE0D9-AFFE-1EA6-FB56-B25D6B994926}"/>
              </a:ext>
            </a:extLst>
          </p:cNvPr>
          <p:cNvCxnSpPr>
            <a:cxnSpLocks/>
          </p:cNvCxnSpPr>
          <p:nvPr/>
        </p:nvCxnSpPr>
        <p:spPr>
          <a:xfrm>
            <a:off x="793864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a:extLst>
              <a:ext uri="{FF2B5EF4-FFF2-40B4-BE49-F238E27FC236}">
                <a16:creationId xmlns:a16="http://schemas.microsoft.com/office/drawing/2014/main" id="{6C7E7C5E-0C59-FFC7-83F7-BC8F8EC1C575}"/>
              </a:ext>
            </a:extLst>
          </p:cNvPr>
          <p:cNvCxnSpPr>
            <a:cxnSpLocks/>
          </p:cNvCxnSpPr>
          <p:nvPr/>
        </p:nvCxnSpPr>
        <p:spPr>
          <a:xfrm>
            <a:off x="7480999"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直線コネクタ 344">
            <a:extLst>
              <a:ext uri="{FF2B5EF4-FFF2-40B4-BE49-F238E27FC236}">
                <a16:creationId xmlns:a16="http://schemas.microsoft.com/office/drawing/2014/main" id="{E92FBC5B-3323-8BA2-758C-B8F962CB1FFF}"/>
              </a:ext>
            </a:extLst>
          </p:cNvPr>
          <p:cNvCxnSpPr>
            <a:cxnSpLocks/>
          </p:cNvCxnSpPr>
          <p:nvPr/>
        </p:nvCxnSpPr>
        <p:spPr>
          <a:xfrm>
            <a:off x="7619561"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a:extLst>
              <a:ext uri="{FF2B5EF4-FFF2-40B4-BE49-F238E27FC236}">
                <a16:creationId xmlns:a16="http://schemas.microsoft.com/office/drawing/2014/main" id="{A7330F5B-D393-0C96-6398-ADC368FEF942}"/>
              </a:ext>
            </a:extLst>
          </p:cNvPr>
          <p:cNvCxnSpPr>
            <a:cxnSpLocks/>
          </p:cNvCxnSpPr>
          <p:nvPr/>
        </p:nvCxnSpPr>
        <p:spPr>
          <a:xfrm>
            <a:off x="9403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a:extLst>
              <a:ext uri="{FF2B5EF4-FFF2-40B4-BE49-F238E27FC236}">
                <a16:creationId xmlns:a16="http://schemas.microsoft.com/office/drawing/2014/main" id="{F4EA9716-0D52-2BCC-F035-82CFFE3069D1}"/>
              </a:ext>
            </a:extLst>
          </p:cNvPr>
          <p:cNvCxnSpPr>
            <a:cxnSpLocks/>
          </p:cNvCxnSpPr>
          <p:nvPr/>
        </p:nvCxnSpPr>
        <p:spPr>
          <a:xfrm>
            <a:off x="9541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a:extLst>
              <a:ext uri="{FF2B5EF4-FFF2-40B4-BE49-F238E27FC236}">
                <a16:creationId xmlns:a16="http://schemas.microsoft.com/office/drawing/2014/main" id="{40F9640A-1058-5E97-EA18-FB3EAAA4642D}"/>
              </a:ext>
            </a:extLst>
          </p:cNvPr>
          <p:cNvCxnSpPr>
            <a:cxnSpLocks/>
          </p:cNvCxnSpPr>
          <p:nvPr/>
        </p:nvCxnSpPr>
        <p:spPr>
          <a:xfrm>
            <a:off x="908429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a:extLst>
              <a:ext uri="{FF2B5EF4-FFF2-40B4-BE49-F238E27FC236}">
                <a16:creationId xmlns:a16="http://schemas.microsoft.com/office/drawing/2014/main" id="{2D27741B-92E9-C365-1B01-C885B78134BA}"/>
              </a:ext>
            </a:extLst>
          </p:cNvPr>
          <p:cNvCxnSpPr>
            <a:cxnSpLocks/>
          </p:cNvCxnSpPr>
          <p:nvPr/>
        </p:nvCxnSpPr>
        <p:spPr>
          <a:xfrm>
            <a:off x="922285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a:extLst>
              <a:ext uri="{FF2B5EF4-FFF2-40B4-BE49-F238E27FC236}">
                <a16:creationId xmlns:a16="http://schemas.microsoft.com/office/drawing/2014/main" id="{B9547BAB-7B73-B65E-5309-D2DCF1037E44}"/>
              </a:ext>
            </a:extLst>
          </p:cNvPr>
          <p:cNvCxnSpPr>
            <a:cxnSpLocks/>
          </p:cNvCxnSpPr>
          <p:nvPr/>
        </p:nvCxnSpPr>
        <p:spPr>
          <a:xfrm>
            <a:off x="10046151"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a:extLst>
              <a:ext uri="{FF2B5EF4-FFF2-40B4-BE49-F238E27FC236}">
                <a16:creationId xmlns:a16="http://schemas.microsoft.com/office/drawing/2014/main" id="{8C00D1B2-53DA-4945-6109-A907062A0333}"/>
              </a:ext>
            </a:extLst>
          </p:cNvPr>
          <p:cNvCxnSpPr>
            <a:cxnSpLocks/>
          </p:cNvCxnSpPr>
          <p:nvPr/>
        </p:nvCxnSpPr>
        <p:spPr>
          <a:xfrm>
            <a:off x="10184713"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直線コネクタ 351">
            <a:extLst>
              <a:ext uri="{FF2B5EF4-FFF2-40B4-BE49-F238E27FC236}">
                <a16:creationId xmlns:a16="http://schemas.microsoft.com/office/drawing/2014/main" id="{7B4A2C84-B66C-FE76-CA0D-DC22E86E52EA}"/>
              </a:ext>
            </a:extLst>
          </p:cNvPr>
          <p:cNvCxnSpPr>
            <a:cxnSpLocks/>
          </p:cNvCxnSpPr>
          <p:nvPr/>
        </p:nvCxnSpPr>
        <p:spPr>
          <a:xfrm>
            <a:off x="10372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直線コネクタ 352">
            <a:extLst>
              <a:ext uri="{FF2B5EF4-FFF2-40B4-BE49-F238E27FC236}">
                <a16:creationId xmlns:a16="http://schemas.microsoft.com/office/drawing/2014/main" id="{24218A46-DEE2-64D4-9BB6-3AA0064EC0B3}"/>
              </a:ext>
            </a:extLst>
          </p:cNvPr>
          <p:cNvCxnSpPr>
            <a:cxnSpLocks/>
          </p:cNvCxnSpPr>
          <p:nvPr/>
        </p:nvCxnSpPr>
        <p:spPr>
          <a:xfrm>
            <a:off x="10510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直線コネクタ 353">
            <a:extLst>
              <a:ext uri="{FF2B5EF4-FFF2-40B4-BE49-F238E27FC236}">
                <a16:creationId xmlns:a16="http://schemas.microsoft.com/office/drawing/2014/main" id="{970E85EA-E550-62B5-C6A0-3BDF87980C97}"/>
              </a:ext>
            </a:extLst>
          </p:cNvPr>
          <p:cNvCxnSpPr>
            <a:cxnSpLocks/>
          </p:cNvCxnSpPr>
          <p:nvPr/>
        </p:nvCxnSpPr>
        <p:spPr>
          <a:xfrm>
            <a:off x="9727064"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a:extLst>
              <a:ext uri="{FF2B5EF4-FFF2-40B4-BE49-F238E27FC236}">
                <a16:creationId xmlns:a16="http://schemas.microsoft.com/office/drawing/2014/main" id="{281E6A62-A329-60DB-8F48-7B0ED6AF88FF}"/>
              </a:ext>
            </a:extLst>
          </p:cNvPr>
          <p:cNvCxnSpPr>
            <a:cxnSpLocks/>
          </p:cNvCxnSpPr>
          <p:nvPr/>
        </p:nvCxnSpPr>
        <p:spPr>
          <a:xfrm>
            <a:off x="9865626"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テキスト ボックス 359">
            <a:extLst>
              <a:ext uri="{FF2B5EF4-FFF2-40B4-BE49-F238E27FC236}">
                <a16:creationId xmlns:a16="http://schemas.microsoft.com/office/drawing/2014/main" id="{17C624CC-B21E-89C1-0478-A9DB0EF8A02A}"/>
              </a:ext>
            </a:extLst>
          </p:cNvPr>
          <p:cNvSpPr txBox="1"/>
          <p:nvPr/>
        </p:nvSpPr>
        <p:spPr>
          <a:xfrm>
            <a:off x="9049671" y="4558492"/>
            <a:ext cx="2130446" cy="369332"/>
          </a:xfrm>
          <a:prstGeom prst="rect">
            <a:avLst/>
          </a:prstGeom>
          <a:noFill/>
        </p:spPr>
        <p:txBody>
          <a:bodyPr wrap="square">
            <a:spAutoFit/>
          </a:bodyPr>
          <a:lstStyle/>
          <a:p>
            <a:r>
              <a:rPr lang="en-US" altLang="ja-JP" sz="1800" b="1" dirty="0"/>
              <a:t>Vertical CCD </a:t>
            </a:r>
            <a:endParaRPr lang="ja-JP" altLang="en-US" dirty="0"/>
          </a:p>
        </p:txBody>
      </p:sp>
      <p:sp>
        <p:nvSpPr>
          <p:cNvPr id="361" name="テキスト ボックス 360">
            <a:extLst>
              <a:ext uri="{FF2B5EF4-FFF2-40B4-BE49-F238E27FC236}">
                <a16:creationId xmlns:a16="http://schemas.microsoft.com/office/drawing/2014/main" id="{9998BDC9-937F-5AD7-5A2E-BDA579CEA089}"/>
              </a:ext>
            </a:extLst>
          </p:cNvPr>
          <p:cNvSpPr txBox="1"/>
          <p:nvPr/>
        </p:nvSpPr>
        <p:spPr>
          <a:xfrm>
            <a:off x="8484533" y="6448621"/>
            <a:ext cx="2130446" cy="369332"/>
          </a:xfrm>
          <a:prstGeom prst="rect">
            <a:avLst/>
          </a:prstGeom>
          <a:noFill/>
        </p:spPr>
        <p:txBody>
          <a:bodyPr wrap="square">
            <a:spAutoFit/>
          </a:bodyPr>
          <a:lstStyle/>
          <a:p>
            <a:r>
              <a:rPr lang="en-US" altLang="ja-JP" sz="1800" b="1" dirty="0"/>
              <a:t>Horizontal CCD </a:t>
            </a:r>
            <a:endParaRPr lang="ja-JP" altLang="en-US" dirty="0"/>
          </a:p>
        </p:txBody>
      </p:sp>
      <p:sp>
        <p:nvSpPr>
          <p:cNvPr id="362" name="テキスト ボックス 361">
            <a:extLst>
              <a:ext uri="{FF2B5EF4-FFF2-40B4-BE49-F238E27FC236}">
                <a16:creationId xmlns:a16="http://schemas.microsoft.com/office/drawing/2014/main" id="{4C99498C-A28D-DCF5-3125-A4DFE0D50FD8}"/>
              </a:ext>
            </a:extLst>
          </p:cNvPr>
          <p:cNvSpPr txBox="1"/>
          <p:nvPr/>
        </p:nvSpPr>
        <p:spPr>
          <a:xfrm>
            <a:off x="8874139" y="1353876"/>
            <a:ext cx="2778204" cy="369332"/>
          </a:xfrm>
          <a:prstGeom prst="rect">
            <a:avLst/>
          </a:prstGeom>
          <a:noFill/>
        </p:spPr>
        <p:txBody>
          <a:bodyPr wrap="square">
            <a:spAutoFit/>
          </a:bodyPr>
          <a:lstStyle/>
          <a:p>
            <a:r>
              <a:rPr lang="en-US" altLang="ja-JP" sz="1800" b="1" dirty="0"/>
              <a:t>Vertical Data Line</a:t>
            </a:r>
            <a:endParaRPr lang="ja-JP" altLang="en-US" dirty="0"/>
          </a:p>
        </p:txBody>
      </p:sp>
      <p:sp>
        <p:nvSpPr>
          <p:cNvPr id="363" name="テキスト ボックス 362">
            <a:extLst>
              <a:ext uri="{FF2B5EF4-FFF2-40B4-BE49-F238E27FC236}">
                <a16:creationId xmlns:a16="http://schemas.microsoft.com/office/drawing/2014/main" id="{ACDF5E21-4F06-FC7F-7CEF-786A80BB814B}"/>
              </a:ext>
            </a:extLst>
          </p:cNvPr>
          <p:cNvSpPr txBox="1"/>
          <p:nvPr/>
        </p:nvSpPr>
        <p:spPr>
          <a:xfrm>
            <a:off x="8044333" y="2736591"/>
            <a:ext cx="3822459" cy="369332"/>
          </a:xfrm>
          <a:prstGeom prst="rect">
            <a:avLst/>
          </a:prstGeom>
          <a:noFill/>
        </p:spPr>
        <p:txBody>
          <a:bodyPr wrap="square">
            <a:spAutoFit/>
          </a:bodyPr>
          <a:lstStyle/>
          <a:p>
            <a:r>
              <a:rPr lang="en-US" altLang="ja-JP" sz="1800" b="1" dirty="0"/>
              <a:t>Horizontal   Data Line</a:t>
            </a:r>
            <a:endParaRPr lang="ja-JP" altLang="en-US" dirty="0"/>
          </a:p>
        </p:txBody>
      </p:sp>
      <p:sp>
        <p:nvSpPr>
          <p:cNvPr id="246" name="テキスト ボックス 245">
            <a:extLst>
              <a:ext uri="{FF2B5EF4-FFF2-40B4-BE49-F238E27FC236}">
                <a16:creationId xmlns:a16="http://schemas.microsoft.com/office/drawing/2014/main" id="{EC8A8438-5621-D5AD-5B60-64BF1B75C0BA}"/>
              </a:ext>
            </a:extLst>
          </p:cNvPr>
          <p:cNvSpPr txBox="1"/>
          <p:nvPr/>
        </p:nvSpPr>
        <p:spPr>
          <a:xfrm>
            <a:off x="8877098" y="1722783"/>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Large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7" name="テキスト ボックス 246">
            <a:extLst>
              <a:ext uri="{FF2B5EF4-FFF2-40B4-BE49-F238E27FC236}">
                <a16:creationId xmlns:a16="http://schemas.microsoft.com/office/drawing/2014/main" id="{85C2E6BE-8D56-4B58-16CA-3D11F426D1FB}"/>
              </a:ext>
            </a:extLst>
          </p:cNvPr>
          <p:cNvSpPr txBox="1"/>
          <p:nvPr/>
        </p:nvSpPr>
        <p:spPr>
          <a:xfrm>
            <a:off x="8906197" y="5041358"/>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Small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9" name="テキスト ボックス 248">
            <a:extLst>
              <a:ext uri="{FF2B5EF4-FFF2-40B4-BE49-F238E27FC236}">
                <a16:creationId xmlns:a16="http://schemas.microsoft.com/office/drawing/2014/main" id="{32F30240-49EF-25A7-6C8C-3ED4EA095E0B}"/>
              </a:ext>
            </a:extLst>
          </p:cNvPr>
          <p:cNvSpPr txBox="1"/>
          <p:nvPr/>
        </p:nvSpPr>
        <p:spPr>
          <a:xfrm>
            <a:off x="9365547" y="4106852"/>
            <a:ext cx="2495781" cy="461665"/>
          </a:xfrm>
          <a:prstGeom prst="rect">
            <a:avLst/>
          </a:prstGeom>
          <a:noFill/>
        </p:spPr>
        <p:txBody>
          <a:bodyPr wrap="square">
            <a:spAutoFit/>
          </a:bodyPr>
          <a:lstStyle/>
          <a:p>
            <a:r>
              <a:rPr lang="en-US" altLang="ja-JP" sz="2400" b="1" dirty="0">
                <a:solidFill>
                  <a:srgbClr val="FF0000"/>
                </a:solidFill>
              </a:rPr>
              <a:t>No Image Lag</a:t>
            </a:r>
            <a:r>
              <a:rPr lang="ja-JP" altLang="en-US" sz="2400" b="1" dirty="0">
                <a:solidFill>
                  <a:srgbClr val="FF0000"/>
                </a:solidFill>
              </a:rPr>
              <a:t> </a:t>
            </a:r>
            <a:endParaRPr lang="ja-JP" altLang="en-US" sz="2400" dirty="0">
              <a:solidFill>
                <a:srgbClr val="FF0000"/>
              </a:solidFill>
            </a:endParaRPr>
          </a:p>
        </p:txBody>
      </p:sp>
      <p:sp>
        <p:nvSpPr>
          <p:cNvPr id="250" name="テキスト ボックス 249">
            <a:extLst>
              <a:ext uri="{FF2B5EF4-FFF2-40B4-BE49-F238E27FC236}">
                <a16:creationId xmlns:a16="http://schemas.microsoft.com/office/drawing/2014/main" id="{0B18DA94-44AB-8447-BD14-1C120BEF8FE6}"/>
              </a:ext>
            </a:extLst>
          </p:cNvPr>
          <p:cNvSpPr txBox="1"/>
          <p:nvPr/>
        </p:nvSpPr>
        <p:spPr>
          <a:xfrm>
            <a:off x="8891894" y="725407"/>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52" name="テキスト ボックス 251">
            <a:extLst>
              <a:ext uri="{FF2B5EF4-FFF2-40B4-BE49-F238E27FC236}">
                <a16:creationId xmlns:a16="http://schemas.microsoft.com/office/drawing/2014/main" id="{F94B6163-6EAB-A49C-591B-A716EE871FEA}"/>
              </a:ext>
            </a:extLst>
          </p:cNvPr>
          <p:cNvSpPr txBox="1"/>
          <p:nvPr/>
        </p:nvSpPr>
        <p:spPr>
          <a:xfrm>
            <a:off x="8969668" y="310109"/>
            <a:ext cx="2726639" cy="523220"/>
          </a:xfrm>
          <a:prstGeom prst="rect">
            <a:avLst/>
          </a:prstGeom>
          <a:noFill/>
        </p:spPr>
        <p:txBody>
          <a:bodyPr wrap="square">
            <a:spAutoFit/>
          </a:bodyPr>
          <a:lstStyle/>
          <a:p>
            <a:r>
              <a:rPr lang="en-US" altLang="ja-JP" sz="2800" b="1" dirty="0"/>
              <a:t> </a:t>
            </a:r>
            <a:r>
              <a:rPr lang="en-US" altLang="ja-JP" sz="1400" b="1" dirty="0"/>
              <a:t>RCA, Fairchild, NEC, Philips </a:t>
            </a:r>
            <a:endParaRPr lang="ja-JP" altLang="en-US" sz="1400" dirty="0"/>
          </a:p>
        </p:txBody>
      </p:sp>
      <p:pic>
        <p:nvPicPr>
          <p:cNvPr id="3" name="図 2">
            <a:extLst>
              <a:ext uri="{FF2B5EF4-FFF2-40B4-BE49-F238E27FC236}">
                <a16:creationId xmlns:a16="http://schemas.microsoft.com/office/drawing/2014/main" id="{EA3ED1EC-FAC6-062A-F65A-A3C10F46284C}"/>
              </a:ext>
            </a:extLst>
          </p:cNvPr>
          <p:cNvPicPr>
            <a:picLocks noChangeAspect="1"/>
          </p:cNvPicPr>
          <p:nvPr/>
        </p:nvPicPr>
        <p:blipFill rotWithShape="1">
          <a:blip r:embed="rId3"/>
          <a:srcRect l="27656" t="17516" r="34962" b="40217"/>
          <a:stretch/>
        </p:blipFill>
        <p:spPr>
          <a:xfrm>
            <a:off x="139696" y="845303"/>
            <a:ext cx="5417100" cy="3338479"/>
          </a:xfrm>
          <a:prstGeom prst="rect">
            <a:avLst/>
          </a:prstGeom>
        </p:spPr>
      </p:pic>
      <p:sp>
        <p:nvSpPr>
          <p:cNvPr id="4" name="テキスト ボックス 3">
            <a:extLst>
              <a:ext uri="{FF2B5EF4-FFF2-40B4-BE49-F238E27FC236}">
                <a16:creationId xmlns:a16="http://schemas.microsoft.com/office/drawing/2014/main" id="{DFD6A4DC-3C91-4B6F-00E4-5D1C61202FD9}"/>
              </a:ext>
            </a:extLst>
          </p:cNvPr>
          <p:cNvSpPr txBox="1"/>
          <p:nvPr/>
        </p:nvSpPr>
        <p:spPr>
          <a:xfrm>
            <a:off x="156884" y="187034"/>
            <a:ext cx="6168676" cy="646331"/>
          </a:xfrm>
          <a:prstGeom prst="rect">
            <a:avLst/>
          </a:prstGeom>
          <a:noFill/>
        </p:spPr>
        <p:txBody>
          <a:bodyPr wrap="none" rtlCol="0">
            <a:spAutoFit/>
          </a:bodyPr>
          <a:lstStyle/>
          <a:p>
            <a:r>
              <a:rPr kumimoji="1" lang="en-US" altLang="ja-JP" b="1" dirty="0"/>
              <a:t> Hagiwara(Daimon), ISSCC1974 Student PhD Paper </a:t>
            </a:r>
          </a:p>
          <a:p>
            <a:r>
              <a:rPr lang="en-US" altLang="ja-JP" b="1" dirty="0"/>
              <a:t>    </a:t>
            </a:r>
            <a:r>
              <a:rPr kumimoji="1" lang="en-US" altLang="ja-JP" b="1" dirty="0"/>
              <a:t>on Buried Channel Charge Coupled Device (CCD)</a:t>
            </a:r>
            <a:endParaRPr kumimoji="1" lang="ja-JP" altLang="en-US" b="1" dirty="0"/>
          </a:p>
        </p:txBody>
      </p:sp>
      <p:pic>
        <p:nvPicPr>
          <p:cNvPr id="6" name="図 5">
            <a:extLst>
              <a:ext uri="{FF2B5EF4-FFF2-40B4-BE49-F238E27FC236}">
                <a16:creationId xmlns:a16="http://schemas.microsoft.com/office/drawing/2014/main" id="{BC7D62E8-90AA-B0E4-809E-1ADDC25AF8A5}"/>
              </a:ext>
            </a:extLst>
          </p:cNvPr>
          <p:cNvPicPr>
            <a:picLocks noChangeAspect="1"/>
          </p:cNvPicPr>
          <p:nvPr/>
        </p:nvPicPr>
        <p:blipFill rotWithShape="1">
          <a:blip r:embed="rId4"/>
          <a:srcRect l="29879" t="29746" r="40830" b="34379"/>
          <a:stretch/>
        </p:blipFill>
        <p:spPr>
          <a:xfrm>
            <a:off x="166062" y="4293886"/>
            <a:ext cx="2802163" cy="2366816"/>
          </a:xfrm>
          <a:prstGeom prst="rect">
            <a:avLst/>
          </a:prstGeom>
        </p:spPr>
      </p:pic>
      <p:pic>
        <p:nvPicPr>
          <p:cNvPr id="9" name="図 8">
            <a:extLst>
              <a:ext uri="{FF2B5EF4-FFF2-40B4-BE49-F238E27FC236}">
                <a16:creationId xmlns:a16="http://schemas.microsoft.com/office/drawing/2014/main" id="{E2D6ECF7-7A7B-7317-A1A9-AA81D516BAE1}"/>
              </a:ext>
            </a:extLst>
          </p:cNvPr>
          <p:cNvPicPr>
            <a:picLocks noChangeAspect="1"/>
          </p:cNvPicPr>
          <p:nvPr/>
        </p:nvPicPr>
        <p:blipFill rotWithShape="1">
          <a:blip r:embed="rId5"/>
          <a:srcRect l="30580" t="26247" r="34782" b="26693"/>
          <a:stretch/>
        </p:blipFill>
        <p:spPr>
          <a:xfrm>
            <a:off x="3050789" y="4259441"/>
            <a:ext cx="3000035" cy="2401261"/>
          </a:xfrm>
          <a:prstGeom prst="rect">
            <a:avLst/>
          </a:prstGeom>
        </p:spPr>
      </p:pic>
      <p:sp>
        <p:nvSpPr>
          <p:cNvPr id="122" name="テキスト ボックス 121">
            <a:extLst>
              <a:ext uri="{FF2B5EF4-FFF2-40B4-BE49-F238E27FC236}">
                <a16:creationId xmlns:a16="http://schemas.microsoft.com/office/drawing/2014/main" id="{CE1950F0-68EA-7E0B-002E-F88C8B6C9FCC}"/>
              </a:ext>
            </a:extLst>
          </p:cNvPr>
          <p:cNvSpPr txBox="1"/>
          <p:nvPr/>
        </p:nvSpPr>
        <p:spPr>
          <a:xfrm>
            <a:off x="5971301" y="3775573"/>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123" name="テキスト ボックス 122">
            <a:extLst>
              <a:ext uri="{FF2B5EF4-FFF2-40B4-BE49-F238E27FC236}">
                <a16:creationId xmlns:a16="http://schemas.microsoft.com/office/drawing/2014/main" id="{1893613D-A12A-7B8F-7963-178822C5AE16}"/>
              </a:ext>
            </a:extLst>
          </p:cNvPr>
          <p:cNvSpPr txBox="1"/>
          <p:nvPr/>
        </p:nvSpPr>
        <p:spPr>
          <a:xfrm>
            <a:off x="5859021" y="376426"/>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pic>
        <p:nvPicPr>
          <p:cNvPr id="124" name="図 123">
            <a:extLst>
              <a:ext uri="{FF2B5EF4-FFF2-40B4-BE49-F238E27FC236}">
                <a16:creationId xmlns:a16="http://schemas.microsoft.com/office/drawing/2014/main" id="{ACAE8189-ADB1-FB7E-793C-DF1D8EE8D6F8}"/>
              </a:ext>
            </a:extLst>
          </p:cNvPr>
          <p:cNvPicPr>
            <a:picLocks noChangeAspect="1"/>
          </p:cNvPicPr>
          <p:nvPr/>
        </p:nvPicPr>
        <p:blipFill rotWithShape="1">
          <a:blip r:embed="rId6"/>
          <a:srcRect t="1497" r="49472"/>
          <a:stretch/>
        </p:blipFill>
        <p:spPr>
          <a:xfrm>
            <a:off x="152400" y="256731"/>
            <a:ext cx="6160383" cy="6751995"/>
          </a:xfrm>
          <a:prstGeom prst="rect">
            <a:avLst/>
          </a:prstGeom>
        </p:spPr>
      </p:pic>
      <p:sp>
        <p:nvSpPr>
          <p:cNvPr id="125" name="テキスト ボックス 124">
            <a:extLst>
              <a:ext uri="{FF2B5EF4-FFF2-40B4-BE49-F238E27FC236}">
                <a16:creationId xmlns:a16="http://schemas.microsoft.com/office/drawing/2014/main" id="{107D8695-D6DB-19C0-9E2B-932A7A4FBEEC}"/>
              </a:ext>
            </a:extLst>
          </p:cNvPr>
          <p:cNvSpPr txBox="1"/>
          <p:nvPr/>
        </p:nvSpPr>
        <p:spPr>
          <a:xfrm>
            <a:off x="11393460" y="6451492"/>
            <a:ext cx="798540" cy="461665"/>
          </a:xfrm>
          <a:prstGeom prst="rect">
            <a:avLst/>
          </a:prstGeom>
          <a:noFill/>
        </p:spPr>
        <p:txBody>
          <a:bodyPr wrap="square">
            <a:spAutoFit/>
          </a:bodyPr>
          <a:lstStyle/>
          <a:p>
            <a:r>
              <a:rPr lang="en-US" altLang="ja-JP" sz="2400" b="1" dirty="0"/>
              <a:t>2.48</a:t>
            </a:r>
            <a:endParaRPr lang="ja-JP" altLang="en-US" sz="2400" b="1" dirty="0"/>
          </a:p>
        </p:txBody>
      </p:sp>
      <p:sp>
        <p:nvSpPr>
          <p:cNvPr id="126" name="正方形/長方形 125">
            <a:extLst>
              <a:ext uri="{FF2B5EF4-FFF2-40B4-BE49-F238E27FC236}">
                <a16:creationId xmlns:a16="http://schemas.microsoft.com/office/drawing/2014/main" id="{CDA69FF7-0CD1-C2E5-43BF-6064681B09C3}"/>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7" name="テキスト ボックス 126">
            <a:extLst>
              <a:ext uri="{FF2B5EF4-FFF2-40B4-BE49-F238E27FC236}">
                <a16:creationId xmlns:a16="http://schemas.microsoft.com/office/drawing/2014/main" id="{4006E930-8E59-3ED0-373F-86D7504379DF}"/>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048</a:t>
            </a:r>
            <a:endParaRPr kumimoji="1" lang="ja-JP" altLang="en-US" b="1" dirty="0"/>
          </a:p>
        </p:txBody>
      </p:sp>
      <p:sp>
        <p:nvSpPr>
          <p:cNvPr id="128" name="正方形/長方形 127">
            <a:extLst>
              <a:ext uri="{FF2B5EF4-FFF2-40B4-BE49-F238E27FC236}">
                <a16:creationId xmlns:a16="http://schemas.microsoft.com/office/drawing/2014/main" id="{B546D532-2432-62F8-83E9-0F1502BE70CB}"/>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5604528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テキスト ボックス 149">
            <a:extLst>
              <a:ext uri="{FF2B5EF4-FFF2-40B4-BE49-F238E27FC236}">
                <a16:creationId xmlns:a16="http://schemas.microsoft.com/office/drawing/2014/main" id="{CA343FB1-470C-D0AB-B37E-E17917CCCDCC}"/>
              </a:ext>
            </a:extLst>
          </p:cNvPr>
          <p:cNvSpPr txBox="1"/>
          <p:nvPr/>
        </p:nvSpPr>
        <p:spPr>
          <a:xfrm>
            <a:off x="7257486" y="171645"/>
            <a:ext cx="4340060" cy="400110"/>
          </a:xfrm>
          <a:prstGeom prst="rect">
            <a:avLst/>
          </a:prstGeom>
          <a:noFill/>
        </p:spPr>
        <p:txBody>
          <a:bodyPr wrap="square" rtlCol="0">
            <a:spAutoFit/>
          </a:bodyPr>
          <a:lstStyle/>
          <a:p>
            <a:r>
              <a:rPr lang="en-US" altLang="ja-JP" sz="2000" b="1" dirty="0"/>
              <a:t>Before Invention of CCD in 1970, </a:t>
            </a:r>
            <a:endParaRPr kumimoji="1" lang="ja-JP" altLang="en-US" sz="2000" b="1" dirty="0"/>
          </a:p>
        </p:txBody>
      </p:sp>
      <p:cxnSp>
        <p:nvCxnSpPr>
          <p:cNvPr id="59" name="直線コネクタ 58">
            <a:extLst>
              <a:ext uri="{FF2B5EF4-FFF2-40B4-BE49-F238E27FC236}">
                <a16:creationId xmlns:a16="http://schemas.microsoft.com/office/drawing/2014/main" id="{57B511A6-405D-7E55-FB5B-0100D1F0E1D0}"/>
              </a:ext>
            </a:extLst>
          </p:cNvPr>
          <p:cNvCxnSpPr>
            <a:cxnSpLocks/>
          </p:cNvCxnSpPr>
          <p:nvPr/>
        </p:nvCxnSpPr>
        <p:spPr>
          <a:xfrm>
            <a:off x="8663111" y="632007"/>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4690E898-1B06-6BB9-A20E-6B29D1BD77DC}"/>
              </a:ext>
            </a:extLst>
          </p:cNvPr>
          <p:cNvCxnSpPr>
            <a:cxnSpLocks/>
          </p:cNvCxnSpPr>
          <p:nvPr/>
        </p:nvCxnSpPr>
        <p:spPr>
          <a:xfrm>
            <a:off x="8112375" y="1113616"/>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F779526F-A4A5-D22B-9BD1-36D499361046}"/>
              </a:ext>
            </a:extLst>
          </p:cNvPr>
          <p:cNvCxnSpPr>
            <a:cxnSpLocks/>
          </p:cNvCxnSpPr>
          <p:nvPr/>
        </p:nvCxnSpPr>
        <p:spPr>
          <a:xfrm>
            <a:off x="7555142" y="1113616"/>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047D638D-F7D9-CBF6-2F2B-462A8E700094}"/>
              </a:ext>
            </a:extLst>
          </p:cNvPr>
          <p:cNvCxnSpPr>
            <a:cxnSpLocks/>
          </p:cNvCxnSpPr>
          <p:nvPr/>
        </p:nvCxnSpPr>
        <p:spPr>
          <a:xfrm>
            <a:off x="7905369" y="9952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CE388EA-D3CE-9DE3-E6DC-2027B6EC4DE5}"/>
              </a:ext>
            </a:extLst>
          </p:cNvPr>
          <p:cNvCxnSpPr>
            <a:cxnSpLocks/>
          </p:cNvCxnSpPr>
          <p:nvPr/>
        </p:nvCxnSpPr>
        <p:spPr>
          <a:xfrm>
            <a:off x="7905369" y="929554"/>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4BDB31E-79BB-7996-BD5C-F526F0912FDB}"/>
              </a:ext>
            </a:extLst>
          </p:cNvPr>
          <p:cNvCxnSpPr>
            <a:cxnSpLocks/>
          </p:cNvCxnSpPr>
          <p:nvPr/>
        </p:nvCxnSpPr>
        <p:spPr>
          <a:xfrm flipV="1">
            <a:off x="7905369" y="995283"/>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BF0B80F-B12E-2FA7-FE6A-8EFFA5A5E7A4}"/>
              </a:ext>
            </a:extLst>
          </p:cNvPr>
          <p:cNvCxnSpPr>
            <a:cxnSpLocks/>
          </p:cNvCxnSpPr>
          <p:nvPr/>
        </p:nvCxnSpPr>
        <p:spPr>
          <a:xfrm flipV="1">
            <a:off x="8112375" y="989247"/>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FA440355-28A7-A4B2-BA98-8993DC08CC48}"/>
              </a:ext>
            </a:extLst>
          </p:cNvPr>
          <p:cNvCxnSpPr>
            <a:cxnSpLocks/>
          </p:cNvCxnSpPr>
          <p:nvPr/>
        </p:nvCxnSpPr>
        <p:spPr>
          <a:xfrm flipV="1">
            <a:off x="8004130" y="807025"/>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楕円 91">
            <a:extLst>
              <a:ext uri="{FF2B5EF4-FFF2-40B4-BE49-F238E27FC236}">
                <a16:creationId xmlns:a16="http://schemas.microsoft.com/office/drawing/2014/main" id="{4EB0EC97-AC5B-C14F-9F81-3DA0CBE69ED6}"/>
              </a:ext>
            </a:extLst>
          </p:cNvPr>
          <p:cNvSpPr/>
          <p:nvPr/>
        </p:nvSpPr>
        <p:spPr>
          <a:xfrm>
            <a:off x="7950008" y="71643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EC6995C-FB02-ED83-9DA0-D7FF52DC6639}"/>
              </a:ext>
            </a:extLst>
          </p:cNvPr>
          <p:cNvSpPr/>
          <p:nvPr/>
        </p:nvSpPr>
        <p:spPr>
          <a:xfrm>
            <a:off x="8608302" y="104520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D012BB34-3EFA-7BF2-1777-F8E42BA35256}"/>
              </a:ext>
            </a:extLst>
          </p:cNvPr>
          <p:cNvCxnSpPr>
            <a:cxnSpLocks/>
          </p:cNvCxnSpPr>
          <p:nvPr/>
        </p:nvCxnSpPr>
        <p:spPr>
          <a:xfrm>
            <a:off x="7574192" y="1098348"/>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AC3459D2-6289-E4BC-FC20-6C5D2E804501}"/>
              </a:ext>
            </a:extLst>
          </p:cNvPr>
          <p:cNvCxnSpPr>
            <a:cxnSpLocks/>
          </p:cNvCxnSpPr>
          <p:nvPr/>
        </p:nvCxnSpPr>
        <p:spPr>
          <a:xfrm>
            <a:off x="7471597" y="166187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C46DC54-5C9D-D25D-4C39-732B14B4305B}"/>
              </a:ext>
            </a:extLst>
          </p:cNvPr>
          <p:cNvCxnSpPr>
            <a:cxnSpLocks/>
          </p:cNvCxnSpPr>
          <p:nvPr/>
        </p:nvCxnSpPr>
        <p:spPr>
          <a:xfrm>
            <a:off x="7525266" y="172145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FBB036B5-A27B-D79B-B6EE-A1B2FFC8E626}"/>
              </a:ext>
            </a:extLst>
          </p:cNvPr>
          <p:cNvCxnSpPr>
            <a:cxnSpLocks/>
          </p:cNvCxnSpPr>
          <p:nvPr/>
        </p:nvCxnSpPr>
        <p:spPr>
          <a:xfrm>
            <a:off x="7428084" y="1245911"/>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二等辺三角形 166">
            <a:extLst>
              <a:ext uri="{FF2B5EF4-FFF2-40B4-BE49-F238E27FC236}">
                <a16:creationId xmlns:a16="http://schemas.microsoft.com/office/drawing/2014/main" id="{60A0CEA2-6FE6-8FC1-05A6-F9122A8AF89B}"/>
              </a:ext>
            </a:extLst>
          </p:cNvPr>
          <p:cNvSpPr/>
          <p:nvPr/>
        </p:nvSpPr>
        <p:spPr>
          <a:xfrm>
            <a:off x="7471599" y="1250279"/>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DE5EBB98-1791-4362-171A-497BCCF8D96E}"/>
              </a:ext>
            </a:extLst>
          </p:cNvPr>
          <p:cNvCxnSpPr>
            <a:cxnSpLocks/>
          </p:cNvCxnSpPr>
          <p:nvPr/>
        </p:nvCxnSpPr>
        <p:spPr>
          <a:xfrm>
            <a:off x="8663111" y="228342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CF2AE3E-3FC3-9B63-972E-5F3B0846B6DD}"/>
              </a:ext>
            </a:extLst>
          </p:cNvPr>
          <p:cNvCxnSpPr>
            <a:cxnSpLocks/>
          </p:cNvCxnSpPr>
          <p:nvPr/>
        </p:nvCxnSpPr>
        <p:spPr>
          <a:xfrm>
            <a:off x="8662423" y="2510257"/>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31A2894-A1FC-E59F-2FC6-4C36FB818FE0}"/>
              </a:ext>
            </a:extLst>
          </p:cNvPr>
          <p:cNvCxnSpPr>
            <a:cxnSpLocks/>
          </p:cNvCxnSpPr>
          <p:nvPr/>
        </p:nvCxnSpPr>
        <p:spPr>
          <a:xfrm flipV="1">
            <a:off x="8958970" y="2265302"/>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FA7857F-D0F1-50CE-0A53-22EAB65149F0}"/>
              </a:ext>
            </a:extLst>
          </p:cNvPr>
          <p:cNvCxnSpPr>
            <a:cxnSpLocks/>
          </p:cNvCxnSpPr>
          <p:nvPr/>
        </p:nvCxnSpPr>
        <p:spPr>
          <a:xfrm flipV="1">
            <a:off x="8870117" y="226602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13E0E57C-C773-D8E1-3880-68188B1A3756}"/>
              </a:ext>
            </a:extLst>
          </p:cNvPr>
          <p:cNvCxnSpPr>
            <a:cxnSpLocks/>
          </p:cNvCxnSpPr>
          <p:nvPr/>
        </p:nvCxnSpPr>
        <p:spPr>
          <a:xfrm flipH="1" flipV="1">
            <a:off x="8663111" y="2503756"/>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8020F7A4-6F81-1DC0-48CE-F618AB5DD7E3}"/>
              </a:ext>
            </a:extLst>
          </p:cNvPr>
          <p:cNvCxnSpPr>
            <a:cxnSpLocks/>
          </p:cNvCxnSpPr>
          <p:nvPr/>
        </p:nvCxnSpPr>
        <p:spPr>
          <a:xfrm>
            <a:off x="8958970" y="239365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楕円 197">
            <a:extLst>
              <a:ext uri="{FF2B5EF4-FFF2-40B4-BE49-F238E27FC236}">
                <a16:creationId xmlns:a16="http://schemas.microsoft.com/office/drawing/2014/main" id="{9B492A26-7B6E-947A-4C37-9E93A9D58DB7}"/>
              </a:ext>
            </a:extLst>
          </p:cNvPr>
          <p:cNvSpPr/>
          <p:nvPr/>
        </p:nvSpPr>
        <p:spPr>
          <a:xfrm>
            <a:off x="9111855" y="2334298"/>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CAC77176-FFE5-2716-5E3C-8E133A828E32}"/>
              </a:ext>
            </a:extLst>
          </p:cNvPr>
          <p:cNvSpPr/>
          <p:nvPr/>
        </p:nvSpPr>
        <p:spPr>
          <a:xfrm>
            <a:off x="8601086" y="265950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C86FB810-CEEB-0975-28D2-CBCC2A9AF194}"/>
              </a:ext>
            </a:extLst>
          </p:cNvPr>
          <p:cNvCxnSpPr>
            <a:cxnSpLocks/>
            <a:endCxn id="202" idx="1"/>
          </p:cNvCxnSpPr>
          <p:nvPr/>
        </p:nvCxnSpPr>
        <p:spPr>
          <a:xfrm>
            <a:off x="7579857" y="2717398"/>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a:extLst>
              <a:ext uri="{FF2B5EF4-FFF2-40B4-BE49-F238E27FC236}">
                <a16:creationId xmlns:a16="http://schemas.microsoft.com/office/drawing/2014/main" id="{8C3E250D-172E-2DC4-65AA-E854CA4AA7A9}"/>
              </a:ext>
            </a:extLst>
          </p:cNvPr>
          <p:cNvSpPr txBox="1"/>
          <p:nvPr/>
        </p:nvSpPr>
        <p:spPr>
          <a:xfrm>
            <a:off x="11011311" y="2547589"/>
            <a:ext cx="1132251" cy="369332"/>
          </a:xfrm>
          <a:prstGeom prst="rect">
            <a:avLst/>
          </a:prstGeom>
          <a:noFill/>
        </p:spPr>
        <p:txBody>
          <a:bodyPr wrap="square">
            <a:spAutoFit/>
          </a:bodyPr>
          <a:lstStyle/>
          <a:p>
            <a:r>
              <a:rPr lang="en-US" altLang="ja-JP" sz="1800" b="1" dirty="0"/>
              <a:t>Output</a:t>
            </a:r>
            <a:endParaRPr lang="ja-JP" altLang="en-US" dirty="0"/>
          </a:p>
        </p:txBody>
      </p:sp>
      <p:sp>
        <p:nvSpPr>
          <p:cNvPr id="203" name="テキスト ボックス 202">
            <a:extLst>
              <a:ext uri="{FF2B5EF4-FFF2-40B4-BE49-F238E27FC236}">
                <a16:creationId xmlns:a16="http://schemas.microsoft.com/office/drawing/2014/main" id="{D94D9140-4ED2-AAF9-8C08-204EAF0DD9EB}"/>
              </a:ext>
            </a:extLst>
          </p:cNvPr>
          <p:cNvSpPr txBox="1"/>
          <p:nvPr/>
        </p:nvSpPr>
        <p:spPr>
          <a:xfrm>
            <a:off x="9185216" y="2228183"/>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05" name="直線コネクタ 204">
            <a:extLst>
              <a:ext uri="{FF2B5EF4-FFF2-40B4-BE49-F238E27FC236}">
                <a16:creationId xmlns:a16="http://schemas.microsoft.com/office/drawing/2014/main" id="{705BF72F-F682-90B0-2D11-D55906D4C3C5}"/>
              </a:ext>
            </a:extLst>
          </p:cNvPr>
          <p:cNvCxnSpPr>
            <a:cxnSpLocks/>
          </p:cNvCxnSpPr>
          <p:nvPr/>
        </p:nvCxnSpPr>
        <p:spPr>
          <a:xfrm>
            <a:off x="7972532" y="1790017"/>
            <a:ext cx="657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55D9E9-6AD9-6A5E-7412-B698ED65DA1F}"/>
              </a:ext>
            </a:extLst>
          </p:cNvPr>
          <p:cNvCxnSpPr>
            <a:cxnSpLocks/>
          </p:cNvCxnSpPr>
          <p:nvPr/>
        </p:nvCxnSpPr>
        <p:spPr>
          <a:xfrm>
            <a:off x="7972532" y="1790017"/>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780B89AD-34B3-FA8E-D6D9-B974B90BE4B1}"/>
              </a:ext>
            </a:extLst>
          </p:cNvPr>
          <p:cNvCxnSpPr>
            <a:cxnSpLocks/>
          </p:cNvCxnSpPr>
          <p:nvPr/>
        </p:nvCxnSpPr>
        <p:spPr>
          <a:xfrm>
            <a:off x="7815148" y="2121028"/>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E383D7D-9175-89BC-5C12-3A353BDEAFB3}"/>
              </a:ext>
            </a:extLst>
          </p:cNvPr>
          <p:cNvCxnSpPr>
            <a:cxnSpLocks/>
          </p:cNvCxnSpPr>
          <p:nvPr/>
        </p:nvCxnSpPr>
        <p:spPr>
          <a:xfrm>
            <a:off x="7815147" y="2212237"/>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F6AB7724-48AA-E278-6DEE-6C6844E7E885}"/>
              </a:ext>
            </a:extLst>
          </p:cNvPr>
          <p:cNvCxnSpPr>
            <a:cxnSpLocks/>
          </p:cNvCxnSpPr>
          <p:nvPr/>
        </p:nvCxnSpPr>
        <p:spPr>
          <a:xfrm>
            <a:off x="7977125" y="2221279"/>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8B9FA5B0-CA13-CDF3-F451-75D26FD8FE25}"/>
              </a:ext>
            </a:extLst>
          </p:cNvPr>
          <p:cNvCxnSpPr>
            <a:cxnSpLocks/>
          </p:cNvCxnSpPr>
          <p:nvPr/>
        </p:nvCxnSpPr>
        <p:spPr>
          <a:xfrm>
            <a:off x="7879510" y="2436062"/>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4690547A-EB3C-493D-48DF-EBF60B90A547}"/>
              </a:ext>
            </a:extLst>
          </p:cNvPr>
          <p:cNvCxnSpPr>
            <a:cxnSpLocks/>
          </p:cNvCxnSpPr>
          <p:nvPr/>
        </p:nvCxnSpPr>
        <p:spPr>
          <a:xfrm>
            <a:off x="7938648" y="2496975"/>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0C00CF71-B9D5-A779-990E-175618D86158}"/>
              </a:ext>
            </a:extLst>
          </p:cNvPr>
          <p:cNvCxnSpPr>
            <a:cxnSpLocks/>
          </p:cNvCxnSpPr>
          <p:nvPr/>
        </p:nvCxnSpPr>
        <p:spPr>
          <a:xfrm>
            <a:off x="9356075" y="2723423"/>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565ED72F-C13D-6880-39B2-1701E05728D5}"/>
              </a:ext>
            </a:extLst>
          </p:cNvPr>
          <p:cNvCxnSpPr>
            <a:cxnSpLocks/>
          </p:cNvCxnSpPr>
          <p:nvPr/>
        </p:nvCxnSpPr>
        <p:spPr>
          <a:xfrm>
            <a:off x="9198691" y="3054434"/>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8E2A6F12-FF4E-0606-5AD1-CFAF3E29D92E}"/>
              </a:ext>
            </a:extLst>
          </p:cNvPr>
          <p:cNvCxnSpPr>
            <a:cxnSpLocks/>
          </p:cNvCxnSpPr>
          <p:nvPr/>
        </p:nvCxnSpPr>
        <p:spPr>
          <a:xfrm>
            <a:off x="9198690" y="3145643"/>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76CD189A-9F83-4655-F672-15DCA6B966E9}"/>
              </a:ext>
            </a:extLst>
          </p:cNvPr>
          <p:cNvCxnSpPr>
            <a:cxnSpLocks/>
          </p:cNvCxnSpPr>
          <p:nvPr/>
        </p:nvCxnSpPr>
        <p:spPr>
          <a:xfrm>
            <a:off x="9360668" y="3154685"/>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27E20199-949A-2D56-14A4-B4AA77BAA1C9}"/>
              </a:ext>
            </a:extLst>
          </p:cNvPr>
          <p:cNvCxnSpPr>
            <a:cxnSpLocks/>
          </p:cNvCxnSpPr>
          <p:nvPr/>
        </p:nvCxnSpPr>
        <p:spPr>
          <a:xfrm>
            <a:off x="9263053" y="336946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4FEAE1BA-DB41-0FC5-D0F2-F94E404F44E2}"/>
              </a:ext>
            </a:extLst>
          </p:cNvPr>
          <p:cNvCxnSpPr>
            <a:cxnSpLocks/>
          </p:cNvCxnSpPr>
          <p:nvPr/>
        </p:nvCxnSpPr>
        <p:spPr>
          <a:xfrm>
            <a:off x="9322191" y="34303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83707831-029F-F49F-FC88-78C14EF674EA}"/>
              </a:ext>
            </a:extLst>
          </p:cNvPr>
          <p:cNvSpPr txBox="1"/>
          <p:nvPr/>
        </p:nvSpPr>
        <p:spPr>
          <a:xfrm>
            <a:off x="9453691" y="2960977"/>
            <a:ext cx="1132251" cy="369332"/>
          </a:xfrm>
          <a:prstGeom prst="rect">
            <a:avLst/>
          </a:prstGeom>
          <a:noFill/>
        </p:spPr>
        <p:txBody>
          <a:bodyPr wrap="square">
            <a:spAutoFit/>
          </a:bodyPr>
          <a:lstStyle/>
          <a:p>
            <a:r>
              <a:rPr lang="en-US" altLang="ja-JP" sz="1800" b="1" dirty="0"/>
              <a:t>C</a:t>
            </a:r>
            <a:r>
              <a:rPr lang="en-US" altLang="ja-JP" sz="1200" b="1" dirty="0"/>
              <a:t>H</a:t>
            </a:r>
            <a:endParaRPr lang="ja-JP" altLang="en-US" sz="1200" dirty="0"/>
          </a:p>
        </p:txBody>
      </p:sp>
      <p:sp>
        <p:nvSpPr>
          <p:cNvPr id="223" name="テキスト ボックス 222">
            <a:extLst>
              <a:ext uri="{FF2B5EF4-FFF2-40B4-BE49-F238E27FC236}">
                <a16:creationId xmlns:a16="http://schemas.microsoft.com/office/drawing/2014/main" id="{C9853594-B20A-CCA5-2259-5A14A9D58A18}"/>
              </a:ext>
            </a:extLst>
          </p:cNvPr>
          <p:cNvSpPr txBox="1"/>
          <p:nvPr/>
        </p:nvSpPr>
        <p:spPr>
          <a:xfrm>
            <a:off x="7352282" y="1974065"/>
            <a:ext cx="1132251" cy="369332"/>
          </a:xfrm>
          <a:prstGeom prst="rect">
            <a:avLst/>
          </a:prstGeom>
          <a:noFill/>
        </p:spPr>
        <p:txBody>
          <a:bodyPr wrap="square">
            <a:spAutoFit/>
          </a:bodyPr>
          <a:lstStyle/>
          <a:p>
            <a:r>
              <a:rPr lang="en-US" altLang="ja-JP" sz="1800" b="1" dirty="0"/>
              <a:t>C</a:t>
            </a:r>
            <a:r>
              <a:rPr lang="en-US" altLang="ja-JP" sz="1200" b="1" dirty="0"/>
              <a:t>V</a:t>
            </a:r>
            <a:endParaRPr lang="ja-JP" altLang="en-US" sz="1200" dirty="0"/>
          </a:p>
        </p:txBody>
      </p:sp>
      <p:sp>
        <p:nvSpPr>
          <p:cNvPr id="224" name="楕円 223">
            <a:extLst>
              <a:ext uri="{FF2B5EF4-FFF2-40B4-BE49-F238E27FC236}">
                <a16:creationId xmlns:a16="http://schemas.microsoft.com/office/drawing/2014/main" id="{1003464E-9523-A405-C391-A84F63D1C4DB}"/>
              </a:ext>
            </a:extLst>
          </p:cNvPr>
          <p:cNvSpPr/>
          <p:nvPr/>
        </p:nvSpPr>
        <p:spPr>
          <a:xfrm>
            <a:off x="8600398" y="1745604"/>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8B87EEEF-8EDB-BD5B-7C15-9A973877E94A}"/>
              </a:ext>
            </a:extLst>
          </p:cNvPr>
          <p:cNvSpPr/>
          <p:nvPr/>
        </p:nvSpPr>
        <p:spPr>
          <a:xfrm>
            <a:off x="9295584" y="265608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5C28C203-71D8-7FA0-B092-735AE23D4C93}"/>
              </a:ext>
            </a:extLst>
          </p:cNvPr>
          <p:cNvSpPr txBox="1"/>
          <p:nvPr/>
        </p:nvSpPr>
        <p:spPr>
          <a:xfrm>
            <a:off x="7371914" y="3440151"/>
            <a:ext cx="4820085" cy="707886"/>
          </a:xfrm>
          <a:prstGeom prst="rect">
            <a:avLst/>
          </a:prstGeom>
          <a:noFill/>
        </p:spPr>
        <p:txBody>
          <a:bodyPr wrap="square" rtlCol="0">
            <a:spAutoFit/>
          </a:bodyPr>
          <a:lstStyle/>
          <a:p>
            <a:r>
              <a:rPr lang="en-US" altLang="ja-JP" sz="2000" b="1" dirty="0"/>
              <a:t>After Invention of CCD in 1970,</a:t>
            </a:r>
          </a:p>
          <a:p>
            <a:r>
              <a:rPr lang="en-US" altLang="ja-JP" sz="2000" b="1" dirty="0"/>
              <a:t>                         </a:t>
            </a:r>
            <a:r>
              <a:rPr lang="en-US" altLang="ja-JP" sz="1400" b="1" dirty="0"/>
              <a:t>RCA, Fairchild, NEC, Philips </a:t>
            </a:r>
            <a:endParaRPr kumimoji="1" lang="ja-JP" altLang="en-US" sz="1400" b="1" dirty="0"/>
          </a:p>
        </p:txBody>
      </p:sp>
      <p:cxnSp>
        <p:nvCxnSpPr>
          <p:cNvPr id="272" name="直線コネクタ 271">
            <a:extLst>
              <a:ext uri="{FF2B5EF4-FFF2-40B4-BE49-F238E27FC236}">
                <a16:creationId xmlns:a16="http://schemas.microsoft.com/office/drawing/2014/main" id="{493D0D96-34F8-03F8-80DE-1A9AACB71A58}"/>
              </a:ext>
            </a:extLst>
          </p:cNvPr>
          <p:cNvCxnSpPr>
            <a:cxnSpLocks/>
          </p:cNvCxnSpPr>
          <p:nvPr/>
        </p:nvCxnSpPr>
        <p:spPr>
          <a:xfrm>
            <a:off x="8586937" y="4022175"/>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35591ADA-8EF1-0A6A-2A38-FE7E52953F70}"/>
              </a:ext>
            </a:extLst>
          </p:cNvPr>
          <p:cNvCxnSpPr>
            <a:cxnSpLocks/>
          </p:cNvCxnSpPr>
          <p:nvPr/>
        </p:nvCxnSpPr>
        <p:spPr>
          <a:xfrm>
            <a:off x="8036889" y="4659795"/>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a:extLst>
              <a:ext uri="{FF2B5EF4-FFF2-40B4-BE49-F238E27FC236}">
                <a16:creationId xmlns:a16="http://schemas.microsoft.com/office/drawing/2014/main" id="{9572D33D-61D1-7C6A-95FB-17CD97B21787}"/>
              </a:ext>
            </a:extLst>
          </p:cNvPr>
          <p:cNvCxnSpPr>
            <a:cxnSpLocks/>
          </p:cNvCxnSpPr>
          <p:nvPr/>
        </p:nvCxnSpPr>
        <p:spPr>
          <a:xfrm>
            <a:off x="7479656" y="4659795"/>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75B81648-F139-A3D7-75A3-55869E4F0F29}"/>
              </a:ext>
            </a:extLst>
          </p:cNvPr>
          <p:cNvCxnSpPr>
            <a:cxnSpLocks/>
          </p:cNvCxnSpPr>
          <p:nvPr/>
        </p:nvCxnSpPr>
        <p:spPr>
          <a:xfrm>
            <a:off x="7829883" y="454146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a:extLst>
              <a:ext uri="{FF2B5EF4-FFF2-40B4-BE49-F238E27FC236}">
                <a16:creationId xmlns:a16="http://schemas.microsoft.com/office/drawing/2014/main" id="{6192F2E2-98F8-90B4-17A4-A9B062F86EFE}"/>
              </a:ext>
            </a:extLst>
          </p:cNvPr>
          <p:cNvCxnSpPr>
            <a:cxnSpLocks/>
          </p:cNvCxnSpPr>
          <p:nvPr/>
        </p:nvCxnSpPr>
        <p:spPr>
          <a:xfrm>
            <a:off x="7829883" y="447573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A977D8C0-EDE0-26F9-903B-F960A2B69FCF}"/>
              </a:ext>
            </a:extLst>
          </p:cNvPr>
          <p:cNvCxnSpPr>
            <a:cxnSpLocks/>
          </p:cNvCxnSpPr>
          <p:nvPr/>
        </p:nvCxnSpPr>
        <p:spPr>
          <a:xfrm flipV="1">
            <a:off x="7829883" y="4541462"/>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a:extLst>
              <a:ext uri="{FF2B5EF4-FFF2-40B4-BE49-F238E27FC236}">
                <a16:creationId xmlns:a16="http://schemas.microsoft.com/office/drawing/2014/main" id="{AB842426-C522-66FF-8C6E-DAFD35BB6594}"/>
              </a:ext>
            </a:extLst>
          </p:cNvPr>
          <p:cNvCxnSpPr>
            <a:cxnSpLocks/>
          </p:cNvCxnSpPr>
          <p:nvPr/>
        </p:nvCxnSpPr>
        <p:spPr>
          <a:xfrm flipV="1">
            <a:off x="8036889" y="4535426"/>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a:extLst>
              <a:ext uri="{FF2B5EF4-FFF2-40B4-BE49-F238E27FC236}">
                <a16:creationId xmlns:a16="http://schemas.microsoft.com/office/drawing/2014/main" id="{90AA2547-AE38-2CC7-904D-B7D93FA9F868}"/>
              </a:ext>
            </a:extLst>
          </p:cNvPr>
          <p:cNvCxnSpPr>
            <a:cxnSpLocks/>
          </p:cNvCxnSpPr>
          <p:nvPr/>
        </p:nvCxnSpPr>
        <p:spPr>
          <a:xfrm flipV="1">
            <a:off x="7928644" y="4353204"/>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楕円 279">
            <a:extLst>
              <a:ext uri="{FF2B5EF4-FFF2-40B4-BE49-F238E27FC236}">
                <a16:creationId xmlns:a16="http://schemas.microsoft.com/office/drawing/2014/main" id="{974F4442-F1CA-F226-B366-94FEF8660460}"/>
              </a:ext>
            </a:extLst>
          </p:cNvPr>
          <p:cNvSpPr/>
          <p:nvPr/>
        </p:nvSpPr>
        <p:spPr>
          <a:xfrm>
            <a:off x="7874522" y="4262610"/>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楕円 280">
            <a:extLst>
              <a:ext uri="{FF2B5EF4-FFF2-40B4-BE49-F238E27FC236}">
                <a16:creationId xmlns:a16="http://schemas.microsoft.com/office/drawing/2014/main" id="{6043D61A-51D4-7F8A-618B-DDAA08B6FB42}"/>
              </a:ext>
            </a:extLst>
          </p:cNvPr>
          <p:cNvSpPr/>
          <p:nvPr/>
        </p:nvSpPr>
        <p:spPr>
          <a:xfrm>
            <a:off x="8532816" y="459138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2" name="直線コネクタ 281">
            <a:extLst>
              <a:ext uri="{FF2B5EF4-FFF2-40B4-BE49-F238E27FC236}">
                <a16:creationId xmlns:a16="http://schemas.microsoft.com/office/drawing/2014/main" id="{50A05925-E777-5591-65E1-FCA792FD2405}"/>
              </a:ext>
            </a:extLst>
          </p:cNvPr>
          <p:cNvCxnSpPr>
            <a:cxnSpLocks/>
          </p:cNvCxnSpPr>
          <p:nvPr/>
        </p:nvCxnSpPr>
        <p:spPr>
          <a:xfrm>
            <a:off x="7498706" y="4644527"/>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a:extLst>
              <a:ext uri="{FF2B5EF4-FFF2-40B4-BE49-F238E27FC236}">
                <a16:creationId xmlns:a16="http://schemas.microsoft.com/office/drawing/2014/main" id="{68DB3543-39FF-9145-3F0B-8A8E82891EC1}"/>
              </a:ext>
            </a:extLst>
          </p:cNvPr>
          <p:cNvCxnSpPr>
            <a:cxnSpLocks/>
          </p:cNvCxnSpPr>
          <p:nvPr/>
        </p:nvCxnSpPr>
        <p:spPr>
          <a:xfrm>
            <a:off x="7396111" y="520805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3A944982-75E0-885E-CF83-82555FFA244D}"/>
              </a:ext>
            </a:extLst>
          </p:cNvPr>
          <p:cNvCxnSpPr>
            <a:cxnSpLocks/>
          </p:cNvCxnSpPr>
          <p:nvPr/>
        </p:nvCxnSpPr>
        <p:spPr>
          <a:xfrm>
            <a:off x="7449780" y="5267630"/>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a:extLst>
              <a:ext uri="{FF2B5EF4-FFF2-40B4-BE49-F238E27FC236}">
                <a16:creationId xmlns:a16="http://schemas.microsoft.com/office/drawing/2014/main" id="{B797819B-92D4-A466-DBCD-B9CE9BB2FE7F}"/>
              </a:ext>
            </a:extLst>
          </p:cNvPr>
          <p:cNvCxnSpPr>
            <a:cxnSpLocks/>
          </p:cNvCxnSpPr>
          <p:nvPr/>
        </p:nvCxnSpPr>
        <p:spPr>
          <a:xfrm>
            <a:off x="7352598" y="4792090"/>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二等辺三角形 285">
            <a:extLst>
              <a:ext uri="{FF2B5EF4-FFF2-40B4-BE49-F238E27FC236}">
                <a16:creationId xmlns:a16="http://schemas.microsoft.com/office/drawing/2014/main" id="{47C9384D-87EA-0D01-FC37-434F01CF65F7}"/>
              </a:ext>
            </a:extLst>
          </p:cNvPr>
          <p:cNvSpPr/>
          <p:nvPr/>
        </p:nvSpPr>
        <p:spPr>
          <a:xfrm>
            <a:off x="7396113" y="4796458"/>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7" name="直線コネクタ 286">
            <a:extLst>
              <a:ext uri="{FF2B5EF4-FFF2-40B4-BE49-F238E27FC236}">
                <a16:creationId xmlns:a16="http://schemas.microsoft.com/office/drawing/2014/main" id="{DBE5CA07-0CB5-3631-8ADA-AE33E0541E9B}"/>
              </a:ext>
            </a:extLst>
          </p:cNvPr>
          <p:cNvCxnSpPr>
            <a:cxnSpLocks/>
          </p:cNvCxnSpPr>
          <p:nvPr/>
        </p:nvCxnSpPr>
        <p:spPr>
          <a:xfrm>
            <a:off x="8587997" y="567150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07F6096A-75CE-EC96-03D8-C4ED726C0B1D}"/>
              </a:ext>
            </a:extLst>
          </p:cNvPr>
          <p:cNvCxnSpPr>
            <a:cxnSpLocks/>
          </p:cNvCxnSpPr>
          <p:nvPr/>
        </p:nvCxnSpPr>
        <p:spPr>
          <a:xfrm>
            <a:off x="8587309" y="5898331"/>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a:extLst>
              <a:ext uri="{FF2B5EF4-FFF2-40B4-BE49-F238E27FC236}">
                <a16:creationId xmlns:a16="http://schemas.microsoft.com/office/drawing/2014/main" id="{E46FEA1F-E38D-85CC-4AC8-32E28E56ED16}"/>
              </a:ext>
            </a:extLst>
          </p:cNvPr>
          <p:cNvCxnSpPr>
            <a:cxnSpLocks/>
          </p:cNvCxnSpPr>
          <p:nvPr/>
        </p:nvCxnSpPr>
        <p:spPr>
          <a:xfrm flipV="1">
            <a:off x="8883856" y="5653376"/>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F537625-85DE-11B9-0E82-5A4940940445}"/>
              </a:ext>
            </a:extLst>
          </p:cNvPr>
          <p:cNvCxnSpPr>
            <a:cxnSpLocks/>
          </p:cNvCxnSpPr>
          <p:nvPr/>
        </p:nvCxnSpPr>
        <p:spPr>
          <a:xfrm flipV="1">
            <a:off x="8795003" y="5654095"/>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A4A63D18-C8CB-1CBC-5EA2-82444A3FF9A2}"/>
              </a:ext>
            </a:extLst>
          </p:cNvPr>
          <p:cNvCxnSpPr>
            <a:cxnSpLocks/>
          </p:cNvCxnSpPr>
          <p:nvPr/>
        </p:nvCxnSpPr>
        <p:spPr>
          <a:xfrm flipH="1" flipV="1">
            <a:off x="8587997" y="5891830"/>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a:extLst>
              <a:ext uri="{FF2B5EF4-FFF2-40B4-BE49-F238E27FC236}">
                <a16:creationId xmlns:a16="http://schemas.microsoft.com/office/drawing/2014/main" id="{985832A4-35C2-8131-855A-C4F41E655D84}"/>
              </a:ext>
            </a:extLst>
          </p:cNvPr>
          <p:cNvCxnSpPr>
            <a:cxnSpLocks/>
          </p:cNvCxnSpPr>
          <p:nvPr/>
        </p:nvCxnSpPr>
        <p:spPr>
          <a:xfrm>
            <a:off x="8883856" y="5781729"/>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楕円 292">
            <a:extLst>
              <a:ext uri="{FF2B5EF4-FFF2-40B4-BE49-F238E27FC236}">
                <a16:creationId xmlns:a16="http://schemas.microsoft.com/office/drawing/2014/main" id="{83E415B3-9ABA-9EB7-947C-902C0B48288C}"/>
              </a:ext>
            </a:extLst>
          </p:cNvPr>
          <p:cNvSpPr/>
          <p:nvPr/>
        </p:nvSpPr>
        <p:spPr>
          <a:xfrm>
            <a:off x="9036741" y="572237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楕円 293">
            <a:extLst>
              <a:ext uri="{FF2B5EF4-FFF2-40B4-BE49-F238E27FC236}">
                <a16:creationId xmlns:a16="http://schemas.microsoft.com/office/drawing/2014/main" id="{B7686B68-501F-566D-BEF0-EB1EB8951868}"/>
              </a:ext>
            </a:extLst>
          </p:cNvPr>
          <p:cNvSpPr/>
          <p:nvPr/>
        </p:nvSpPr>
        <p:spPr>
          <a:xfrm>
            <a:off x="8525972" y="6047577"/>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5" name="直線矢印コネクタ 294">
            <a:extLst>
              <a:ext uri="{FF2B5EF4-FFF2-40B4-BE49-F238E27FC236}">
                <a16:creationId xmlns:a16="http://schemas.microsoft.com/office/drawing/2014/main" id="{BE4B3B12-D0DE-069A-5BC0-11A6E2A96AD7}"/>
              </a:ext>
            </a:extLst>
          </p:cNvPr>
          <p:cNvCxnSpPr>
            <a:cxnSpLocks/>
          </p:cNvCxnSpPr>
          <p:nvPr/>
        </p:nvCxnSpPr>
        <p:spPr>
          <a:xfrm>
            <a:off x="7558889" y="6122687"/>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6" name="テキスト ボックス 295">
            <a:extLst>
              <a:ext uri="{FF2B5EF4-FFF2-40B4-BE49-F238E27FC236}">
                <a16:creationId xmlns:a16="http://schemas.microsoft.com/office/drawing/2014/main" id="{83F2315E-A7E8-BC01-DF9E-037864D6C472}"/>
              </a:ext>
            </a:extLst>
          </p:cNvPr>
          <p:cNvSpPr txBox="1"/>
          <p:nvPr/>
        </p:nvSpPr>
        <p:spPr>
          <a:xfrm>
            <a:off x="10975980" y="5971118"/>
            <a:ext cx="1132251" cy="369332"/>
          </a:xfrm>
          <a:prstGeom prst="rect">
            <a:avLst/>
          </a:prstGeom>
          <a:noFill/>
        </p:spPr>
        <p:txBody>
          <a:bodyPr wrap="square">
            <a:spAutoFit/>
          </a:bodyPr>
          <a:lstStyle/>
          <a:p>
            <a:r>
              <a:rPr lang="en-US" altLang="ja-JP" sz="1800" b="1" dirty="0"/>
              <a:t>Output</a:t>
            </a:r>
            <a:endParaRPr lang="ja-JP" altLang="en-US" dirty="0"/>
          </a:p>
        </p:txBody>
      </p:sp>
      <p:sp>
        <p:nvSpPr>
          <p:cNvPr id="297" name="テキスト ボックス 296">
            <a:extLst>
              <a:ext uri="{FF2B5EF4-FFF2-40B4-BE49-F238E27FC236}">
                <a16:creationId xmlns:a16="http://schemas.microsoft.com/office/drawing/2014/main" id="{D56F2EA5-8AD2-9E38-3425-59A04F69716C}"/>
              </a:ext>
            </a:extLst>
          </p:cNvPr>
          <p:cNvSpPr txBox="1"/>
          <p:nvPr/>
        </p:nvSpPr>
        <p:spPr>
          <a:xfrm>
            <a:off x="9110102" y="5616257"/>
            <a:ext cx="1132251" cy="369332"/>
          </a:xfrm>
          <a:prstGeom prst="rect">
            <a:avLst/>
          </a:prstGeom>
          <a:noFill/>
        </p:spPr>
        <p:txBody>
          <a:bodyPr wrap="square">
            <a:spAutoFit/>
          </a:bodyPr>
          <a:lstStyle/>
          <a:p>
            <a:r>
              <a:rPr lang="en-US" altLang="ja-JP" sz="1800" b="1" dirty="0"/>
              <a:t>VOG</a:t>
            </a:r>
            <a:endParaRPr lang="ja-JP" altLang="en-US" dirty="0"/>
          </a:p>
        </p:txBody>
      </p:sp>
      <p:cxnSp>
        <p:nvCxnSpPr>
          <p:cNvPr id="318" name="直線コネクタ 317">
            <a:extLst>
              <a:ext uri="{FF2B5EF4-FFF2-40B4-BE49-F238E27FC236}">
                <a16:creationId xmlns:a16="http://schemas.microsoft.com/office/drawing/2014/main" id="{A8C83AA8-5DAE-FDF8-2DEC-5A6018847DB4}"/>
              </a:ext>
            </a:extLst>
          </p:cNvPr>
          <p:cNvCxnSpPr>
            <a:cxnSpLocks/>
          </p:cNvCxnSpPr>
          <p:nvPr/>
        </p:nvCxnSpPr>
        <p:spPr>
          <a:xfrm flipV="1">
            <a:off x="8713970" y="533869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57792905-23C5-7260-18A3-5FF038F855FB}"/>
              </a:ext>
            </a:extLst>
          </p:cNvPr>
          <p:cNvCxnSpPr>
            <a:cxnSpLocks/>
          </p:cNvCxnSpPr>
          <p:nvPr/>
        </p:nvCxnSpPr>
        <p:spPr>
          <a:xfrm>
            <a:off x="8717178" y="545951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8D95D565-1A23-7D34-0546-A51AF532F252}"/>
              </a:ext>
            </a:extLst>
          </p:cNvPr>
          <p:cNvCxnSpPr>
            <a:cxnSpLocks/>
          </p:cNvCxnSpPr>
          <p:nvPr/>
        </p:nvCxnSpPr>
        <p:spPr>
          <a:xfrm flipV="1">
            <a:off x="8714907" y="5087133"/>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97AD4EC3-FA12-63B0-6148-2FBE07D7C92C}"/>
              </a:ext>
            </a:extLst>
          </p:cNvPr>
          <p:cNvCxnSpPr>
            <a:cxnSpLocks/>
          </p:cNvCxnSpPr>
          <p:nvPr/>
        </p:nvCxnSpPr>
        <p:spPr>
          <a:xfrm>
            <a:off x="8718115" y="5207950"/>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直線コネクタ 321">
            <a:extLst>
              <a:ext uri="{FF2B5EF4-FFF2-40B4-BE49-F238E27FC236}">
                <a16:creationId xmlns:a16="http://schemas.microsoft.com/office/drawing/2014/main" id="{6335F377-D9AE-BC98-69B2-9092DDFDE4CA}"/>
              </a:ext>
            </a:extLst>
          </p:cNvPr>
          <p:cNvCxnSpPr>
            <a:cxnSpLocks/>
          </p:cNvCxnSpPr>
          <p:nvPr/>
        </p:nvCxnSpPr>
        <p:spPr>
          <a:xfrm flipV="1">
            <a:off x="8713970" y="481696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直線コネクタ 322">
            <a:extLst>
              <a:ext uri="{FF2B5EF4-FFF2-40B4-BE49-F238E27FC236}">
                <a16:creationId xmlns:a16="http://schemas.microsoft.com/office/drawing/2014/main" id="{7CB8A26E-7E1F-5A0A-EC78-2DD901C59F04}"/>
              </a:ext>
            </a:extLst>
          </p:cNvPr>
          <p:cNvCxnSpPr>
            <a:cxnSpLocks/>
          </p:cNvCxnSpPr>
          <p:nvPr/>
        </p:nvCxnSpPr>
        <p:spPr>
          <a:xfrm>
            <a:off x="8717178" y="49377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237382BD-F817-D0C7-0959-FCA9C3D2D250}"/>
              </a:ext>
            </a:extLst>
          </p:cNvPr>
          <p:cNvCxnSpPr>
            <a:cxnSpLocks/>
          </p:cNvCxnSpPr>
          <p:nvPr/>
        </p:nvCxnSpPr>
        <p:spPr>
          <a:xfrm flipV="1">
            <a:off x="8714274" y="4529608"/>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a:extLst>
              <a:ext uri="{FF2B5EF4-FFF2-40B4-BE49-F238E27FC236}">
                <a16:creationId xmlns:a16="http://schemas.microsoft.com/office/drawing/2014/main" id="{96CB62C9-9101-13E4-AA4A-BCE89F318580}"/>
              </a:ext>
            </a:extLst>
          </p:cNvPr>
          <p:cNvCxnSpPr>
            <a:cxnSpLocks/>
          </p:cNvCxnSpPr>
          <p:nvPr/>
        </p:nvCxnSpPr>
        <p:spPr>
          <a:xfrm>
            <a:off x="8717482" y="465042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a:extLst>
              <a:ext uri="{FF2B5EF4-FFF2-40B4-BE49-F238E27FC236}">
                <a16:creationId xmlns:a16="http://schemas.microsoft.com/office/drawing/2014/main" id="{206002FA-B8AA-D2A9-C080-14EB06A45368}"/>
              </a:ext>
            </a:extLst>
          </p:cNvPr>
          <p:cNvCxnSpPr>
            <a:cxnSpLocks/>
          </p:cNvCxnSpPr>
          <p:nvPr/>
        </p:nvCxnSpPr>
        <p:spPr>
          <a:xfrm flipV="1">
            <a:off x="8713337" y="425944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a:extLst>
              <a:ext uri="{FF2B5EF4-FFF2-40B4-BE49-F238E27FC236}">
                <a16:creationId xmlns:a16="http://schemas.microsoft.com/office/drawing/2014/main" id="{09245911-5FE3-7931-F512-63459EC3A2A3}"/>
              </a:ext>
            </a:extLst>
          </p:cNvPr>
          <p:cNvCxnSpPr>
            <a:cxnSpLocks/>
          </p:cNvCxnSpPr>
          <p:nvPr/>
        </p:nvCxnSpPr>
        <p:spPr>
          <a:xfrm>
            <a:off x="8716545" y="438025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7750F1B2-8E0F-EB9B-D1B5-1414FC71B006}"/>
              </a:ext>
            </a:extLst>
          </p:cNvPr>
          <p:cNvCxnSpPr>
            <a:cxnSpLocks/>
          </p:cNvCxnSpPr>
          <p:nvPr/>
        </p:nvCxnSpPr>
        <p:spPr>
          <a:xfrm flipV="1">
            <a:off x="8713337" y="396866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a:extLst>
              <a:ext uri="{FF2B5EF4-FFF2-40B4-BE49-F238E27FC236}">
                <a16:creationId xmlns:a16="http://schemas.microsoft.com/office/drawing/2014/main" id="{F7ED55C0-CB59-1F41-79CC-0C564D9E2B0B}"/>
              </a:ext>
            </a:extLst>
          </p:cNvPr>
          <p:cNvCxnSpPr>
            <a:cxnSpLocks/>
          </p:cNvCxnSpPr>
          <p:nvPr/>
        </p:nvCxnSpPr>
        <p:spPr>
          <a:xfrm>
            <a:off x="8716545" y="408947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a:extLst>
              <a:ext uri="{FF2B5EF4-FFF2-40B4-BE49-F238E27FC236}">
                <a16:creationId xmlns:a16="http://schemas.microsoft.com/office/drawing/2014/main" id="{56534DFC-C26F-5460-72BD-455270943E53}"/>
              </a:ext>
            </a:extLst>
          </p:cNvPr>
          <p:cNvCxnSpPr>
            <a:cxnSpLocks/>
          </p:cNvCxnSpPr>
          <p:nvPr/>
        </p:nvCxnSpPr>
        <p:spPr>
          <a:xfrm>
            <a:off x="843822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0D532122-F5EB-CF06-F031-E4FEB21B4976}"/>
              </a:ext>
            </a:extLst>
          </p:cNvPr>
          <p:cNvCxnSpPr>
            <a:cxnSpLocks/>
          </p:cNvCxnSpPr>
          <p:nvPr/>
        </p:nvCxnSpPr>
        <p:spPr>
          <a:xfrm>
            <a:off x="857678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F880CF26-EF18-BD2F-A455-C2C2608DBDFC}"/>
              </a:ext>
            </a:extLst>
          </p:cNvPr>
          <p:cNvCxnSpPr>
            <a:cxnSpLocks/>
          </p:cNvCxnSpPr>
          <p:nvPr/>
        </p:nvCxnSpPr>
        <p:spPr>
          <a:xfrm>
            <a:off x="8764455"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直線コネクタ 338">
            <a:extLst>
              <a:ext uri="{FF2B5EF4-FFF2-40B4-BE49-F238E27FC236}">
                <a16:creationId xmlns:a16="http://schemas.microsoft.com/office/drawing/2014/main" id="{8D037847-8CED-FA43-ED69-BE8323AB800F}"/>
              </a:ext>
            </a:extLst>
          </p:cNvPr>
          <p:cNvCxnSpPr>
            <a:cxnSpLocks/>
          </p:cNvCxnSpPr>
          <p:nvPr/>
        </p:nvCxnSpPr>
        <p:spPr>
          <a:xfrm>
            <a:off x="8903017"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直線コネクタ 339">
            <a:extLst>
              <a:ext uri="{FF2B5EF4-FFF2-40B4-BE49-F238E27FC236}">
                <a16:creationId xmlns:a16="http://schemas.microsoft.com/office/drawing/2014/main" id="{97D907F8-3BD8-397C-C098-1945D3247F9D}"/>
              </a:ext>
            </a:extLst>
          </p:cNvPr>
          <p:cNvCxnSpPr>
            <a:cxnSpLocks/>
          </p:cNvCxnSpPr>
          <p:nvPr/>
        </p:nvCxnSpPr>
        <p:spPr>
          <a:xfrm>
            <a:off x="811913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C87329AA-CC52-FFB6-ABD5-17A7D5A87BBB}"/>
              </a:ext>
            </a:extLst>
          </p:cNvPr>
          <p:cNvCxnSpPr>
            <a:cxnSpLocks/>
          </p:cNvCxnSpPr>
          <p:nvPr/>
        </p:nvCxnSpPr>
        <p:spPr>
          <a:xfrm>
            <a:off x="825769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a:extLst>
              <a:ext uri="{FF2B5EF4-FFF2-40B4-BE49-F238E27FC236}">
                <a16:creationId xmlns:a16="http://schemas.microsoft.com/office/drawing/2014/main" id="{5D856E28-F948-0D45-E022-47594FCF675A}"/>
              </a:ext>
            </a:extLst>
          </p:cNvPr>
          <p:cNvCxnSpPr>
            <a:cxnSpLocks/>
          </p:cNvCxnSpPr>
          <p:nvPr/>
        </p:nvCxnSpPr>
        <p:spPr>
          <a:xfrm>
            <a:off x="780008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B2CEE0D9-AFFE-1EA6-FB56-B25D6B994926}"/>
              </a:ext>
            </a:extLst>
          </p:cNvPr>
          <p:cNvCxnSpPr>
            <a:cxnSpLocks/>
          </p:cNvCxnSpPr>
          <p:nvPr/>
        </p:nvCxnSpPr>
        <p:spPr>
          <a:xfrm>
            <a:off x="793864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a:extLst>
              <a:ext uri="{FF2B5EF4-FFF2-40B4-BE49-F238E27FC236}">
                <a16:creationId xmlns:a16="http://schemas.microsoft.com/office/drawing/2014/main" id="{6C7E7C5E-0C59-FFC7-83F7-BC8F8EC1C575}"/>
              </a:ext>
            </a:extLst>
          </p:cNvPr>
          <p:cNvCxnSpPr>
            <a:cxnSpLocks/>
          </p:cNvCxnSpPr>
          <p:nvPr/>
        </p:nvCxnSpPr>
        <p:spPr>
          <a:xfrm>
            <a:off x="7480999"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直線コネクタ 344">
            <a:extLst>
              <a:ext uri="{FF2B5EF4-FFF2-40B4-BE49-F238E27FC236}">
                <a16:creationId xmlns:a16="http://schemas.microsoft.com/office/drawing/2014/main" id="{E92FBC5B-3323-8BA2-758C-B8F962CB1FFF}"/>
              </a:ext>
            </a:extLst>
          </p:cNvPr>
          <p:cNvCxnSpPr>
            <a:cxnSpLocks/>
          </p:cNvCxnSpPr>
          <p:nvPr/>
        </p:nvCxnSpPr>
        <p:spPr>
          <a:xfrm>
            <a:off x="7619561"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a:extLst>
              <a:ext uri="{FF2B5EF4-FFF2-40B4-BE49-F238E27FC236}">
                <a16:creationId xmlns:a16="http://schemas.microsoft.com/office/drawing/2014/main" id="{A7330F5B-D393-0C96-6398-ADC368FEF942}"/>
              </a:ext>
            </a:extLst>
          </p:cNvPr>
          <p:cNvCxnSpPr>
            <a:cxnSpLocks/>
          </p:cNvCxnSpPr>
          <p:nvPr/>
        </p:nvCxnSpPr>
        <p:spPr>
          <a:xfrm>
            <a:off x="9403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a:extLst>
              <a:ext uri="{FF2B5EF4-FFF2-40B4-BE49-F238E27FC236}">
                <a16:creationId xmlns:a16="http://schemas.microsoft.com/office/drawing/2014/main" id="{F4EA9716-0D52-2BCC-F035-82CFFE3069D1}"/>
              </a:ext>
            </a:extLst>
          </p:cNvPr>
          <p:cNvCxnSpPr>
            <a:cxnSpLocks/>
          </p:cNvCxnSpPr>
          <p:nvPr/>
        </p:nvCxnSpPr>
        <p:spPr>
          <a:xfrm>
            <a:off x="9541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a:extLst>
              <a:ext uri="{FF2B5EF4-FFF2-40B4-BE49-F238E27FC236}">
                <a16:creationId xmlns:a16="http://schemas.microsoft.com/office/drawing/2014/main" id="{40F9640A-1058-5E97-EA18-FB3EAAA4642D}"/>
              </a:ext>
            </a:extLst>
          </p:cNvPr>
          <p:cNvCxnSpPr>
            <a:cxnSpLocks/>
          </p:cNvCxnSpPr>
          <p:nvPr/>
        </p:nvCxnSpPr>
        <p:spPr>
          <a:xfrm>
            <a:off x="908429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a:extLst>
              <a:ext uri="{FF2B5EF4-FFF2-40B4-BE49-F238E27FC236}">
                <a16:creationId xmlns:a16="http://schemas.microsoft.com/office/drawing/2014/main" id="{2D27741B-92E9-C365-1B01-C885B78134BA}"/>
              </a:ext>
            </a:extLst>
          </p:cNvPr>
          <p:cNvCxnSpPr>
            <a:cxnSpLocks/>
          </p:cNvCxnSpPr>
          <p:nvPr/>
        </p:nvCxnSpPr>
        <p:spPr>
          <a:xfrm>
            <a:off x="922285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a:extLst>
              <a:ext uri="{FF2B5EF4-FFF2-40B4-BE49-F238E27FC236}">
                <a16:creationId xmlns:a16="http://schemas.microsoft.com/office/drawing/2014/main" id="{B9547BAB-7B73-B65E-5309-D2DCF1037E44}"/>
              </a:ext>
            </a:extLst>
          </p:cNvPr>
          <p:cNvCxnSpPr>
            <a:cxnSpLocks/>
          </p:cNvCxnSpPr>
          <p:nvPr/>
        </p:nvCxnSpPr>
        <p:spPr>
          <a:xfrm>
            <a:off x="10046151"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a:extLst>
              <a:ext uri="{FF2B5EF4-FFF2-40B4-BE49-F238E27FC236}">
                <a16:creationId xmlns:a16="http://schemas.microsoft.com/office/drawing/2014/main" id="{8C00D1B2-53DA-4945-6109-A907062A0333}"/>
              </a:ext>
            </a:extLst>
          </p:cNvPr>
          <p:cNvCxnSpPr>
            <a:cxnSpLocks/>
          </p:cNvCxnSpPr>
          <p:nvPr/>
        </p:nvCxnSpPr>
        <p:spPr>
          <a:xfrm>
            <a:off x="10184713"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直線コネクタ 351">
            <a:extLst>
              <a:ext uri="{FF2B5EF4-FFF2-40B4-BE49-F238E27FC236}">
                <a16:creationId xmlns:a16="http://schemas.microsoft.com/office/drawing/2014/main" id="{7B4A2C84-B66C-FE76-CA0D-DC22E86E52EA}"/>
              </a:ext>
            </a:extLst>
          </p:cNvPr>
          <p:cNvCxnSpPr>
            <a:cxnSpLocks/>
          </p:cNvCxnSpPr>
          <p:nvPr/>
        </p:nvCxnSpPr>
        <p:spPr>
          <a:xfrm>
            <a:off x="10372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直線コネクタ 352">
            <a:extLst>
              <a:ext uri="{FF2B5EF4-FFF2-40B4-BE49-F238E27FC236}">
                <a16:creationId xmlns:a16="http://schemas.microsoft.com/office/drawing/2014/main" id="{24218A46-DEE2-64D4-9BB6-3AA0064EC0B3}"/>
              </a:ext>
            </a:extLst>
          </p:cNvPr>
          <p:cNvCxnSpPr>
            <a:cxnSpLocks/>
          </p:cNvCxnSpPr>
          <p:nvPr/>
        </p:nvCxnSpPr>
        <p:spPr>
          <a:xfrm>
            <a:off x="10510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直線コネクタ 353">
            <a:extLst>
              <a:ext uri="{FF2B5EF4-FFF2-40B4-BE49-F238E27FC236}">
                <a16:creationId xmlns:a16="http://schemas.microsoft.com/office/drawing/2014/main" id="{970E85EA-E550-62B5-C6A0-3BDF87980C97}"/>
              </a:ext>
            </a:extLst>
          </p:cNvPr>
          <p:cNvCxnSpPr>
            <a:cxnSpLocks/>
          </p:cNvCxnSpPr>
          <p:nvPr/>
        </p:nvCxnSpPr>
        <p:spPr>
          <a:xfrm>
            <a:off x="9727064"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a:extLst>
              <a:ext uri="{FF2B5EF4-FFF2-40B4-BE49-F238E27FC236}">
                <a16:creationId xmlns:a16="http://schemas.microsoft.com/office/drawing/2014/main" id="{281E6A62-A329-60DB-8F48-7B0ED6AF88FF}"/>
              </a:ext>
            </a:extLst>
          </p:cNvPr>
          <p:cNvCxnSpPr>
            <a:cxnSpLocks/>
          </p:cNvCxnSpPr>
          <p:nvPr/>
        </p:nvCxnSpPr>
        <p:spPr>
          <a:xfrm>
            <a:off x="9865626"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テキスト ボックス 359">
            <a:extLst>
              <a:ext uri="{FF2B5EF4-FFF2-40B4-BE49-F238E27FC236}">
                <a16:creationId xmlns:a16="http://schemas.microsoft.com/office/drawing/2014/main" id="{17C624CC-B21E-89C1-0478-A9DB0EF8A02A}"/>
              </a:ext>
            </a:extLst>
          </p:cNvPr>
          <p:cNvSpPr txBox="1"/>
          <p:nvPr/>
        </p:nvSpPr>
        <p:spPr>
          <a:xfrm>
            <a:off x="9049671" y="4558492"/>
            <a:ext cx="2130446" cy="369332"/>
          </a:xfrm>
          <a:prstGeom prst="rect">
            <a:avLst/>
          </a:prstGeom>
          <a:noFill/>
        </p:spPr>
        <p:txBody>
          <a:bodyPr wrap="square">
            <a:spAutoFit/>
          </a:bodyPr>
          <a:lstStyle/>
          <a:p>
            <a:r>
              <a:rPr lang="en-US" altLang="ja-JP" sz="1800" b="1" dirty="0"/>
              <a:t>Vertical CCD </a:t>
            </a:r>
            <a:endParaRPr lang="ja-JP" altLang="en-US" dirty="0"/>
          </a:p>
        </p:txBody>
      </p:sp>
      <p:sp>
        <p:nvSpPr>
          <p:cNvPr id="361" name="テキスト ボックス 360">
            <a:extLst>
              <a:ext uri="{FF2B5EF4-FFF2-40B4-BE49-F238E27FC236}">
                <a16:creationId xmlns:a16="http://schemas.microsoft.com/office/drawing/2014/main" id="{9998BDC9-937F-5AD7-5A2E-BDA579CEA089}"/>
              </a:ext>
            </a:extLst>
          </p:cNvPr>
          <p:cNvSpPr txBox="1"/>
          <p:nvPr/>
        </p:nvSpPr>
        <p:spPr>
          <a:xfrm>
            <a:off x="8484533" y="6448621"/>
            <a:ext cx="2130446" cy="369332"/>
          </a:xfrm>
          <a:prstGeom prst="rect">
            <a:avLst/>
          </a:prstGeom>
          <a:noFill/>
        </p:spPr>
        <p:txBody>
          <a:bodyPr wrap="square">
            <a:spAutoFit/>
          </a:bodyPr>
          <a:lstStyle/>
          <a:p>
            <a:r>
              <a:rPr lang="en-US" altLang="ja-JP" sz="1800" b="1" dirty="0"/>
              <a:t>Horizontal CCD </a:t>
            </a:r>
            <a:endParaRPr lang="ja-JP" altLang="en-US" dirty="0"/>
          </a:p>
        </p:txBody>
      </p:sp>
      <p:sp>
        <p:nvSpPr>
          <p:cNvPr id="362" name="テキスト ボックス 361">
            <a:extLst>
              <a:ext uri="{FF2B5EF4-FFF2-40B4-BE49-F238E27FC236}">
                <a16:creationId xmlns:a16="http://schemas.microsoft.com/office/drawing/2014/main" id="{4C99498C-A28D-DCF5-3125-A4DFE0D50FD8}"/>
              </a:ext>
            </a:extLst>
          </p:cNvPr>
          <p:cNvSpPr txBox="1"/>
          <p:nvPr/>
        </p:nvSpPr>
        <p:spPr>
          <a:xfrm>
            <a:off x="8874139" y="1353876"/>
            <a:ext cx="2778204" cy="369332"/>
          </a:xfrm>
          <a:prstGeom prst="rect">
            <a:avLst/>
          </a:prstGeom>
          <a:noFill/>
        </p:spPr>
        <p:txBody>
          <a:bodyPr wrap="square">
            <a:spAutoFit/>
          </a:bodyPr>
          <a:lstStyle/>
          <a:p>
            <a:r>
              <a:rPr lang="en-US" altLang="ja-JP" sz="1800" b="1" dirty="0"/>
              <a:t>Vertical Data Line</a:t>
            </a:r>
            <a:endParaRPr lang="ja-JP" altLang="en-US" dirty="0"/>
          </a:p>
        </p:txBody>
      </p:sp>
      <p:sp>
        <p:nvSpPr>
          <p:cNvPr id="363" name="テキスト ボックス 362">
            <a:extLst>
              <a:ext uri="{FF2B5EF4-FFF2-40B4-BE49-F238E27FC236}">
                <a16:creationId xmlns:a16="http://schemas.microsoft.com/office/drawing/2014/main" id="{ACDF5E21-4F06-FC7F-7CEF-786A80BB814B}"/>
              </a:ext>
            </a:extLst>
          </p:cNvPr>
          <p:cNvSpPr txBox="1"/>
          <p:nvPr/>
        </p:nvSpPr>
        <p:spPr>
          <a:xfrm>
            <a:off x="8044333" y="2736591"/>
            <a:ext cx="3822459" cy="369332"/>
          </a:xfrm>
          <a:prstGeom prst="rect">
            <a:avLst/>
          </a:prstGeom>
          <a:noFill/>
        </p:spPr>
        <p:txBody>
          <a:bodyPr wrap="square">
            <a:spAutoFit/>
          </a:bodyPr>
          <a:lstStyle/>
          <a:p>
            <a:r>
              <a:rPr lang="en-US" altLang="ja-JP" sz="1800" b="1" dirty="0"/>
              <a:t>Horizontal   Data Line</a:t>
            </a:r>
            <a:endParaRPr lang="ja-JP" altLang="en-US" dirty="0"/>
          </a:p>
        </p:txBody>
      </p:sp>
      <p:sp>
        <p:nvSpPr>
          <p:cNvPr id="246" name="テキスト ボックス 245">
            <a:extLst>
              <a:ext uri="{FF2B5EF4-FFF2-40B4-BE49-F238E27FC236}">
                <a16:creationId xmlns:a16="http://schemas.microsoft.com/office/drawing/2014/main" id="{EC8A8438-5621-D5AD-5B60-64BF1B75C0BA}"/>
              </a:ext>
            </a:extLst>
          </p:cNvPr>
          <p:cNvSpPr txBox="1"/>
          <p:nvPr/>
        </p:nvSpPr>
        <p:spPr>
          <a:xfrm>
            <a:off x="8877098" y="1722783"/>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Large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7" name="テキスト ボックス 246">
            <a:extLst>
              <a:ext uri="{FF2B5EF4-FFF2-40B4-BE49-F238E27FC236}">
                <a16:creationId xmlns:a16="http://schemas.microsoft.com/office/drawing/2014/main" id="{85C2E6BE-8D56-4B58-16CA-3D11F426D1FB}"/>
              </a:ext>
            </a:extLst>
          </p:cNvPr>
          <p:cNvSpPr txBox="1"/>
          <p:nvPr/>
        </p:nvSpPr>
        <p:spPr>
          <a:xfrm>
            <a:off x="8906197" y="5041358"/>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Small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9" name="テキスト ボックス 248">
            <a:extLst>
              <a:ext uri="{FF2B5EF4-FFF2-40B4-BE49-F238E27FC236}">
                <a16:creationId xmlns:a16="http://schemas.microsoft.com/office/drawing/2014/main" id="{32F30240-49EF-25A7-6C8C-3ED4EA095E0B}"/>
              </a:ext>
            </a:extLst>
          </p:cNvPr>
          <p:cNvSpPr txBox="1"/>
          <p:nvPr/>
        </p:nvSpPr>
        <p:spPr>
          <a:xfrm>
            <a:off x="9365547" y="4106852"/>
            <a:ext cx="2495781" cy="461665"/>
          </a:xfrm>
          <a:prstGeom prst="rect">
            <a:avLst/>
          </a:prstGeom>
          <a:noFill/>
        </p:spPr>
        <p:txBody>
          <a:bodyPr wrap="square">
            <a:spAutoFit/>
          </a:bodyPr>
          <a:lstStyle/>
          <a:p>
            <a:r>
              <a:rPr lang="en-US" altLang="ja-JP" sz="2400" b="1" dirty="0">
                <a:solidFill>
                  <a:srgbClr val="FF0000"/>
                </a:solidFill>
              </a:rPr>
              <a:t>No Image Lag</a:t>
            </a:r>
            <a:r>
              <a:rPr lang="ja-JP" altLang="en-US" sz="2400" b="1" dirty="0">
                <a:solidFill>
                  <a:srgbClr val="FF0000"/>
                </a:solidFill>
              </a:rPr>
              <a:t> </a:t>
            </a:r>
            <a:endParaRPr lang="ja-JP" altLang="en-US" sz="2400" dirty="0">
              <a:solidFill>
                <a:srgbClr val="FF0000"/>
              </a:solidFill>
            </a:endParaRPr>
          </a:p>
        </p:txBody>
      </p:sp>
      <p:sp>
        <p:nvSpPr>
          <p:cNvPr id="250" name="テキスト ボックス 249">
            <a:extLst>
              <a:ext uri="{FF2B5EF4-FFF2-40B4-BE49-F238E27FC236}">
                <a16:creationId xmlns:a16="http://schemas.microsoft.com/office/drawing/2014/main" id="{0B18DA94-44AB-8447-BD14-1C120BEF8FE6}"/>
              </a:ext>
            </a:extLst>
          </p:cNvPr>
          <p:cNvSpPr txBox="1"/>
          <p:nvPr/>
        </p:nvSpPr>
        <p:spPr>
          <a:xfrm>
            <a:off x="8891894" y="725407"/>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52" name="テキスト ボックス 251">
            <a:extLst>
              <a:ext uri="{FF2B5EF4-FFF2-40B4-BE49-F238E27FC236}">
                <a16:creationId xmlns:a16="http://schemas.microsoft.com/office/drawing/2014/main" id="{F94B6163-6EAB-A49C-591B-A716EE871FEA}"/>
              </a:ext>
            </a:extLst>
          </p:cNvPr>
          <p:cNvSpPr txBox="1"/>
          <p:nvPr/>
        </p:nvSpPr>
        <p:spPr>
          <a:xfrm>
            <a:off x="8969668" y="310109"/>
            <a:ext cx="2726639" cy="523220"/>
          </a:xfrm>
          <a:prstGeom prst="rect">
            <a:avLst/>
          </a:prstGeom>
          <a:noFill/>
        </p:spPr>
        <p:txBody>
          <a:bodyPr wrap="square">
            <a:spAutoFit/>
          </a:bodyPr>
          <a:lstStyle/>
          <a:p>
            <a:r>
              <a:rPr lang="en-US" altLang="ja-JP" sz="2800" b="1" dirty="0"/>
              <a:t> </a:t>
            </a:r>
            <a:r>
              <a:rPr lang="en-US" altLang="ja-JP" sz="1400" b="1" dirty="0"/>
              <a:t>RCA, Fairchild, NEC, Philips </a:t>
            </a:r>
            <a:endParaRPr lang="ja-JP" altLang="en-US" sz="1400" dirty="0"/>
          </a:p>
        </p:txBody>
      </p:sp>
      <p:sp>
        <p:nvSpPr>
          <p:cNvPr id="12" name="正方形/長方形 11">
            <a:extLst>
              <a:ext uri="{FF2B5EF4-FFF2-40B4-BE49-F238E27FC236}">
                <a16:creationId xmlns:a16="http://schemas.microsoft.com/office/drawing/2014/main" id="{3FFE626D-8539-1F29-BD93-7F8BD176EE9D}"/>
              </a:ext>
            </a:extLst>
          </p:cNvPr>
          <p:cNvSpPr/>
          <p:nvPr/>
        </p:nvSpPr>
        <p:spPr>
          <a:xfrm>
            <a:off x="495693" y="475309"/>
            <a:ext cx="3267415" cy="331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0395B155-BDEB-B4EF-6425-99C6C5FB4846}"/>
              </a:ext>
            </a:extLst>
          </p:cNvPr>
          <p:cNvCxnSpPr>
            <a:cxnSpLocks/>
          </p:cNvCxnSpPr>
          <p:nvPr/>
        </p:nvCxnSpPr>
        <p:spPr>
          <a:xfrm>
            <a:off x="1928813" y="850106"/>
            <a:ext cx="82575" cy="4243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0" name="テキスト ボックス 269">
            <a:extLst>
              <a:ext uri="{FF2B5EF4-FFF2-40B4-BE49-F238E27FC236}">
                <a16:creationId xmlns:a16="http://schemas.microsoft.com/office/drawing/2014/main" id="{5211B886-5806-8879-881A-5D3581E9CC89}"/>
              </a:ext>
            </a:extLst>
          </p:cNvPr>
          <p:cNvSpPr txBox="1"/>
          <p:nvPr/>
        </p:nvSpPr>
        <p:spPr>
          <a:xfrm>
            <a:off x="3924101" y="657531"/>
            <a:ext cx="678391" cy="369332"/>
          </a:xfrm>
          <a:prstGeom prst="rect">
            <a:avLst/>
          </a:prstGeom>
          <a:noFill/>
        </p:spPr>
        <p:txBody>
          <a:bodyPr wrap="none" rtlCol="0">
            <a:spAutoFit/>
          </a:bodyPr>
          <a:lstStyle/>
          <a:p>
            <a:r>
              <a:rPr kumimoji="1" lang="en-US" altLang="ja-JP" b="1" dirty="0">
                <a:solidFill>
                  <a:schemeClr val="bg1"/>
                </a:solidFill>
              </a:rPr>
              <a:t>CTG</a:t>
            </a:r>
            <a:endParaRPr kumimoji="1" lang="ja-JP" altLang="en-US" b="1" dirty="0">
              <a:solidFill>
                <a:schemeClr val="bg1"/>
              </a:solidFill>
            </a:endParaRPr>
          </a:p>
        </p:txBody>
      </p:sp>
      <p:cxnSp>
        <p:nvCxnSpPr>
          <p:cNvPr id="74" name="直線コネクタ 73">
            <a:extLst>
              <a:ext uri="{FF2B5EF4-FFF2-40B4-BE49-F238E27FC236}">
                <a16:creationId xmlns:a16="http://schemas.microsoft.com/office/drawing/2014/main" id="{1F34CAA6-0086-171D-33E3-3A92556604F0}"/>
              </a:ext>
            </a:extLst>
          </p:cNvPr>
          <p:cNvCxnSpPr>
            <a:endCxn id="270" idx="0"/>
          </p:cNvCxnSpPr>
          <p:nvPr/>
        </p:nvCxnSpPr>
        <p:spPr>
          <a:xfrm>
            <a:off x="4263296" y="371700"/>
            <a:ext cx="1" cy="2858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75" name="楕円 74">
            <a:extLst>
              <a:ext uri="{FF2B5EF4-FFF2-40B4-BE49-F238E27FC236}">
                <a16:creationId xmlns:a16="http://schemas.microsoft.com/office/drawing/2014/main" id="{7831F2F3-C576-C449-1E93-1064183066E1}"/>
              </a:ext>
            </a:extLst>
          </p:cNvPr>
          <p:cNvSpPr/>
          <p:nvPr/>
        </p:nvSpPr>
        <p:spPr>
          <a:xfrm flipV="1">
            <a:off x="4105821" y="292761"/>
            <a:ext cx="282330" cy="131009"/>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33F994A0-5706-4349-63B0-F7BD81ACEF4E}"/>
              </a:ext>
            </a:extLst>
          </p:cNvPr>
          <p:cNvSpPr/>
          <p:nvPr/>
        </p:nvSpPr>
        <p:spPr>
          <a:xfrm>
            <a:off x="667333" y="1266962"/>
            <a:ext cx="5729894" cy="1875672"/>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99" name="図 298">
            <a:extLst>
              <a:ext uri="{FF2B5EF4-FFF2-40B4-BE49-F238E27FC236}">
                <a16:creationId xmlns:a16="http://schemas.microsoft.com/office/drawing/2014/main" id="{840E62EE-FF47-9D54-8931-D6C6F1713C3C}"/>
              </a:ext>
            </a:extLst>
          </p:cNvPr>
          <p:cNvPicPr>
            <a:picLocks noChangeAspect="1"/>
          </p:cNvPicPr>
          <p:nvPr/>
        </p:nvPicPr>
        <p:blipFill rotWithShape="1">
          <a:blip r:embed="rId3"/>
          <a:srcRect l="57151" t="13878" r="36986" b="61090"/>
          <a:stretch/>
        </p:blipFill>
        <p:spPr>
          <a:xfrm>
            <a:off x="4714203" y="231073"/>
            <a:ext cx="888147" cy="2131919"/>
          </a:xfrm>
          <a:prstGeom prst="rect">
            <a:avLst/>
          </a:prstGeom>
        </p:spPr>
      </p:pic>
      <p:cxnSp>
        <p:nvCxnSpPr>
          <p:cNvPr id="301" name="直線コネクタ 300">
            <a:extLst>
              <a:ext uri="{FF2B5EF4-FFF2-40B4-BE49-F238E27FC236}">
                <a16:creationId xmlns:a16="http://schemas.microsoft.com/office/drawing/2014/main" id="{6CB76A5A-9DB9-131A-26E2-428C61F61E20}"/>
              </a:ext>
            </a:extLst>
          </p:cNvPr>
          <p:cNvCxnSpPr>
            <a:cxnSpLocks/>
          </p:cNvCxnSpPr>
          <p:nvPr/>
        </p:nvCxnSpPr>
        <p:spPr>
          <a:xfrm>
            <a:off x="673476" y="1291283"/>
            <a:ext cx="572563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02" name="正方形/長方形 301">
            <a:extLst>
              <a:ext uri="{FF2B5EF4-FFF2-40B4-BE49-F238E27FC236}">
                <a16:creationId xmlns:a16="http://schemas.microsoft.com/office/drawing/2014/main" id="{CDF795C3-26AC-8A9D-0E4B-BBD43555015D}"/>
              </a:ext>
            </a:extLst>
          </p:cNvPr>
          <p:cNvSpPr/>
          <p:nvPr/>
        </p:nvSpPr>
        <p:spPr>
          <a:xfrm>
            <a:off x="1723294" y="1291284"/>
            <a:ext cx="2097918" cy="1028690"/>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3" name="テキスト ボックス 302">
            <a:extLst>
              <a:ext uri="{FF2B5EF4-FFF2-40B4-BE49-F238E27FC236}">
                <a16:creationId xmlns:a16="http://schemas.microsoft.com/office/drawing/2014/main" id="{56EA0CFC-03D3-2C03-34AC-16BFF34AC945}"/>
              </a:ext>
            </a:extLst>
          </p:cNvPr>
          <p:cNvSpPr txBox="1"/>
          <p:nvPr/>
        </p:nvSpPr>
        <p:spPr>
          <a:xfrm>
            <a:off x="2352745" y="1440789"/>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304" name="テキスト ボックス 303">
            <a:extLst>
              <a:ext uri="{FF2B5EF4-FFF2-40B4-BE49-F238E27FC236}">
                <a16:creationId xmlns:a16="http://schemas.microsoft.com/office/drawing/2014/main" id="{3A81B71E-D167-AB3E-32F4-B3A8C15A70DE}"/>
              </a:ext>
            </a:extLst>
          </p:cNvPr>
          <p:cNvSpPr txBox="1"/>
          <p:nvPr/>
        </p:nvSpPr>
        <p:spPr>
          <a:xfrm>
            <a:off x="2469579" y="984748"/>
            <a:ext cx="712054" cy="369332"/>
          </a:xfrm>
          <a:prstGeom prst="rect">
            <a:avLst/>
          </a:prstGeom>
          <a:noFill/>
        </p:spPr>
        <p:txBody>
          <a:bodyPr wrap="none" rtlCol="0">
            <a:spAutoFit/>
          </a:bodyPr>
          <a:lstStyle/>
          <a:p>
            <a:r>
              <a:rPr kumimoji="1" lang="en-US" altLang="ja-JP" b="1" dirty="0"/>
              <a:t>SiO2</a:t>
            </a:r>
            <a:endParaRPr kumimoji="1" lang="ja-JP" altLang="en-US" b="1" dirty="0"/>
          </a:p>
        </p:txBody>
      </p:sp>
      <p:sp>
        <p:nvSpPr>
          <p:cNvPr id="235" name="正方形/長方形 234">
            <a:extLst>
              <a:ext uri="{FF2B5EF4-FFF2-40B4-BE49-F238E27FC236}">
                <a16:creationId xmlns:a16="http://schemas.microsoft.com/office/drawing/2014/main" id="{DB5070AE-DD8A-AB40-71F7-A6C055A3ACBE}"/>
              </a:ext>
            </a:extLst>
          </p:cNvPr>
          <p:cNvSpPr/>
          <p:nvPr/>
        </p:nvSpPr>
        <p:spPr>
          <a:xfrm>
            <a:off x="669218" y="1291283"/>
            <a:ext cx="524463" cy="1821018"/>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正方形/長方形 330">
            <a:extLst>
              <a:ext uri="{FF2B5EF4-FFF2-40B4-BE49-F238E27FC236}">
                <a16:creationId xmlns:a16="http://schemas.microsoft.com/office/drawing/2014/main" id="{1A9DE386-E069-6A75-26B1-2636ED2B5373}"/>
              </a:ext>
            </a:extLst>
          </p:cNvPr>
          <p:cNvSpPr/>
          <p:nvPr/>
        </p:nvSpPr>
        <p:spPr>
          <a:xfrm rot="19523033">
            <a:off x="1032677" y="2070803"/>
            <a:ext cx="394268" cy="9535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正方形/長方形 332">
            <a:extLst>
              <a:ext uri="{FF2B5EF4-FFF2-40B4-BE49-F238E27FC236}">
                <a16:creationId xmlns:a16="http://schemas.microsoft.com/office/drawing/2014/main" id="{06F5665C-1FD2-72A4-8FBC-79643F83D888}"/>
              </a:ext>
            </a:extLst>
          </p:cNvPr>
          <p:cNvSpPr/>
          <p:nvPr/>
        </p:nvSpPr>
        <p:spPr>
          <a:xfrm rot="18005448">
            <a:off x="3919362" y="2514551"/>
            <a:ext cx="169899" cy="603817"/>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正方形/長方形 333">
            <a:extLst>
              <a:ext uri="{FF2B5EF4-FFF2-40B4-BE49-F238E27FC236}">
                <a16:creationId xmlns:a16="http://schemas.microsoft.com/office/drawing/2014/main" id="{3A8C297C-8089-099B-7F85-F49529627656}"/>
              </a:ext>
            </a:extLst>
          </p:cNvPr>
          <p:cNvSpPr/>
          <p:nvPr/>
        </p:nvSpPr>
        <p:spPr>
          <a:xfrm rot="18005448">
            <a:off x="4555213" y="2761916"/>
            <a:ext cx="194227" cy="33747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正方形/長方形 335">
            <a:extLst>
              <a:ext uri="{FF2B5EF4-FFF2-40B4-BE49-F238E27FC236}">
                <a16:creationId xmlns:a16="http://schemas.microsoft.com/office/drawing/2014/main" id="{017F0E93-9F89-D7E7-9856-34DB8DA79248}"/>
              </a:ext>
            </a:extLst>
          </p:cNvPr>
          <p:cNvSpPr/>
          <p:nvPr/>
        </p:nvSpPr>
        <p:spPr>
          <a:xfrm rot="3189184">
            <a:off x="5854487" y="2246671"/>
            <a:ext cx="174395" cy="95357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7" name="正方形/長方形 336">
            <a:extLst>
              <a:ext uri="{FF2B5EF4-FFF2-40B4-BE49-F238E27FC236}">
                <a16:creationId xmlns:a16="http://schemas.microsoft.com/office/drawing/2014/main" id="{1B931F95-AE34-F393-ADE8-77BFCAC0488B}"/>
              </a:ext>
            </a:extLst>
          </p:cNvPr>
          <p:cNvSpPr/>
          <p:nvPr/>
        </p:nvSpPr>
        <p:spPr>
          <a:xfrm>
            <a:off x="821618" y="2634205"/>
            <a:ext cx="3048644" cy="492831"/>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6" name="正方形/長方形 355">
            <a:extLst>
              <a:ext uri="{FF2B5EF4-FFF2-40B4-BE49-F238E27FC236}">
                <a16:creationId xmlns:a16="http://schemas.microsoft.com/office/drawing/2014/main" id="{96889E43-944E-7A2C-F818-32D69EFEDA8F}"/>
              </a:ext>
            </a:extLst>
          </p:cNvPr>
          <p:cNvSpPr/>
          <p:nvPr/>
        </p:nvSpPr>
        <p:spPr>
          <a:xfrm>
            <a:off x="1448681" y="2768854"/>
            <a:ext cx="3082420" cy="30838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7" name="正方形/長方形 356">
            <a:extLst>
              <a:ext uri="{FF2B5EF4-FFF2-40B4-BE49-F238E27FC236}">
                <a16:creationId xmlns:a16="http://schemas.microsoft.com/office/drawing/2014/main" id="{C7878E3D-7D74-53CC-E9EC-C2580AEC734D}"/>
              </a:ext>
            </a:extLst>
          </p:cNvPr>
          <p:cNvSpPr/>
          <p:nvPr/>
        </p:nvSpPr>
        <p:spPr>
          <a:xfrm>
            <a:off x="2619984" y="2903501"/>
            <a:ext cx="2971673" cy="208756"/>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8" name="正方形/長方形 357">
            <a:extLst>
              <a:ext uri="{FF2B5EF4-FFF2-40B4-BE49-F238E27FC236}">
                <a16:creationId xmlns:a16="http://schemas.microsoft.com/office/drawing/2014/main" id="{1CBC4D96-2A7D-BCE0-D377-BFC0B7D8A32B}"/>
              </a:ext>
            </a:extLst>
          </p:cNvPr>
          <p:cNvSpPr/>
          <p:nvPr/>
        </p:nvSpPr>
        <p:spPr>
          <a:xfrm>
            <a:off x="6030317" y="1291283"/>
            <a:ext cx="334380" cy="1797319"/>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9" name="正方形/長方形 358">
            <a:extLst>
              <a:ext uri="{FF2B5EF4-FFF2-40B4-BE49-F238E27FC236}">
                <a16:creationId xmlns:a16="http://schemas.microsoft.com/office/drawing/2014/main" id="{AC5A4831-78DC-A621-90ED-37DD18586308}"/>
              </a:ext>
            </a:extLst>
          </p:cNvPr>
          <p:cNvSpPr/>
          <p:nvPr/>
        </p:nvSpPr>
        <p:spPr>
          <a:xfrm>
            <a:off x="5565883" y="2816308"/>
            <a:ext cx="424238" cy="266032"/>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4" name="直線コネクタ 363">
            <a:extLst>
              <a:ext uri="{FF2B5EF4-FFF2-40B4-BE49-F238E27FC236}">
                <a16:creationId xmlns:a16="http://schemas.microsoft.com/office/drawing/2014/main" id="{BB799CD1-C346-3AD9-34DA-5A9F948913E4}"/>
              </a:ext>
            </a:extLst>
          </p:cNvPr>
          <p:cNvCxnSpPr>
            <a:cxnSpLocks/>
          </p:cNvCxnSpPr>
          <p:nvPr/>
        </p:nvCxnSpPr>
        <p:spPr>
          <a:xfrm flipV="1">
            <a:off x="669218" y="3112302"/>
            <a:ext cx="5729894" cy="3334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直線コネクタ 365">
            <a:extLst>
              <a:ext uri="{FF2B5EF4-FFF2-40B4-BE49-F238E27FC236}">
                <a16:creationId xmlns:a16="http://schemas.microsoft.com/office/drawing/2014/main" id="{92F11C70-2C19-1C63-7BCE-A5FEC1770FF3}"/>
              </a:ext>
            </a:extLst>
          </p:cNvPr>
          <p:cNvCxnSpPr>
            <a:cxnSpLocks/>
          </p:cNvCxnSpPr>
          <p:nvPr/>
        </p:nvCxnSpPr>
        <p:spPr>
          <a:xfrm flipV="1">
            <a:off x="1226655" y="1245911"/>
            <a:ext cx="0" cy="94187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67" name="直線コネクタ 366">
            <a:extLst>
              <a:ext uri="{FF2B5EF4-FFF2-40B4-BE49-F238E27FC236}">
                <a16:creationId xmlns:a16="http://schemas.microsoft.com/office/drawing/2014/main" id="{1825190E-084B-6E76-D73D-284F2E95C657}"/>
              </a:ext>
            </a:extLst>
          </p:cNvPr>
          <p:cNvCxnSpPr>
            <a:cxnSpLocks/>
          </p:cNvCxnSpPr>
          <p:nvPr/>
        </p:nvCxnSpPr>
        <p:spPr>
          <a:xfrm flipV="1">
            <a:off x="5981221" y="1319078"/>
            <a:ext cx="0" cy="1191179"/>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0" name="直線コネクタ 369">
            <a:extLst>
              <a:ext uri="{FF2B5EF4-FFF2-40B4-BE49-F238E27FC236}">
                <a16:creationId xmlns:a16="http://schemas.microsoft.com/office/drawing/2014/main" id="{EF91B897-CEF9-A6D1-15F9-4E6468589EE8}"/>
              </a:ext>
            </a:extLst>
          </p:cNvPr>
          <p:cNvCxnSpPr>
            <a:cxnSpLocks/>
          </p:cNvCxnSpPr>
          <p:nvPr/>
        </p:nvCxnSpPr>
        <p:spPr>
          <a:xfrm flipH="1">
            <a:off x="5477746" y="2547589"/>
            <a:ext cx="494627" cy="3394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2" name="直線コネクタ 371">
            <a:extLst>
              <a:ext uri="{FF2B5EF4-FFF2-40B4-BE49-F238E27FC236}">
                <a16:creationId xmlns:a16="http://schemas.microsoft.com/office/drawing/2014/main" id="{1F0FFCCC-5377-0C5C-A275-AF284E66B124}"/>
              </a:ext>
            </a:extLst>
          </p:cNvPr>
          <p:cNvCxnSpPr>
            <a:cxnSpLocks/>
          </p:cNvCxnSpPr>
          <p:nvPr/>
        </p:nvCxnSpPr>
        <p:spPr>
          <a:xfrm>
            <a:off x="4182557" y="2706231"/>
            <a:ext cx="308224" cy="3594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3" name="直線コネクタ 372">
            <a:extLst>
              <a:ext uri="{FF2B5EF4-FFF2-40B4-BE49-F238E27FC236}">
                <a16:creationId xmlns:a16="http://schemas.microsoft.com/office/drawing/2014/main" id="{F3DF62D9-3B4C-3732-DD18-585B8FA088C8}"/>
              </a:ext>
            </a:extLst>
          </p:cNvPr>
          <p:cNvCxnSpPr>
            <a:cxnSpLocks/>
          </p:cNvCxnSpPr>
          <p:nvPr/>
        </p:nvCxnSpPr>
        <p:spPr>
          <a:xfrm>
            <a:off x="3775758" y="2585557"/>
            <a:ext cx="409007" cy="15768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4" name="直線コネクタ 373">
            <a:extLst>
              <a:ext uri="{FF2B5EF4-FFF2-40B4-BE49-F238E27FC236}">
                <a16:creationId xmlns:a16="http://schemas.microsoft.com/office/drawing/2014/main" id="{B36C8DB8-B9D9-02CB-BCB1-1D4F6967332A}"/>
              </a:ext>
            </a:extLst>
          </p:cNvPr>
          <p:cNvCxnSpPr>
            <a:cxnSpLocks/>
          </p:cNvCxnSpPr>
          <p:nvPr/>
        </p:nvCxnSpPr>
        <p:spPr>
          <a:xfrm>
            <a:off x="4475292" y="2720098"/>
            <a:ext cx="409007" cy="15768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5" name="直線コネクタ 374">
            <a:extLst>
              <a:ext uri="{FF2B5EF4-FFF2-40B4-BE49-F238E27FC236}">
                <a16:creationId xmlns:a16="http://schemas.microsoft.com/office/drawing/2014/main" id="{122C74B1-A22C-3290-4CD8-61EDE00EE134}"/>
              </a:ext>
            </a:extLst>
          </p:cNvPr>
          <p:cNvCxnSpPr>
            <a:cxnSpLocks/>
          </p:cNvCxnSpPr>
          <p:nvPr/>
        </p:nvCxnSpPr>
        <p:spPr>
          <a:xfrm flipH="1">
            <a:off x="4884299" y="2877778"/>
            <a:ext cx="566932"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6" name="直線コネクタ 375">
            <a:extLst>
              <a:ext uri="{FF2B5EF4-FFF2-40B4-BE49-F238E27FC236}">
                <a16:creationId xmlns:a16="http://schemas.microsoft.com/office/drawing/2014/main" id="{A15CC7BB-A518-0A4A-E476-CF0B444F2B2E}"/>
              </a:ext>
            </a:extLst>
          </p:cNvPr>
          <p:cNvCxnSpPr>
            <a:cxnSpLocks/>
          </p:cNvCxnSpPr>
          <p:nvPr/>
        </p:nvCxnSpPr>
        <p:spPr>
          <a:xfrm>
            <a:off x="1512277" y="2597515"/>
            <a:ext cx="2250831" cy="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377" name="直線コネクタ 376">
            <a:extLst>
              <a:ext uri="{FF2B5EF4-FFF2-40B4-BE49-F238E27FC236}">
                <a16:creationId xmlns:a16="http://schemas.microsoft.com/office/drawing/2014/main" id="{14AF90DD-B47C-3F33-C36D-05EA1030AABB}"/>
              </a:ext>
            </a:extLst>
          </p:cNvPr>
          <p:cNvCxnSpPr>
            <a:cxnSpLocks/>
          </p:cNvCxnSpPr>
          <p:nvPr/>
        </p:nvCxnSpPr>
        <p:spPr>
          <a:xfrm flipH="1" flipV="1">
            <a:off x="1226655" y="2158731"/>
            <a:ext cx="297544" cy="45019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37" name="直線コネクタ 236">
            <a:extLst>
              <a:ext uri="{FF2B5EF4-FFF2-40B4-BE49-F238E27FC236}">
                <a16:creationId xmlns:a16="http://schemas.microsoft.com/office/drawing/2014/main" id="{358D6D0C-F78B-B1B1-C1BE-1866BBAEA032}"/>
              </a:ext>
            </a:extLst>
          </p:cNvPr>
          <p:cNvCxnSpPr>
            <a:cxnSpLocks/>
          </p:cNvCxnSpPr>
          <p:nvPr/>
        </p:nvCxnSpPr>
        <p:spPr>
          <a:xfrm flipH="1">
            <a:off x="3793521" y="1008255"/>
            <a:ext cx="108010" cy="11756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78" name="正方形/長方形 377">
            <a:extLst>
              <a:ext uri="{FF2B5EF4-FFF2-40B4-BE49-F238E27FC236}">
                <a16:creationId xmlns:a16="http://schemas.microsoft.com/office/drawing/2014/main" id="{720CF8B2-4CCC-A53D-BC83-9EC2360E1A9B}"/>
              </a:ext>
            </a:extLst>
          </p:cNvPr>
          <p:cNvSpPr/>
          <p:nvPr/>
        </p:nvSpPr>
        <p:spPr>
          <a:xfrm>
            <a:off x="3763108" y="666566"/>
            <a:ext cx="986525" cy="3317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9" name="直線コネクタ 378">
            <a:extLst>
              <a:ext uri="{FF2B5EF4-FFF2-40B4-BE49-F238E27FC236}">
                <a16:creationId xmlns:a16="http://schemas.microsoft.com/office/drawing/2014/main" id="{5C0D1C74-B941-1E4E-E56A-CAEBB3C87282}"/>
              </a:ext>
            </a:extLst>
          </p:cNvPr>
          <p:cNvCxnSpPr>
            <a:cxnSpLocks/>
          </p:cNvCxnSpPr>
          <p:nvPr/>
        </p:nvCxnSpPr>
        <p:spPr>
          <a:xfrm flipV="1">
            <a:off x="633046" y="1005915"/>
            <a:ext cx="5766066" cy="139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直線コネクタ 379">
            <a:extLst>
              <a:ext uri="{FF2B5EF4-FFF2-40B4-BE49-F238E27FC236}">
                <a16:creationId xmlns:a16="http://schemas.microsoft.com/office/drawing/2014/main" id="{75D5D4C2-726E-A9CB-0956-16C49F38D022}"/>
              </a:ext>
            </a:extLst>
          </p:cNvPr>
          <p:cNvCxnSpPr>
            <a:cxnSpLocks/>
          </p:cNvCxnSpPr>
          <p:nvPr/>
        </p:nvCxnSpPr>
        <p:spPr>
          <a:xfrm>
            <a:off x="3680094" y="1053255"/>
            <a:ext cx="204253" cy="1489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1" name="直線コネクタ 380">
            <a:extLst>
              <a:ext uri="{FF2B5EF4-FFF2-40B4-BE49-F238E27FC236}">
                <a16:creationId xmlns:a16="http://schemas.microsoft.com/office/drawing/2014/main" id="{ECA05187-62F8-FDE2-62F9-42FC0A9187E5}"/>
              </a:ext>
            </a:extLst>
          </p:cNvPr>
          <p:cNvCxnSpPr>
            <a:cxnSpLocks/>
          </p:cNvCxnSpPr>
          <p:nvPr/>
        </p:nvCxnSpPr>
        <p:spPr>
          <a:xfrm>
            <a:off x="3634565" y="1098964"/>
            <a:ext cx="204253" cy="1489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4" name="直線コネクタ 383">
            <a:extLst>
              <a:ext uri="{FF2B5EF4-FFF2-40B4-BE49-F238E27FC236}">
                <a16:creationId xmlns:a16="http://schemas.microsoft.com/office/drawing/2014/main" id="{BCD21610-B954-F3EE-A15C-646BA721A1F4}"/>
              </a:ext>
            </a:extLst>
          </p:cNvPr>
          <p:cNvCxnSpPr>
            <a:cxnSpLocks/>
          </p:cNvCxnSpPr>
          <p:nvPr/>
        </p:nvCxnSpPr>
        <p:spPr>
          <a:xfrm flipH="1">
            <a:off x="3632724" y="1174100"/>
            <a:ext cx="103044" cy="1041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5" name="直線コネクタ 384">
            <a:extLst>
              <a:ext uri="{FF2B5EF4-FFF2-40B4-BE49-F238E27FC236}">
                <a16:creationId xmlns:a16="http://schemas.microsoft.com/office/drawing/2014/main" id="{330F8D6F-571D-A8EA-7497-77A25015C8BE}"/>
              </a:ext>
            </a:extLst>
          </p:cNvPr>
          <p:cNvCxnSpPr>
            <a:cxnSpLocks/>
          </p:cNvCxnSpPr>
          <p:nvPr/>
        </p:nvCxnSpPr>
        <p:spPr>
          <a:xfrm>
            <a:off x="2514266" y="2335572"/>
            <a:ext cx="88" cy="983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6" name="直線コネクタ 385">
            <a:extLst>
              <a:ext uri="{FF2B5EF4-FFF2-40B4-BE49-F238E27FC236}">
                <a16:creationId xmlns:a16="http://schemas.microsoft.com/office/drawing/2014/main" id="{D403B1CA-6C09-32B2-B760-6BC2591EE944}"/>
              </a:ext>
            </a:extLst>
          </p:cNvPr>
          <p:cNvCxnSpPr>
            <a:cxnSpLocks/>
          </p:cNvCxnSpPr>
          <p:nvPr/>
        </p:nvCxnSpPr>
        <p:spPr>
          <a:xfrm>
            <a:off x="2408724" y="2429307"/>
            <a:ext cx="204253"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7" name="直線コネクタ 386">
            <a:extLst>
              <a:ext uri="{FF2B5EF4-FFF2-40B4-BE49-F238E27FC236}">
                <a16:creationId xmlns:a16="http://schemas.microsoft.com/office/drawing/2014/main" id="{E1945E28-84C8-7EB3-ACDA-43547849D66B}"/>
              </a:ext>
            </a:extLst>
          </p:cNvPr>
          <p:cNvCxnSpPr>
            <a:cxnSpLocks/>
          </p:cNvCxnSpPr>
          <p:nvPr/>
        </p:nvCxnSpPr>
        <p:spPr>
          <a:xfrm>
            <a:off x="2408724" y="2478450"/>
            <a:ext cx="21126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8" name="直線コネクタ 387">
            <a:extLst>
              <a:ext uri="{FF2B5EF4-FFF2-40B4-BE49-F238E27FC236}">
                <a16:creationId xmlns:a16="http://schemas.microsoft.com/office/drawing/2014/main" id="{9EEC77C0-458F-94C0-C317-82DA87B6F254}"/>
              </a:ext>
            </a:extLst>
          </p:cNvPr>
          <p:cNvCxnSpPr>
            <a:cxnSpLocks/>
          </p:cNvCxnSpPr>
          <p:nvPr/>
        </p:nvCxnSpPr>
        <p:spPr>
          <a:xfrm>
            <a:off x="2508698" y="2478450"/>
            <a:ext cx="0" cy="15009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89" name="テキスト ボックス 388">
            <a:extLst>
              <a:ext uri="{FF2B5EF4-FFF2-40B4-BE49-F238E27FC236}">
                <a16:creationId xmlns:a16="http://schemas.microsoft.com/office/drawing/2014/main" id="{14A47C3B-BE04-E0C3-170F-41208CB213E3}"/>
              </a:ext>
            </a:extLst>
          </p:cNvPr>
          <p:cNvSpPr txBox="1"/>
          <p:nvPr/>
        </p:nvSpPr>
        <p:spPr>
          <a:xfrm>
            <a:off x="2378011" y="2768854"/>
            <a:ext cx="344966" cy="369332"/>
          </a:xfrm>
          <a:prstGeom prst="rect">
            <a:avLst/>
          </a:prstGeom>
          <a:noFill/>
        </p:spPr>
        <p:txBody>
          <a:bodyPr wrap="none" rtlCol="0">
            <a:spAutoFit/>
          </a:bodyPr>
          <a:lstStyle/>
          <a:p>
            <a:r>
              <a:rPr kumimoji="1" lang="en-US" altLang="ja-JP" b="1" dirty="0"/>
              <a:t>P</a:t>
            </a:r>
            <a:endParaRPr kumimoji="1" lang="ja-JP" altLang="en-US" b="1" dirty="0"/>
          </a:p>
        </p:txBody>
      </p:sp>
      <p:cxnSp>
        <p:nvCxnSpPr>
          <p:cNvPr id="390" name="直線コネクタ 389">
            <a:extLst>
              <a:ext uri="{FF2B5EF4-FFF2-40B4-BE49-F238E27FC236}">
                <a16:creationId xmlns:a16="http://schemas.microsoft.com/office/drawing/2014/main" id="{983FCDEE-C9F8-7B3F-FE4C-E331F4A51B7D}"/>
              </a:ext>
            </a:extLst>
          </p:cNvPr>
          <p:cNvCxnSpPr>
            <a:cxnSpLocks/>
          </p:cNvCxnSpPr>
          <p:nvPr/>
        </p:nvCxnSpPr>
        <p:spPr>
          <a:xfrm>
            <a:off x="2525309" y="3145643"/>
            <a:ext cx="0" cy="28335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直線コネクタ 390">
            <a:extLst>
              <a:ext uri="{FF2B5EF4-FFF2-40B4-BE49-F238E27FC236}">
                <a16:creationId xmlns:a16="http://schemas.microsoft.com/office/drawing/2014/main" id="{6F3A82D7-39D1-E2F9-EA80-3885A82368C0}"/>
              </a:ext>
            </a:extLst>
          </p:cNvPr>
          <p:cNvCxnSpPr>
            <a:cxnSpLocks/>
          </p:cNvCxnSpPr>
          <p:nvPr/>
        </p:nvCxnSpPr>
        <p:spPr>
          <a:xfrm>
            <a:off x="2447557" y="3494142"/>
            <a:ext cx="155482"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直線コネクタ 391">
            <a:extLst>
              <a:ext uri="{FF2B5EF4-FFF2-40B4-BE49-F238E27FC236}">
                <a16:creationId xmlns:a16="http://schemas.microsoft.com/office/drawing/2014/main" id="{8527971E-CFDB-DFFC-7B6D-ABAE759A054E}"/>
              </a:ext>
            </a:extLst>
          </p:cNvPr>
          <p:cNvCxnSpPr>
            <a:cxnSpLocks/>
          </p:cNvCxnSpPr>
          <p:nvPr/>
        </p:nvCxnSpPr>
        <p:spPr>
          <a:xfrm flipV="1">
            <a:off x="2383425" y="3440151"/>
            <a:ext cx="254267" cy="84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5" name="テキスト ボックス 394">
            <a:extLst>
              <a:ext uri="{FF2B5EF4-FFF2-40B4-BE49-F238E27FC236}">
                <a16:creationId xmlns:a16="http://schemas.microsoft.com/office/drawing/2014/main" id="{F9FE251F-E9EF-FCDC-5C59-9C38888F70D3}"/>
              </a:ext>
            </a:extLst>
          </p:cNvPr>
          <p:cNvSpPr txBox="1"/>
          <p:nvPr/>
        </p:nvSpPr>
        <p:spPr>
          <a:xfrm>
            <a:off x="196287" y="358364"/>
            <a:ext cx="4340060" cy="523220"/>
          </a:xfrm>
          <a:prstGeom prst="rect">
            <a:avLst/>
          </a:prstGeom>
          <a:noFill/>
        </p:spPr>
        <p:txBody>
          <a:bodyPr wrap="square" rtlCol="0">
            <a:spAutoFit/>
          </a:bodyPr>
          <a:lstStyle/>
          <a:p>
            <a:r>
              <a:rPr lang="en-US" altLang="ja-JP" sz="1400" b="1" dirty="0">
                <a:solidFill>
                  <a:schemeClr val="accent1">
                    <a:lumMod val="50000"/>
                  </a:schemeClr>
                </a:solidFill>
              </a:rPr>
              <a:t>Floating Surface N+P Single Junction </a:t>
            </a:r>
          </a:p>
          <a:p>
            <a:r>
              <a:rPr kumimoji="1" lang="en-US" altLang="ja-JP" sz="1400" b="1" dirty="0">
                <a:solidFill>
                  <a:schemeClr val="accent1">
                    <a:lumMod val="50000"/>
                  </a:schemeClr>
                </a:solidFill>
              </a:rPr>
              <a:t>     Photodiode </a:t>
            </a:r>
            <a:r>
              <a:rPr lang="en-US" altLang="ja-JP" sz="1400" b="1" dirty="0">
                <a:solidFill>
                  <a:schemeClr val="accent1">
                    <a:lumMod val="50000"/>
                  </a:schemeClr>
                </a:solidFill>
              </a:rPr>
              <a:t>with RC delay time</a:t>
            </a:r>
            <a:endParaRPr kumimoji="1" lang="ja-JP" altLang="en-US" sz="1400" b="1" dirty="0">
              <a:solidFill>
                <a:schemeClr val="accent1">
                  <a:lumMod val="50000"/>
                </a:schemeClr>
              </a:solidFill>
            </a:endParaRPr>
          </a:p>
        </p:txBody>
      </p:sp>
      <p:sp>
        <p:nvSpPr>
          <p:cNvPr id="396" name="テキスト ボックス 395">
            <a:extLst>
              <a:ext uri="{FF2B5EF4-FFF2-40B4-BE49-F238E27FC236}">
                <a16:creationId xmlns:a16="http://schemas.microsoft.com/office/drawing/2014/main" id="{B4B815FB-8D02-0E07-6453-06D588876FC1}"/>
              </a:ext>
            </a:extLst>
          </p:cNvPr>
          <p:cNvSpPr txBox="1"/>
          <p:nvPr/>
        </p:nvSpPr>
        <p:spPr>
          <a:xfrm>
            <a:off x="3854943" y="968629"/>
            <a:ext cx="681404" cy="366436"/>
          </a:xfrm>
          <a:prstGeom prst="rect">
            <a:avLst/>
          </a:prstGeom>
          <a:noFill/>
        </p:spPr>
        <p:txBody>
          <a:bodyPr wrap="square">
            <a:spAutoFit/>
          </a:bodyPr>
          <a:lstStyle/>
          <a:p>
            <a:r>
              <a:rPr lang="en-US" altLang="ja-JP" sz="1800" b="1" dirty="0">
                <a:solidFill>
                  <a:srgbClr val="FF0000"/>
                </a:solidFill>
              </a:rPr>
              <a:t>Cox</a:t>
            </a:r>
            <a:endParaRPr lang="ja-JP" altLang="en-US" dirty="0"/>
          </a:p>
        </p:txBody>
      </p:sp>
      <p:sp>
        <p:nvSpPr>
          <p:cNvPr id="397" name="テキスト ボックス 396">
            <a:extLst>
              <a:ext uri="{FF2B5EF4-FFF2-40B4-BE49-F238E27FC236}">
                <a16:creationId xmlns:a16="http://schemas.microsoft.com/office/drawing/2014/main" id="{A9B347B5-4157-E093-FD05-3CC485513CBD}"/>
              </a:ext>
            </a:extLst>
          </p:cNvPr>
          <p:cNvSpPr txBox="1"/>
          <p:nvPr/>
        </p:nvSpPr>
        <p:spPr>
          <a:xfrm>
            <a:off x="2653131" y="2300255"/>
            <a:ext cx="921213" cy="369332"/>
          </a:xfrm>
          <a:prstGeom prst="rect">
            <a:avLst/>
          </a:prstGeom>
          <a:noFill/>
        </p:spPr>
        <p:txBody>
          <a:bodyPr wrap="square">
            <a:spAutoFit/>
          </a:bodyPr>
          <a:lstStyle/>
          <a:p>
            <a:r>
              <a:rPr lang="en-US" altLang="ja-JP" sz="1800" b="1" dirty="0" err="1">
                <a:solidFill>
                  <a:srgbClr val="FF0000"/>
                </a:solidFill>
              </a:rPr>
              <a:t>Csub</a:t>
            </a:r>
            <a:endParaRPr lang="ja-JP" altLang="en-US" dirty="0"/>
          </a:p>
        </p:txBody>
      </p:sp>
      <p:sp>
        <p:nvSpPr>
          <p:cNvPr id="169" name="テキスト ボックス 168">
            <a:extLst>
              <a:ext uri="{FF2B5EF4-FFF2-40B4-BE49-F238E27FC236}">
                <a16:creationId xmlns:a16="http://schemas.microsoft.com/office/drawing/2014/main" id="{BBBC220F-C1B9-3289-D43D-03B4829F7C17}"/>
              </a:ext>
            </a:extLst>
          </p:cNvPr>
          <p:cNvSpPr txBox="1"/>
          <p:nvPr/>
        </p:nvSpPr>
        <p:spPr>
          <a:xfrm>
            <a:off x="5971301" y="3775573"/>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170" name="テキスト ボックス 169">
            <a:extLst>
              <a:ext uri="{FF2B5EF4-FFF2-40B4-BE49-F238E27FC236}">
                <a16:creationId xmlns:a16="http://schemas.microsoft.com/office/drawing/2014/main" id="{17BC70A2-DF2C-4B1F-62AF-324C38AB3005}"/>
              </a:ext>
            </a:extLst>
          </p:cNvPr>
          <p:cNvSpPr txBox="1"/>
          <p:nvPr/>
        </p:nvSpPr>
        <p:spPr>
          <a:xfrm>
            <a:off x="5859021" y="376426"/>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pic>
        <p:nvPicPr>
          <p:cNvPr id="173" name="図 172">
            <a:extLst>
              <a:ext uri="{FF2B5EF4-FFF2-40B4-BE49-F238E27FC236}">
                <a16:creationId xmlns:a16="http://schemas.microsoft.com/office/drawing/2014/main" id="{2ACF216D-0B8F-223E-D9DA-0114E78F86F4}"/>
              </a:ext>
            </a:extLst>
          </p:cNvPr>
          <p:cNvPicPr>
            <a:picLocks noChangeAspect="1"/>
          </p:cNvPicPr>
          <p:nvPr/>
        </p:nvPicPr>
        <p:blipFill rotWithShape="1">
          <a:blip r:embed="rId3"/>
          <a:srcRect l="28766" t="51899" r="34852" b="10922"/>
          <a:stretch/>
        </p:blipFill>
        <p:spPr>
          <a:xfrm>
            <a:off x="414222" y="3469407"/>
            <a:ext cx="5511445" cy="3166544"/>
          </a:xfrm>
          <a:prstGeom prst="rect">
            <a:avLst/>
          </a:prstGeom>
        </p:spPr>
      </p:pic>
      <p:sp>
        <p:nvSpPr>
          <p:cNvPr id="166" name="テキスト ボックス 165">
            <a:extLst>
              <a:ext uri="{FF2B5EF4-FFF2-40B4-BE49-F238E27FC236}">
                <a16:creationId xmlns:a16="http://schemas.microsoft.com/office/drawing/2014/main" id="{74524081-76D7-CA81-604C-1B9EA921F6BF}"/>
              </a:ext>
            </a:extLst>
          </p:cNvPr>
          <p:cNvSpPr txBox="1"/>
          <p:nvPr/>
        </p:nvSpPr>
        <p:spPr>
          <a:xfrm>
            <a:off x="11393460" y="6451492"/>
            <a:ext cx="798540" cy="461665"/>
          </a:xfrm>
          <a:prstGeom prst="rect">
            <a:avLst/>
          </a:prstGeom>
          <a:noFill/>
        </p:spPr>
        <p:txBody>
          <a:bodyPr wrap="square">
            <a:spAutoFit/>
          </a:bodyPr>
          <a:lstStyle/>
          <a:p>
            <a:r>
              <a:rPr lang="en-US" altLang="ja-JP" sz="2400" b="1" dirty="0"/>
              <a:t>2.49</a:t>
            </a:r>
            <a:endParaRPr lang="ja-JP" altLang="en-US" sz="2400" b="1" dirty="0"/>
          </a:p>
        </p:txBody>
      </p:sp>
      <p:sp>
        <p:nvSpPr>
          <p:cNvPr id="175" name="正方形/長方形 174">
            <a:extLst>
              <a:ext uri="{FF2B5EF4-FFF2-40B4-BE49-F238E27FC236}">
                <a16:creationId xmlns:a16="http://schemas.microsoft.com/office/drawing/2014/main" id="{D351750B-76EB-3C68-870D-5CA8E99B5887}"/>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6" name="テキスト ボックス 175">
            <a:extLst>
              <a:ext uri="{FF2B5EF4-FFF2-40B4-BE49-F238E27FC236}">
                <a16:creationId xmlns:a16="http://schemas.microsoft.com/office/drawing/2014/main" id="{D1D86AA6-4F39-095C-EFA2-B231CA18ED40}"/>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049</a:t>
            </a:r>
            <a:endParaRPr kumimoji="1" lang="ja-JP" altLang="en-US" b="1" dirty="0"/>
          </a:p>
        </p:txBody>
      </p:sp>
      <p:sp>
        <p:nvSpPr>
          <p:cNvPr id="178" name="正方形/長方形 177">
            <a:extLst>
              <a:ext uri="{FF2B5EF4-FFF2-40B4-BE49-F238E27FC236}">
                <a16:creationId xmlns:a16="http://schemas.microsoft.com/office/drawing/2014/main" id="{053F30AB-5E99-290B-DADA-948FAED16DEE}"/>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2814279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テキスト ボックス 149">
            <a:extLst>
              <a:ext uri="{FF2B5EF4-FFF2-40B4-BE49-F238E27FC236}">
                <a16:creationId xmlns:a16="http://schemas.microsoft.com/office/drawing/2014/main" id="{CA343FB1-470C-D0AB-B37E-E17917CCCDCC}"/>
              </a:ext>
            </a:extLst>
          </p:cNvPr>
          <p:cNvSpPr txBox="1"/>
          <p:nvPr/>
        </p:nvSpPr>
        <p:spPr>
          <a:xfrm>
            <a:off x="7257486" y="171645"/>
            <a:ext cx="4340060" cy="400110"/>
          </a:xfrm>
          <a:prstGeom prst="rect">
            <a:avLst/>
          </a:prstGeom>
          <a:noFill/>
        </p:spPr>
        <p:txBody>
          <a:bodyPr wrap="square" rtlCol="0">
            <a:spAutoFit/>
          </a:bodyPr>
          <a:lstStyle/>
          <a:p>
            <a:r>
              <a:rPr lang="en-US" altLang="ja-JP" sz="2000" b="1" dirty="0"/>
              <a:t>Before Invention of CCD in 1970, </a:t>
            </a:r>
            <a:endParaRPr kumimoji="1" lang="ja-JP" altLang="en-US" sz="2000" b="1" dirty="0"/>
          </a:p>
        </p:txBody>
      </p:sp>
      <p:cxnSp>
        <p:nvCxnSpPr>
          <p:cNvPr id="59" name="直線コネクタ 58">
            <a:extLst>
              <a:ext uri="{FF2B5EF4-FFF2-40B4-BE49-F238E27FC236}">
                <a16:creationId xmlns:a16="http://schemas.microsoft.com/office/drawing/2014/main" id="{57B511A6-405D-7E55-FB5B-0100D1F0E1D0}"/>
              </a:ext>
            </a:extLst>
          </p:cNvPr>
          <p:cNvCxnSpPr>
            <a:cxnSpLocks/>
          </p:cNvCxnSpPr>
          <p:nvPr/>
        </p:nvCxnSpPr>
        <p:spPr>
          <a:xfrm>
            <a:off x="8663111" y="632007"/>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4690E898-1B06-6BB9-A20E-6B29D1BD77DC}"/>
              </a:ext>
            </a:extLst>
          </p:cNvPr>
          <p:cNvCxnSpPr>
            <a:cxnSpLocks/>
          </p:cNvCxnSpPr>
          <p:nvPr/>
        </p:nvCxnSpPr>
        <p:spPr>
          <a:xfrm>
            <a:off x="8112375" y="1113616"/>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F779526F-A4A5-D22B-9BD1-36D499361046}"/>
              </a:ext>
            </a:extLst>
          </p:cNvPr>
          <p:cNvCxnSpPr>
            <a:cxnSpLocks/>
          </p:cNvCxnSpPr>
          <p:nvPr/>
        </p:nvCxnSpPr>
        <p:spPr>
          <a:xfrm>
            <a:off x="7555142" y="1113616"/>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047D638D-F7D9-CBF6-2F2B-462A8E700094}"/>
              </a:ext>
            </a:extLst>
          </p:cNvPr>
          <p:cNvCxnSpPr>
            <a:cxnSpLocks/>
          </p:cNvCxnSpPr>
          <p:nvPr/>
        </p:nvCxnSpPr>
        <p:spPr>
          <a:xfrm>
            <a:off x="7905369" y="9952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CE388EA-D3CE-9DE3-E6DC-2027B6EC4DE5}"/>
              </a:ext>
            </a:extLst>
          </p:cNvPr>
          <p:cNvCxnSpPr>
            <a:cxnSpLocks/>
          </p:cNvCxnSpPr>
          <p:nvPr/>
        </p:nvCxnSpPr>
        <p:spPr>
          <a:xfrm>
            <a:off x="7905369" y="929554"/>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4BDB31E-79BB-7996-BD5C-F526F0912FDB}"/>
              </a:ext>
            </a:extLst>
          </p:cNvPr>
          <p:cNvCxnSpPr>
            <a:cxnSpLocks/>
          </p:cNvCxnSpPr>
          <p:nvPr/>
        </p:nvCxnSpPr>
        <p:spPr>
          <a:xfrm flipV="1">
            <a:off x="7905369" y="995283"/>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BF0B80F-B12E-2FA7-FE6A-8EFFA5A5E7A4}"/>
              </a:ext>
            </a:extLst>
          </p:cNvPr>
          <p:cNvCxnSpPr>
            <a:cxnSpLocks/>
          </p:cNvCxnSpPr>
          <p:nvPr/>
        </p:nvCxnSpPr>
        <p:spPr>
          <a:xfrm flipV="1">
            <a:off x="8112375" y="989247"/>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FA440355-28A7-A4B2-BA98-8993DC08CC48}"/>
              </a:ext>
            </a:extLst>
          </p:cNvPr>
          <p:cNvCxnSpPr>
            <a:cxnSpLocks/>
          </p:cNvCxnSpPr>
          <p:nvPr/>
        </p:nvCxnSpPr>
        <p:spPr>
          <a:xfrm flipV="1">
            <a:off x="8004130" y="807025"/>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楕円 91">
            <a:extLst>
              <a:ext uri="{FF2B5EF4-FFF2-40B4-BE49-F238E27FC236}">
                <a16:creationId xmlns:a16="http://schemas.microsoft.com/office/drawing/2014/main" id="{4EB0EC97-AC5B-C14F-9F81-3DA0CBE69ED6}"/>
              </a:ext>
            </a:extLst>
          </p:cNvPr>
          <p:cNvSpPr/>
          <p:nvPr/>
        </p:nvSpPr>
        <p:spPr>
          <a:xfrm>
            <a:off x="7950008" y="71643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EC6995C-FB02-ED83-9DA0-D7FF52DC6639}"/>
              </a:ext>
            </a:extLst>
          </p:cNvPr>
          <p:cNvSpPr/>
          <p:nvPr/>
        </p:nvSpPr>
        <p:spPr>
          <a:xfrm>
            <a:off x="8608302" y="104520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D012BB34-3EFA-7BF2-1777-F8E42BA35256}"/>
              </a:ext>
            </a:extLst>
          </p:cNvPr>
          <p:cNvCxnSpPr>
            <a:cxnSpLocks/>
          </p:cNvCxnSpPr>
          <p:nvPr/>
        </p:nvCxnSpPr>
        <p:spPr>
          <a:xfrm>
            <a:off x="7574192" y="1098348"/>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AC3459D2-6289-E4BC-FC20-6C5D2E804501}"/>
              </a:ext>
            </a:extLst>
          </p:cNvPr>
          <p:cNvCxnSpPr>
            <a:cxnSpLocks/>
          </p:cNvCxnSpPr>
          <p:nvPr/>
        </p:nvCxnSpPr>
        <p:spPr>
          <a:xfrm>
            <a:off x="7471597" y="166187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C46DC54-5C9D-D25D-4C39-732B14B4305B}"/>
              </a:ext>
            </a:extLst>
          </p:cNvPr>
          <p:cNvCxnSpPr>
            <a:cxnSpLocks/>
          </p:cNvCxnSpPr>
          <p:nvPr/>
        </p:nvCxnSpPr>
        <p:spPr>
          <a:xfrm>
            <a:off x="7525266" y="172145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FBB036B5-A27B-D79B-B6EE-A1B2FFC8E626}"/>
              </a:ext>
            </a:extLst>
          </p:cNvPr>
          <p:cNvCxnSpPr>
            <a:cxnSpLocks/>
          </p:cNvCxnSpPr>
          <p:nvPr/>
        </p:nvCxnSpPr>
        <p:spPr>
          <a:xfrm>
            <a:off x="7428084" y="1245911"/>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二等辺三角形 166">
            <a:extLst>
              <a:ext uri="{FF2B5EF4-FFF2-40B4-BE49-F238E27FC236}">
                <a16:creationId xmlns:a16="http://schemas.microsoft.com/office/drawing/2014/main" id="{60A0CEA2-6FE6-8FC1-05A6-F9122A8AF89B}"/>
              </a:ext>
            </a:extLst>
          </p:cNvPr>
          <p:cNvSpPr/>
          <p:nvPr/>
        </p:nvSpPr>
        <p:spPr>
          <a:xfrm>
            <a:off x="7471599" y="1250279"/>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DE5EBB98-1791-4362-171A-497BCCF8D96E}"/>
              </a:ext>
            </a:extLst>
          </p:cNvPr>
          <p:cNvCxnSpPr>
            <a:cxnSpLocks/>
          </p:cNvCxnSpPr>
          <p:nvPr/>
        </p:nvCxnSpPr>
        <p:spPr>
          <a:xfrm>
            <a:off x="8663111" y="228342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CF2AE3E-3FC3-9B63-972E-5F3B0846B6DD}"/>
              </a:ext>
            </a:extLst>
          </p:cNvPr>
          <p:cNvCxnSpPr>
            <a:cxnSpLocks/>
          </p:cNvCxnSpPr>
          <p:nvPr/>
        </p:nvCxnSpPr>
        <p:spPr>
          <a:xfrm>
            <a:off x="8662423" y="2510257"/>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31A2894-A1FC-E59F-2FC6-4C36FB818FE0}"/>
              </a:ext>
            </a:extLst>
          </p:cNvPr>
          <p:cNvCxnSpPr>
            <a:cxnSpLocks/>
          </p:cNvCxnSpPr>
          <p:nvPr/>
        </p:nvCxnSpPr>
        <p:spPr>
          <a:xfrm flipV="1">
            <a:off x="8958970" y="2265302"/>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FA7857F-D0F1-50CE-0A53-22EAB65149F0}"/>
              </a:ext>
            </a:extLst>
          </p:cNvPr>
          <p:cNvCxnSpPr>
            <a:cxnSpLocks/>
          </p:cNvCxnSpPr>
          <p:nvPr/>
        </p:nvCxnSpPr>
        <p:spPr>
          <a:xfrm flipV="1">
            <a:off x="8870117" y="226602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13E0E57C-C773-D8E1-3880-68188B1A3756}"/>
              </a:ext>
            </a:extLst>
          </p:cNvPr>
          <p:cNvCxnSpPr>
            <a:cxnSpLocks/>
          </p:cNvCxnSpPr>
          <p:nvPr/>
        </p:nvCxnSpPr>
        <p:spPr>
          <a:xfrm flipH="1" flipV="1">
            <a:off x="8663111" y="2503756"/>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8020F7A4-6F81-1DC0-48CE-F618AB5DD7E3}"/>
              </a:ext>
            </a:extLst>
          </p:cNvPr>
          <p:cNvCxnSpPr>
            <a:cxnSpLocks/>
          </p:cNvCxnSpPr>
          <p:nvPr/>
        </p:nvCxnSpPr>
        <p:spPr>
          <a:xfrm>
            <a:off x="8958970" y="239365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楕円 197">
            <a:extLst>
              <a:ext uri="{FF2B5EF4-FFF2-40B4-BE49-F238E27FC236}">
                <a16:creationId xmlns:a16="http://schemas.microsoft.com/office/drawing/2014/main" id="{9B492A26-7B6E-947A-4C37-9E93A9D58DB7}"/>
              </a:ext>
            </a:extLst>
          </p:cNvPr>
          <p:cNvSpPr/>
          <p:nvPr/>
        </p:nvSpPr>
        <p:spPr>
          <a:xfrm>
            <a:off x="9111855" y="2334298"/>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CAC77176-FFE5-2716-5E3C-8E133A828E32}"/>
              </a:ext>
            </a:extLst>
          </p:cNvPr>
          <p:cNvSpPr/>
          <p:nvPr/>
        </p:nvSpPr>
        <p:spPr>
          <a:xfrm>
            <a:off x="8601086" y="265950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C86FB810-CEEB-0975-28D2-CBCC2A9AF194}"/>
              </a:ext>
            </a:extLst>
          </p:cNvPr>
          <p:cNvCxnSpPr>
            <a:cxnSpLocks/>
            <a:endCxn id="202" idx="1"/>
          </p:cNvCxnSpPr>
          <p:nvPr/>
        </p:nvCxnSpPr>
        <p:spPr>
          <a:xfrm>
            <a:off x="7579857" y="2717398"/>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a:extLst>
              <a:ext uri="{FF2B5EF4-FFF2-40B4-BE49-F238E27FC236}">
                <a16:creationId xmlns:a16="http://schemas.microsoft.com/office/drawing/2014/main" id="{8C3E250D-172E-2DC4-65AA-E854CA4AA7A9}"/>
              </a:ext>
            </a:extLst>
          </p:cNvPr>
          <p:cNvSpPr txBox="1"/>
          <p:nvPr/>
        </p:nvSpPr>
        <p:spPr>
          <a:xfrm>
            <a:off x="11011311" y="2547589"/>
            <a:ext cx="1132251" cy="369332"/>
          </a:xfrm>
          <a:prstGeom prst="rect">
            <a:avLst/>
          </a:prstGeom>
          <a:noFill/>
        </p:spPr>
        <p:txBody>
          <a:bodyPr wrap="square">
            <a:spAutoFit/>
          </a:bodyPr>
          <a:lstStyle/>
          <a:p>
            <a:r>
              <a:rPr lang="en-US" altLang="ja-JP" sz="1800" b="1" dirty="0"/>
              <a:t>Output</a:t>
            </a:r>
            <a:endParaRPr lang="ja-JP" altLang="en-US" dirty="0"/>
          </a:p>
        </p:txBody>
      </p:sp>
      <p:sp>
        <p:nvSpPr>
          <p:cNvPr id="203" name="テキスト ボックス 202">
            <a:extLst>
              <a:ext uri="{FF2B5EF4-FFF2-40B4-BE49-F238E27FC236}">
                <a16:creationId xmlns:a16="http://schemas.microsoft.com/office/drawing/2014/main" id="{D94D9140-4ED2-AAF9-8C08-204EAF0DD9EB}"/>
              </a:ext>
            </a:extLst>
          </p:cNvPr>
          <p:cNvSpPr txBox="1"/>
          <p:nvPr/>
        </p:nvSpPr>
        <p:spPr>
          <a:xfrm>
            <a:off x="9185216" y="2228183"/>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05" name="直線コネクタ 204">
            <a:extLst>
              <a:ext uri="{FF2B5EF4-FFF2-40B4-BE49-F238E27FC236}">
                <a16:creationId xmlns:a16="http://schemas.microsoft.com/office/drawing/2014/main" id="{705BF72F-F682-90B0-2D11-D55906D4C3C5}"/>
              </a:ext>
            </a:extLst>
          </p:cNvPr>
          <p:cNvCxnSpPr>
            <a:cxnSpLocks/>
          </p:cNvCxnSpPr>
          <p:nvPr/>
        </p:nvCxnSpPr>
        <p:spPr>
          <a:xfrm>
            <a:off x="7972532" y="1790017"/>
            <a:ext cx="657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55D9E9-6AD9-6A5E-7412-B698ED65DA1F}"/>
              </a:ext>
            </a:extLst>
          </p:cNvPr>
          <p:cNvCxnSpPr>
            <a:cxnSpLocks/>
          </p:cNvCxnSpPr>
          <p:nvPr/>
        </p:nvCxnSpPr>
        <p:spPr>
          <a:xfrm>
            <a:off x="7972532" y="1790017"/>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780B89AD-34B3-FA8E-D6D9-B974B90BE4B1}"/>
              </a:ext>
            </a:extLst>
          </p:cNvPr>
          <p:cNvCxnSpPr>
            <a:cxnSpLocks/>
          </p:cNvCxnSpPr>
          <p:nvPr/>
        </p:nvCxnSpPr>
        <p:spPr>
          <a:xfrm>
            <a:off x="7815148" y="2121028"/>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E383D7D-9175-89BC-5C12-3A353BDEAFB3}"/>
              </a:ext>
            </a:extLst>
          </p:cNvPr>
          <p:cNvCxnSpPr>
            <a:cxnSpLocks/>
          </p:cNvCxnSpPr>
          <p:nvPr/>
        </p:nvCxnSpPr>
        <p:spPr>
          <a:xfrm>
            <a:off x="7815147" y="2212237"/>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F6AB7724-48AA-E278-6DEE-6C6844E7E885}"/>
              </a:ext>
            </a:extLst>
          </p:cNvPr>
          <p:cNvCxnSpPr>
            <a:cxnSpLocks/>
          </p:cNvCxnSpPr>
          <p:nvPr/>
        </p:nvCxnSpPr>
        <p:spPr>
          <a:xfrm>
            <a:off x="7977125" y="2221279"/>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8B9FA5B0-CA13-CDF3-F451-75D26FD8FE25}"/>
              </a:ext>
            </a:extLst>
          </p:cNvPr>
          <p:cNvCxnSpPr>
            <a:cxnSpLocks/>
          </p:cNvCxnSpPr>
          <p:nvPr/>
        </p:nvCxnSpPr>
        <p:spPr>
          <a:xfrm>
            <a:off x="7879510" y="2436062"/>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4690547A-EB3C-493D-48DF-EBF60B90A547}"/>
              </a:ext>
            </a:extLst>
          </p:cNvPr>
          <p:cNvCxnSpPr>
            <a:cxnSpLocks/>
          </p:cNvCxnSpPr>
          <p:nvPr/>
        </p:nvCxnSpPr>
        <p:spPr>
          <a:xfrm>
            <a:off x="7938648" y="2496975"/>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0C00CF71-B9D5-A779-990E-175618D86158}"/>
              </a:ext>
            </a:extLst>
          </p:cNvPr>
          <p:cNvCxnSpPr>
            <a:cxnSpLocks/>
          </p:cNvCxnSpPr>
          <p:nvPr/>
        </p:nvCxnSpPr>
        <p:spPr>
          <a:xfrm>
            <a:off x="9356075" y="2723423"/>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565ED72F-C13D-6880-39B2-1701E05728D5}"/>
              </a:ext>
            </a:extLst>
          </p:cNvPr>
          <p:cNvCxnSpPr>
            <a:cxnSpLocks/>
          </p:cNvCxnSpPr>
          <p:nvPr/>
        </p:nvCxnSpPr>
        <p:spPr>
          <a:xfrm>
            <a:off x="9198691" y="3054434"/>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8E2A6F12-FF4E-0606-5AD1-CFAF3E29D92E}"/>
              </a:ext>
            </a:extLst>
          </p:cNvPr>
          <p:cNvCxnSpPr>
            <a:cxnSpLocks/>
          </p:cNvCxnSpPr>
          <p:nvPr/>
        </p:nvCxnSpPr>
        <p:spPr>
          <a:xfrm>
            <a:off x="9198690" y="3145643"/>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76CD189A-9F83-4655-F672-15DCA6B966E9}"/>
              </a:ext>
            </a:extLst>
          </p:cNvPr>
          <p:cNvCxnSpPr>
            <a:cxnSpLocks/>
          </p:cNvCxnSpPr>
          <p:nvPr/>
        </p:nvCxnSpPr>
        <p:spPr>
          <a:xfrm>
            <a:off x="9360668" y="3154685"/>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27E20199-949A-2D56-14A4-B4AA77BAA1C9}"/>
              </a:ext>
            </a:extLst>
          </p:cNvPr>
          <p:cNvCxnSpPr>
            <a:cxnSpLocks/>
          </p:cNvCxnSpPr>
          <p:nvPr/>
        </p:nvCxnSpPr>
        <p:spPr>
          <a:xfrm>
            <a:off x="9263053" y="336946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4FEAE1BA-DB41-0FC5-D0F2-F94E404F44E2}"/>
              </a:ext>
            </a:extLst>
          </p:cNvPr>
          <p:cNvCxnSpPr>
            <a:cxnSpLocks/>
          </p:cNvCxnSpPr>
          <p:nvPr/>
        </p:nvCxnSpPr>
        <p:spPr>
          <a:xfrm>
            <a:off x="9322191" y="34303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83707831-029F-F49F-FC88-78C14EF674EA}"/>
              </a:ext>
            </a:extLst>
          </p:cNvPr>
          <p:cNvSpPr txBox="1"/>
          <p:nvPr/>
        </p:nvSpPr>
        <p:spPr>
          <a:xfrm>
            <a:off x="9453691" y="2960977"/>
            <a:ext cx="1132251" cy="369332"/>
          </a:xfrm>
          <a:prstGeom prst="rect">
            <a:avLst/>
          </a:prstGeom>
          <a:noFill/>
        </p:spPr>
        <p:txBody>
          <a:bodyPr wrap="square">
            <a:spAutoFit/>
          </a:bodyPr>
          <a:lstStyle/>
          <a:p>
            <a:r>
              <a:rPr lang="en-US" altLang="ja-JP" sz="1800" b="1" dirty="0"/>
              <a:t>C</a:t>
            </a:r>
            <a:r>
              <a:rPr lang="en-US" altLang="ja-JP" sz="1200" b="1" dirty="0"/>
              <a:t>H</a:t>
            </a:r>
            <a:endParaRPr lang="ja-JP" altLang="en-US" sz="1200" dirty="0"/>
          </a:p>
        </p:txBody>
      </p:sp>
      <p:sp>
        <p:nvSpPr>
          <p:cNvPr id="223" name="テキスト ボックス 222">
            <a:extLst>
              <a:ext uri="{FF2B5EF4-FFF2-40B4-BE49-F238E27FC236}">
                <a16:creationId xmlns:a16="http://schemas.microsoft.com/office/drawing/2014/main" id="{C9853594-B20A-CCA5-2259-5A14A9D58A18}"/>
              </a:ext>
            </a:extLst>
          </p:cNvPr>
          <p:cNvSpPr txBox="1"/>
          <p:nvPr/>
        </p:nvSpPr>
        <p:spPr>
          <a:xfrm>
            <a:off x="7352282" y="1974065"/>
            <a:ext cx="1132251" cy="369332"/>
          </a:xfrm>
          <a:prstGeom prst="rect">
            <a:avLst/>
          </a:prstGeom>
          <a:noFill/>
        </p:spPr>
        <p:txBody>
          <a:bodyPr wrap="square">
            <a:spAutoFit/>
          </a:bodyPr>
          <a:lstStyle/>
          <a:p>
            <a:r>
              <a:rPr lang="en-US" altLang="ja-JP" sz="1800" b="1" dirty="0"/>
              <a:t>C</a:t>
            </a:r>
            <a:r>
              <a:rPr lang="en-US" altLang="ja-JP" sz="1200" b="1" dirty="0"/>
              <a:t>V</a:t>
            </a:r>
            <a:endParaRPr lang="ja-JP" altLang="en-US" sz="1200" dirty="0"/>
          </a:p>
        </p:txBody>
      </p:sp>
      <p:sp>
        <p:nvSpPr>
          <p:cNvPr id="224" name="楕円 223">
            <a:extLst>
              <a:ext uri="{FF2B5EF4-FFF2-40B4-BE49-F238E27FC236}">
                <a16:creationId xmlns:a16="http://schemas.microsoft.com/office/drawing/2014/main" id="{1003464E-9523-A405-C391-A84F63D1C4DB}"/>
              </a:ext>
            </a:extLst>
          </p:cNvPr>
          <p:cNvSpPr/>
          <p:nvPr/>
        </p:nvSpPr>
        <p:spPr>
          <a:xfrm>
            <a:off x="8600398" y="1745604"/>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8B87EEEF-8EDB-BD5B-7C15-9A973877E94A}"/>
              </a:ext>
            </a:extLst>
          </p:cNvPr>
          <p:cNvSpPr/>
          <p:nvPr/>
        </p:nvSpPr>
        <p:spPr>
          <a:xfrm>
            <a:off x="9295584" y="265608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5C28C203-71D8-7FA0-B092-735AE23D4C93}"/>
              </a:ext>
            </a:extLst>
          </p:cNvPr>
          <p:cNvSpPr txBox="1"/>
          <p:nvPr/>
        </p:nvSpPr>
        <p:spPr>
          <a:xfrm>
            <a:off x="7371914" y="3440151"/>
            <a:ext cx="4820085" cy="707886"/>
          </a:xfrm>
          <a:prstGeom prst="rect">
            <a:avLst/>
          </a:prstGeom>
          <a:noFill/>
        </p:spPr>
        <p:txBody>
          <a:bodyPr wrap="square" rtlCol="0">
            <a:spAutoFit/>
          </a:bodyPr>
          <a:lstStyle/>
          <a:p>
            <a:r>
              <a:rPr lang="en-US" altLang="ja-JP" sz="2000" b="1" dirty="0"/>
              <a:t>After Invention of CCD in 1970,</a:t>
            </a:r>
          </a:p>
          <a:p>
            <a:r>
              <a:rPr lang="en-US" altLang="ja-JP" sz="2000" b="1" dirty="0"/>
              <a:t>                         </a:t>
            </a:r>
            <a:r>
              <a:rPr lang="en-US" altLang="ja-JP" sz="1400" b="1" dirty="0"/>
              <a:t>RCA, Fairchild, NEC, Philips </a:t>
            </a:r>
            <a:endParaRPr kumimoji="1" lang="ja-JP" altLang="en-US" sz="1400" b="1" dirty="0"/>
          </a:p>
        </p:txBody>
      </p:sp>
      <p:cxnSp>
        <p:nvCxnSpPr>
          <p:cNvPr id="272" name="直線コネクタ 271">
            <a:extLst>
              <a:ext uri="{FF2B5EF4-FFF2-40B4-BE49-F238E27FC236}">
                <a16:creationId xmlns:a16="http://schemas.microsoft.com/office/drawing/2014/main" id="{493D0D96-34F8-03F8-80DE-1A9AACB71A58}"/>
              </a:ext>
            </a:extLst>
          </p:cNvPr>
          <p:cNvCxnSpPr>
            <a:cxnSpLocks/>
          </p:cNvCxnSpPr>
          <p:nvPr/>
        </p:nvCxnSpPr>
        <p:spPr>
          <a:xfrm>
            <a:off x="8586937" y="4022175"/>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35591ADA-8EF1-0A6A-2A38-FE7E52953F70}"/>
              </a:ext>
            </a:extLst>
          </p:cNvPr>
          <p:cNvCxnSpPr>
            <a:cxnSpLocks/>
          </p:cNvCxnSpPr>
          <p:nvPr/>
        </p:nvCxnSpPr>
        <p:spPr>
          <a:xfrm>
            <a:off x="8036889" y="4659795"/>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a:extLst>
              <a:ext uri="{FF2B5EF4-FFF2-40B4-BE49-F238E27FC236}">
                <a16:creationId xmlns:a16="http://schemas.microsoft.com/office/drawing/2014/main" id="{9572D33D-61D1-7C6A-95FB-17CD97B21787}"/>
              </a:ext>
            </a:extLst>
          </p:cNvPr>
          <p:cNvCxnSpPr>
            <a:cxnSpLocks/>
          </p:cNvCxnSpPr>
          <p:nvPr/>
        </p:nvCxnSpPr>
        <p:spPr>
          <a:xfrm>
            <a:off x="7479656" y="4659795"/>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75B81648-F139-A3D7-75A3-55869E4F0F29}"/>
              </a:ext>
            </a:extLst>
          </p:cNvPr>
          <p:cNvCxnSpPr>
            <a:cxnSpLocks/>
          </p:cNvCxnSpPr>
          <p:nvPr/>
        </p:nvCxnSpPr>
        <p:spPr>
          <a:xfrm>
            <a:off x="7829883" y="454146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a:extLst>
              <a:ext uri="{FF2B5EF4-FFF2-40B4-BE49-F238E27FC236}">
                <a16:creationId xmlns:a16="http://schemas.microsoft.com/office/drawing/2014/main" id="{6192F2E2-98F8-90B4-17A4-A9B062F86EFE}"/>
              </a:ext>
            </a:extLst>
          </p:cNvPr>
          <p:cNvCxnSpPr>
            <a:cxnSpLocks/>
          </p:cNvCxnSpPr>
          <p:nvPr/>
        </p:nvCxnSpPr>
        <p:spPr>
          <a:xfrm>
            <a:off x="7829883" y="447573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A977D8C0-EDE0-26F9-903B-F960A2B69FCF}"/>
              </a:ext>
            </a:extLst>
          </p:cNvPr>
          <p:cNvCxnSpPr>
            <a:cxnSpLocks/>
          </p:cNvCxnSpPr>
          <p:nvPr/>
        </p:nvCxnSpPr>
        <p:spPr>
          <a:xfrm flipV="1">
            <a:off x="7829883" y="4541462"/>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a:extLst>
              <a:ext uri="{FF2B5EF4-FFF2-40B4-BE49-F238E27FC236}">
                <a16:creationId xmlns:a16="http://schemas.microsoft.com/office/drawing/2014/main" id="{AB842426-C522-66FF-8C6E-DAFD35BB6594}"/>
              </a:ext>
            </a:extLst>
          </p:cNvPr>
          <p:cNvCxnSpPr>
            <a:cxnSpLocks/>
          </p:cNvCxnSpPr>
          <p:nvPr/>
        </p:nvCxnSpPr>
        <p:spPr>
          <a:xfrm flipV="1">
            <a:off x="8036889" y="4535426"/>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a:extLst>
              <a:ext uri="{FF2B5EF4-FFF2-40B4-BE49-F238E27FC236}">
                <a16:creationId xmlns:a16="http://schemas.microsoft.com/office/drawing/2014/main" id="{90AA2547-AE38-2CC7-904D-B7D93FA9F868}"/>
              </a:ext>
            </a:extLst>
          </p:cNvPr>
          <p:cNvCxnSpPr>
            <a:cxnSpLocks/>
          </p:cNvCxnSpPr>
          <p:nvPr/>
        </p:nvCxnSpPr>
        <p:spPr>
          <a:xfrm flipV="1">
            <a:off x="7928644" y="4353204"/>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楕円 279">
            <a:extLst>
              <a:ext uri="{FF2B5EF4-FFF2-40B4-BE49-F238E27FC236}">
                <a16:creationId xmlns:a16="http://schemas.microsoft.com/office/drawing/2014/main" id="{974F4442-F1CA-F226-B366-94FEF8660460}"/>
              </a:ext>
            </a:extLst>
          </p:cNvPr>
          <p:cNvSpPr/>
          <p:nvPr/>
        </p:nvSpPr>
        <p:spPr>
          <a:xfrm>
            <a:off x="7874522" y="4262610"/>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楕円 280">
            <a:extLst>
              <a:ext uri="{FF2B5EF4-FFF2-40B4-BE49-F238E27FC236}">
                <a16:creationId xmlns:a16="http://schemas.microsoft.com/office/drawing/2014/main" id="{6043D61A-51D4-7F8A-618B-DDAA08B6FB42}"/>
              </a:ext>
            </a:extLst>
          </p:cNvPr>
          <p:cNvSpPr/>
          <p:nvPr/>
        </p:nvSpPr>
        <p:spPr>
          <a:xfrm>
            <a:off x="8532816" y="459138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2" name="直線コネクタ 281">
            <a:extLst>
              <a:ext uri="{FF2B5EF4-FFF2-40B4-BE49-F238E27FC236}">
                <a16:creationId xmlns:a16="http://schemas.microsoft.com/office/drawing/2014/main" id="{50A05925-E777-5591-65E1-FCA792FD2405}"/>
              </a:ext>
            </a:extLst>
          </p:cNvPr>
          <p:cNvCxnSpPr>
            <a:cxnSpLocks/>
          </p:cNvCxnSpPr>
          <p:nvPr/>
        </p:nvCxnSpPr>
        <p:spPr>
          <a:xfrm>
            <a:off x="7498706" y="4644527"/>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a:extLst>
              <a:ext uri="{FF2B5EF4-FFF2-40B4-BE49-F238E27FC236}">
                <a16:creationId xmlns:a16="http://schemas.microsoft.com/office/drawing/2014/main" id="{68DB3543-39FF-9145-3F0B-8A8E82891EC1}"/>
              </a:ext>
            </a:extLst>
          </p:cNvPr>
          <p:cNvCxnSpPr>
            <a:cxnSpLocks/>
          </p:cNvCxnSpPr>
          <p:nvPr/>
        </p:nvCxnSpPr>
        <p:spPr>
          <a:xfrm>
            <a:off x="7396111" y="520805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3A944982-75E0-885E-CF83-82555FFA244D}"/>
              </a:ext>
            </a:extLst>
          </p:cNvPr>
          <p:cNvCxnSpPr>
            <a:cxnSpLocks/>
          </p:cNvCxnSpPr>
          <p:nvPr/>
        </p:nvCxnSpPr>
        <p:spPr>
          <a:xfrm>
            <a:off x="7449780" y="5267630"/>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a:extLst>
              <a:ext uri="{FF2B5EF4-FFF2-40B4-BE49-F238E27FC236}">
                <a16:creationId xmlns:a16="http://schemas.microsoft.com/office/drawing/2014/main" id="{B797819B-92D4-A466-DBCD-B9CE9BB2FE7F}"/>
              </a:ext>
            </a:extLst>
          </p:cNvPr>
          <p:cNvCxnSpPr>
            <a:cxnSpLocks/>
          </p:cNvCxnSpPr>
          <p:nvPr/>
        </p:nvCxnSpPr>
        <p:spPr>
          <a:xfrm>
            <a:off x="7352598" y="4792090"/>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二等辺三角形 285">
            <a:extLst>
              <a:ext uri="{FF2B5EF4-FFF2-40B4-BE49-F238E27FC236}">
                <a16:creationId xmlns:a16="http://schemas.microsoft.com/office/drawing/2014/main" id="{47C9384D-87EA-0D01-FC37-434F01CF65F7}"/>
              </a:ext>
            </a:extLst>
          </p:cNvPr>
          <p:cNvSpPr/>
          <p:nvPr/>
        </p:nvSpPr>
        <p:spPr>
          <a:xfrm>
            <a:off x="7396113" y="4796458"/>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7" name="直線コネクタ 286">
            <a:extLst>
              <a:ext uri="{FF2B5EF4-FFF2-40B4-BE49-F238E27FC236}">
                <a16:creationId xmlns:a16="http://schemas.microsoft.com/office/drawing/2014/main" id="{DBE5CA07-0CB5-3631-8ADA-AE33E0541E9B}"/>
              </a:ext>
            </a:extLst>
          </p:cNvPr>
          <p:cNvCxnSpPr>
            <a:cxnSpLocks/>
          </p:cNvCxnSpPr>
          <p:nvPr/>
        </p:nvCxnSpPr>
        <p:spPr>
          <a:xfrm>
            <a:off x="8587997" y="567150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07F6096A-75CE-EC96-03D8-C4ED726C0B1D}"/>
              </a:ext>
            </a:extLst>
          </p:cNvPr>
          <p:cNvCxnSpPr>
            <a:cxnSpLocks/>
          </p:cNvCxnSpPr>
          <p:nvPr/>
        </p:nvCxnSpPr>
        <p:spPr>
          <a:xfrm>
            <a:off x="8587309" y="5898331"/>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a:extLst>
              <a:ext uri="{FF2B5EF4-FFF2-40B4-BE49-F238E27FC236}">
                <a16:creationId xmlns:a16="http://schemas.microsoft.com/office/drawing/2014/main" id="{E46FEA1F-E38D-85CC-4AC8-32E28E56ED16}"/>
              </a:ext>
            </a:extLst>
          </p:cNvPr>
          <p:cNvCxnSpPr>
            <a:cxnSpLocks/>
          </p:cNvCxnSpPr>
          <p:nvPr/>
        </p:nvCxnSpPr>
        <p:spPr>
          <a:xfrm flipV="1">
            <a:off x="8883856" y="5653376"/>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F537625-85DE-11B9-0E82-5A4940940445}"/>
              </a:ext>
            </a:extLst>
          </p:cNvPr>
          <p:cNvCxnSpPr>
            <a:cxnSpLocks/>
          </p:cNvCxnSpPr>
          <p:nvPr/>
        </p:nvCxnSpPr>
        <p:spPr>
          <a:xfrm flipV="1">
            <a:off x="8795003" y="5654095"/>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A4A63D18-C8CB-1CBC-5EA2-82444A3FF9A2}"/>
              </a:ext>
            </a:extLst>
          </p:cNvPr>
          <p:cNvCxnSpPr>
            <a:cxnSpLocks/>
          </p:cNvCxnSpPr>
          <p:nvPr/>
        </p:nvCxnSpPr>
        <p:spPr>
          <a:xfrm flipH="1" flipV="1">
            <a:off x="8587997" y="5891830"/>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a:extLst>
              <a:ext uri="{FF2B5EF4-FFF2-40B4-BE49-F238E27FC236}">
                <a16:creationId xmlns:a16="http://schemas.microsoft.com/office/drawing/2014/main" id="{985832A4-35C2-8131-855A-C4F41E655D84}"/>
              </a:ext>
            </a:extLst>
          </p:cNvPr>
          <p:cNvCxnSpPr>
            <a:cxnSpLocks/>
          </p:cNvCxnSpPr>
          <p:nvPr/>
        </p:nvCxnSpPr>
        <p:spPr>
          <a:xfrm>
            <a:off x="8883856" y="5781729"/>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楕円 292">
            <a:extLst>
              <a:ext uri="{FF2B5EF4-FFF2-40B4-BE49-F238E27FC236}">
                <a16:creationId xmlns:a16="http://schemas.microsoft.com/office/drawing/2014/main" id="{83E415B3-9ABA-9EB7-947C-902C0B48288C}"/>
              </a:ext>
            </a:extLst>
          </p:cNvPr>
          <p:cNvSpPr/>
          <p:nvPr/>
        </p:nvSpPr>
        <p:spPr>
          <a:xfrm>
            <a:off x="9036741" y="572237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楕円 293">
            <a:extLst>
              <a:ext uri="{FF2B5EF4-FFF2-40B4-BE49-F238E27FC236}">
                <a16:creationId xmlns:a16="http://schemas.microsoft.com/office/drawing/2014/main" id="{B7686B68-501F-566D-BEF0-EB1EB8951868}"/>
              </a:ext>
            </a:extLst>
          </p:cNvPr>
          <p:cNvSpPr/>
          <p:nvPr/>
        </p:nvSpPr>
        <p:spPr>
          <a:xfrm>
            <a:off x="8525972" y="6047577"/>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5" name="直線矢印コネクタ 294">
            <a:extLst>
              <a:ext uri="{FF2B5EF4-FFF2-40B4-BE49-F238E27FC236}">
                <a16:creationId xmlns:a16="http://schemas.microsoft.com/office/drawing/2014/main" id="{BE4B3B12-D0DE-069A-5BC0-11A6E2A96AD7}"/>
              </a:ext>
            </a:extLst>
          </p:cNvPr>
          <p:cNvCxnSpPr>
            <a:cxnSpLocks/>
          </p:cNvCxnSpPr>
          <p:nvPr/>
        </p:nvCxnSpPr>
        <p:spPr>
          <a:xfrm>
            <a:off x="7558889" y="6122687"/>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6" name="テキスト ボックス 295">
            <a:extLst>
              <a:ext uri="{FF2B5EF4-FFF2-40B4-BE49-F238E27FC236}">
                <a16:creationId xmlns:a16="http://schemas.microsoft.com/office/drawing/2014/main" id="{83F2315E-A7E8-BC01-DF9E-037864D6C472}"/>
              </a:ext>
            </a:extLst>
          </p:cNvPr>
          <p:cNvSpPr txBox="1"/>
          <p:nvPr/>
        </p:nvSpPr>
        <p:spPr>
          <a:xfrm>
            <a:off x="10975980" y="5971118"/>
            <a:ext cx="1132251" cy="369332"/>
          </a:xfrm>
          <a:prstGeom prst="rect">
            <a:avLst/>
          </a:prstGeom>
          <a:noFill/>
        </p:spPr>
        <p:txBody>
          <a:bodyPr wrap="square">
            <a:spAutoFit/>
          </a:bodyPr>
          <a:lstStyle/>
          <a:p>
            <a:r>
              <a:rPr lang="en-US" altLang="ja-JP" sz="1800" b="1" dirty="0"/>
              <a:t>Output</a:t>
            </a:r>
            <a:endParaRPr lang="ja-JP" altLang="en-US" dirty="0"/>
          </a:p>
        </p:txBody>
      </p:sp>
      <p:sp>
        <p:nvSpPr>
          <p:cNvPr id="297" name="テキスト ボックス 296">
            <a:extLst>
              <a:ext uri="{FF2B5EF4-FFF2-40B4-BE49-F238E27FC236}">
                <a16:creationId xmlns:a16="http://schemas.microsoft.com/office/drawing/2014/main" id="{D56F2EA5-8AD2-9E38-3425-59A04F69716C}"/>
              </a:ext>
            </a:extLst>
          </p:cNvPr>
          <p:cNvSpPr txBox="1"/>
          <p:nvPr/>
        </p:nvSpPr>
        <p:spPr>
          <a:xfrm>
            <a:off x="9110102" y="5616257"/>
            <a:ext cx="1132251" cy="369332"/>
          </a:xfrm>
          <a:prstGeom prst="rect">
            <a:avLst/>
          </a:prstGeom>
          <a:noFill/>
        </p:spPr>
        <p:txBody>
          <a:bodyPr wrap="square">
            <a:spAutoFit/>
          </a:bodyPr>
          <a:lstStyle/>
          <a:p>
            <a:r>
              <a:rPr lang="en-US" altLang="ja-JP" sz="1800" b="1" dirty="0"/>
              <a:t>VOG</a:t>
            </a:r>
            <a:endParaRPr lang="ja-JP" altLang="en-US" dirty="0"/>
          </a:p>
        </p:txBody>
      </p:sp>
      <p:cxnSp>
        <p:nvCxnSpPr>
          <p:cNvPr id="318" name="直線コネクタ 317">
            <a:extLst>
              <a:ext uri="{FF2B5EF4-FFF2-40B4-BE49-F238E27FC236}">
                <a16:creationId xmlns:a16="http://schemas.microsoft.com/office/drawing/2014/main" id="{A8C83AA8-5DAE-FDF8-2DEC-5A6018847DB4}"/>
              </a:ext>
            </a:extLst>
          </p:cNvPr>
          <p:cNvCxnSpPr>
            <a:cxnSpLocks/>
          </p:cNvCxnSpPr>
          <p:nvPr/>
        </p:nvCxnSpPr>
        <p:spPr>
          <a:xfrm flipV="1">
            <a:off x="8713970" y="533869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57792905-23C5-7260-18A3-5FF038F855FB}"/>
              </a:ext>
            </a:extLst>
          </p:cNvPr>
          <p:cNvCxnSpPr>
            <a:cxnSpLocks/>
          </p:cNvCxnSpPr>
          <p:nvPr/>
        </p:nvCxnSpPr>
        <p:spPr>
          <a:xfrm>
            <a:off x="8717178" y="545951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8D95D565-1A23-7D34-0546-A51AF532F252}"/>
              </a:ext>
            </a:extLst>
          </p:cNvPr>
          <p:cNvCxnSpPr>
            <a:cxnSpLocks/>
          </p:cNvCxnSpPr>
          <p:nvPr/>
        </p:nvCxnSpPr>
        <p:spPr>
          <a:xfrm flipV="1">
            <a:off x="8714907" y="5087133"/>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97AD4EC3-FA12-63B0-6148-2FBE07D7C92C}"/>
              </a:ext>
            </a:extLst>
          </p:cNvPr>
          <p:cNvCxnSpPr>
            <a:cxnSpLocks/>
          </p:cNvCxnSpPr>
          <p:nvPr/>
        </p:nvCxnSpPr>
        <p:spPr>
          <a:xfrm>
            <a:off x="8718115" y="5207950"/>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直線コネクタ 321">
            <a:extLst>
              <a:ext uri="{FF2B5EF4-FFF2-40B4-BE49-F238E27FC236}">
                <a16:creationId xmlns:a16="http://schemas.microsoft.com/office/drawing/2014/main" id="{6335F377-D9AE-BC98-69B2-9092DDFDE4CA}"/>
              </a:ext>
            </a:extLst>
          </p:cNvPr>
          <p:cNvCxnSpPr>
            <a:cxnSpLocks/>
          </p:cNvCxnSpPr>
          <p:nvPr/>
        </p:nvCxnSpPr>
        <p:spPr>
          <a:xfrm flipV="1">
            <a:off x="8713970" y="481696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直線コネクタ 322">
            <a:extLst>
              <a:ext uri="{FF2B5EF4-FFF2-40B4-BE49-F238E27FC236}">
                <a16:creationId xmlns:a16="http://schemas.microsoft.com/office/drawing/2014/main" id="{7CB8A26E-7E1F-5A0A-EC78-2DD901C59F04}"/>
              </a:ext>
            </a:extLst>
          </p:cNvPr>
          <p:cNvCxnSpPr>
            <a:cxnSpLocks/>
          </p:cNvCxnSpPr>
          <p:nvPr/>
        </p:nvCxnSpPr>
        <p:spPr>
          <a:xfrm>
            <a:off x="8717178" y="49377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237382BD-F817-D0C7-0959-FCA9C3D2D250}"/>
              </a:ext>
            </a:extLst>
          </p:cNvPr>
          <p:cNvCxnSpPr>
            <a:cxnSpLocks/>
          </p:cNvCxnSpPr>
          <p:nvPr/>
        </p:nvCxnSpPr>
        <p:spPr>
          <a:xfrm flipV="1">
            <a:off x="8714274" y="4529608"/>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a:extLst>
              <a:ext uri="{FF2B5EF4-FFF2-40B4-BE49-F238E27FC236}">
                <a16:creationId xmlns:a16="http://schemas.microsoft.com/office/drawing/2014/main" id="{96CB62C9-9101-13E4-AA4A-BCE89F318580}"/>
              </a:ext>
            </a:extLst>
          </p:cNvPr>
          <p:cNvCxnSpPr>
            <a:cxnSpLocks/>
          </p:cNvCxnSpPr>
          <p:nvPr/>
        </p:nvCxnSpPr>
        <p:spPr>
          <a:xfrm>
            <a:off x="8717482" y="465042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a:extLst>
              <a:ext uri="{FF2B5EF4-FFF2-40B4-BE49-F238E27FC236}">
                <a16:creationId xmlns:a16="http://schemas.microsoft.com/office/drawing/2014/main" id="{206002FA-B8AA-D2A9-C080-14EB06A45368}"/>
              </a:ext>
            </a:extLst>
          </p:cNvPr>
          <p:cNvCxnSpPr>
            <a:cxnSpLocks/>
          </p:cNvCxnSpPr>
          <p:nvPr/>
        </p:nvCxnSpPr>
        <p:spPr>
          <a:xfrm flipV="1">
            <a:off x="8713337" y="425944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a:extLst>
              <a:ext uri="{FF2B5EF4-FFF2-40B4-BE49-F238E27FC236}">
                <a16:creationId xmlns:a16="http://schemas.microsoft.com/office/drawing/2014/main" id="{09245911-5FE3-7931-F512-63459EC3A2A3}"/>
              </a:ext>
            </a:extLst>
          </p:cNvPr>
          <p:cNvCxnSpPr>
            <a:cxnSpLocks/>
          </p:cNvCxnSpPr>
          <p:nvPr/>
        </p:nvCxnSpPr>
        <p:spPr>
          <a:xfrm>
            <a:off x="8716545" y="438025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7750F1B2-8E0F-EB9B-D1B5-1414FC71B006}"/>
              </a:ext>
            </a:extLst>
          </p:cNvPr>
          <p:cNvCxnSpPr>
            <a:cxnSpLocks/>
          </p:cNvCxnSpPr>
          <p:nvPr/>
        </p:nvCxnSpPr>
        <p:spPr>
          <a:xfrm flipV="1">
            <a:off x="8713337" y="396866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a:extLst>
              <a:ext uri="{FF2B5EF4-FFF2-40B4-BE49-F238E27FC236}">
                <a16:creationId xmlns:a16="http://schemas.microsoft.com/office/drawing/2014/main" id="{F7ED55C0-CB59-1F41-79CC-0C564D9E2B0B}"/>
              </a:ext>
            </a:extLst>
          </p:cNvPr>
          <p:cNvCxnSpPr>
            <a:cxnSpLocks/>
          </p:cNvCxnSpPr>
          <p:nvPr/>
        </p:nvCxnSpPr>
        <p:spPr>
          <a:xfrm>
            <a:off x="8716545" y="408947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a:extLst>
              <a:ext uri="{FF2B5EF4-FFF2-40B4-BE49-F238E27FC236}">
                <a16:creationId xmlns:a16="http://schemas.microsoft.com/office/drawing/2014/main" id="{56534DFC-C26F-5460-72BD-455270943E53}"/>
              </a:ext>
            </a:extLst>
          </p:cNvPr>
          <p:cNvCxnSpPr>
            <a:cxnSpLocks/>
          </p:cNvCxnSpPr>
          <p:nvPr/>
        </p:nvCxnSpPr>
        <p:spPr>
          <a:xfrm>
            <a:off x="843822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0D532122-F5EB-CF06-F031-E4FEB21B4976}"/>
              </a:ext>
            </a:extLst>
          </p:cNvPr>
          <p:cNvCxnSpPr>
            <a:cxnSpLocks/>
          </p:cNvCxnSpPr>
          <p:nvPr/>
        </p:nvCxnSpPr>
        <p:spPr>
          <a:xfrm>
            <a:off x="857678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F880CF26-EF18-BD2F-A455-C2C2608DBDFC}"/>
              </a:ext>
            </a:extLst>
          </p:cNvPr>
          <p:cNvCxnSpPr>
            <a:cxnSpLocks/>
          </p:cNvCxnSpPr>
          <p:nvPr/>
        </p:nvCxnSpPr>
        <p:spPr>
          <a:xfrm>
            <a:off x="8764455"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直線コネクタ 338">
            <a:extLst>
              <a:ext uri="{FF2B5EF4-FFF2-40B4-BE49-F238E27FC236}">
                <a16:creationId xmlns:a16="http://schemas.microsoft.com/office/drawing/2014/main" id="{8D037847-8CED-FA43-ED69-BE8323AB800F}"/>
              </a:ext>
            </a:extLst>
          </p:cNvPr>
          <p:cNvCxnSpPr>
            <a:cxnSpLocks/>
          </p:cNvCxnSpPr>
          <p:nvPr/>
        </p:nvCxnSpPr>
        <p:spPr>
          <a:xfrm>
            <a:off x="8903017"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直線コネクタ 339">
            <a:extLst>
              <a:ext uri="{FF2B5EF4-FFF2-40B4-BE49-F238E27FC236}">
                <a16:creationId xmlns:a16="http://schemas.microsoft.com/office/drawing/2014/main" id="{97D907F8-3BD8-397C-C098-1945D3247F9D}"/>
              </a:ext>
            </a:extLst>
          </p:cNvPr>
          <p:cNvCxnSpPr>
            <a:cxnSpLocks/>
          </p:cNvCxnSpPr>
          <p:nvPr/>
        </p:nvCxnSpPr>
        <p:spPr>
          <a:xfrm>
            <a:off x="811913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C87329AA-CC52-FFB6-ABD5-17A7D5A87BBB}"/>
              </a:ext>
            </a:extLst>
          </p:cNvPr>
          <p:cNvCxnSpPr>
            <a:cxnSpLocks/>
          </p:cNvCxnSpPr>
          <p:nvPr/>
        </p:nvCxnSpPr>
        <p:spPr>
          <a:xfrm>
            <a:off x="825769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a:extLst>
              <a:ext uri="{FF2B5EF4-FFF2-40B4-BE49-F238E27FC236}">
                <a16:creationId xmlns:a16="http://schemas.microsoft.com/office/drawing/2014/main" id="{5D856E28-F948-0D45-E022-47594FCF675A}"/>
              </a:ext>
            </a:extLst>
          </p:cNvPr>
          <p:cNvCxnSpPr>
            <a:cxnSpLocks/>
          </p:cNvCxnSpPr>
          <p:nvPr/>
        </p:nvCxnSpPr>
        <p:spPr>
          <a:xfrm>
            <a:off x="780008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B2CEE0D9-AFFE-1EA6-FB56-B25D6B994926}"/>
              </a:ext>
            </a:extLst>
          </p:cNvPr>
          <p:cNvCxnSpPr>
            <a:cxnSpLocks/>
          </p:cNvCxnSpPr>
          <p:nvPr/>
        </p:nvCxnSpPr>
        <p:spPr>
          <a:xfrm>
            <a:off x="793864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a:extLst>
              <a:ext uri="{FF2B5EF4-FFF2-40B4-BE49-F238E27FC236}">
                <a16:creationId xmlns:a16="http://schemas.microsoft.com/office/drawing/2014/main" id="{6C7E7C5E-0C59-FFC7-83F7-BC8F8EC1C575}"/>
              </a:ext>
            </a:extLst>
          </p:cNvPr>
          <p:cNvCxnSpPr>
            <a:cxnSpLocks/>
          </p:cNvCxnSpPr>
          <p:nvPr/>
        </p:nvCxnSpPr>
        <p:spPr>
          <a:xfrm>
            <a:off x="7480999"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直線コネクタ 344">
            <a:extLst>
              <a:ext uri="{FF2B5EF4-FFF2-40B4-BE49-F238E27FC236}">
                <a16:creationId xmlns:a16="http://schemas.microsoft.com/office/drawing/2014/main" id="{E92FBC5B-3323-8BA2-758C-B8F962CB1FFF}"/>
              </a:ext>
            </a:extLst>
          </p:cNvPr>
          <p:cNvCxnSpPr>
            <a:cxnSpLocks/>
          </p:cNvCxnSpPr>
          <p:nvPr/>
        </p:nvCxnSpPr>
        <p:spPr>
          <a:xfrm>
            <a:off x="7619561"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a:extLst>
              <a:ext uri="{FF2B5EF4-FFF2-40B4-BE49-F238E27FC236}">
                <a16:creationId xmlns:a16="http://schemas.microsoft.com/office/drawing/2014/main" id="{A7330F5B-D393-0C96-6398-ADC368FEF942}"/>
              </a:ext>
            </a:extLst>
          </p:cNvPr>
          <p:cNvCxnSpPr>
            <a:cxnSpLocks/>
          </p:cNvCxnSpPr>
          <p:nvPr/>
        </p:nvCxnSpPr>
        <p:spPr>
          <a:xfrm>
            <a:off x="9403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a:extLst>
              <a:ext uri="{FF2B5EF4-FFF2-40B4-BE49-F238E27FC236}">
                <a16:creationId xmlns:a16="http://schemas.microsoft.com/office/drawing/2014/main" id="{F4EA9716-0D52-2BCC-F035-82CFFE3069D1}"/>
              </a:ext>
            </a:extLst>
          </p:cNvPr>
          <p:cNvCxnSpPr>
            <a:cxnSpLocks/>
          </p:cNvCxnSpPr>
          <p:nvPr/>
        </p:nvCxnSpPr>
        <p:spPr>
          <a:xfrm>
            <a:off x="9541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a:extLst>
              <a:ext uri="{FF2B5EF4-FFF2-40B4-BE49-F238E27FC236}">
                <a16:creationId xmlns:a16="http://schemas.microsoft.com/office/drawing/2014/main" id="{40F9640A-1058-5E97-EA18-FB3EAAA4642D}"/>
              </a:ext>
            </a:extLst>
          </p:cNvPr>
          <p:cNvCxnSpPr>
            <a:cxnSpLocks/>
          </p:cNvCxnSpPr>
          <p:nvPr/>
        </p:nvCxnSpPr>
        <p:spPr>
          <a:xfrm>
            <a:off x="908429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a:extLst>
              <a:ext uri="{FF2B5EF4-FFF2-40B4-BE49-F238E27FC236}">
                <a16:creationId xmlns:a16="http://schemas.microsoft.com/office/drawing/2014/main" id="{2D27741B-92E9-C365-1B01-C885B78134BA}"/>
              </a:ext>
            </a:extLst>
          </p:cNvPr>
          <p:cNvCxnSpPr>
            <a:cxnSpLocks/>
          </p:cNvCxnSpPr>
          <p:nvPr/>
        </p:nvCxnSpPr>
        <p:spPr>
          <a:xfrm>
            <a:off x="922285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a:extLst>
              <a:ext uri="{FF2B5EF4-FFF2-40B4-BE49-F238E27FC236}">
                <a16:creationId xmlns:a16="http://schemas.microsoft.com/office/drawing/2014/main" id="{B9547BAB-7B73-B65E-5309-D2DCF1037E44}"/>
              </a:ext>
            </a:extLst>
          </p:cNvPr>
          <p:cNvCxnSpPr>
            <a:cxnSpLocks/>
          </p:cNvCxnSpPr>
          <p:nvPr/>
        </p:nvCxnSpPr>
        <p:spPr>
          <a:xfrm>
            <a:off x="10046151"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a:extLst>
              <a:ext uri="{FF2B5EF4-FFF2-40B4-BE49-F238E27FC236}">
                <a16:creationId xmlns:a16="http://schemas.microsoft.com/office/drawing/2014/main" id="{8C00D1B2-53DA-4945-6109-A907062A0333}"/>
              </a:ext>
            </a:extLst>
          </p:cNvPr>
          <p:cNvCxnSpPr>
            <a:cxnSpLocks/>
          </p:cNvCxnSpPr>
          <p:nvPr/>
        </p:nvCxnSpPr>
        <p:spPr>
          <a:xfrm>
            <a:off x="10184713"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直線コネクタ 351">
            <a:extLst>
              <a:ext uri="{FF2B5EF4-FFF2-40B4-BE49-F238E27FC236}">
                <a16:creationId xmlns:a16="http://schemas.microsoft.com/office/drawing/2014/main" id="{7B4A2C84-B66C-FE76-CA0D-DC22E86E52EA}"/>
              </a:ext>
            </a:extLst>
          </p:cNvPr>
          <p:cNvCxnSpPr>
            <a:cxnSpLocks/>
          </p:cNvCxnSpPr>
          <p:nvPr/>
        </p:nvCxnSpPr>
        <p:spPr>
          <a:xfrm>
            <a:off x="10372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直線コネクタ 352">
            <a:extLst>
              <a:ext uri="{FF2B5EF4-FFF2-40B4-BE49-F238E27FC236}">
                <a16:creationId xmlns:a16="http://schemas.microsoft.com/office/drawing/2014/main" id="{24218A46-DEE2-64D4-9BB6-3AA0064EC0B3}"/>
              </a:ext>
            </a:extLst>
          </p:cNvPr>
          <p:cNvCxnSpPr>
            <a:cxnSpLocks/>
          </p:cNvCxnSpPr>
          <p:nvPr/>
        </p:nvCxnSpPr>
        <p:spPr>
          <a:xfrm>
            <a:off x="10510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直線コネクタ 353">
            <a:extLst>
              <a:ext uri="{FF2B5EF4-FFF2-40B4-BE49-F238E27FC236}">
                <a16:creationId xmlns:a16="http://schemas.microsoft.com/office/drawing/2014/main" id="{970E85EA-E550-62B5-C6A0-3BDF87980C97}"/>
              </a:ext>
            </a:extLst>
          </p:cNvPr>
          <p:cNvCxnSpPr>
            <a:cxnSpLocks/>
          </p:cNvCxnSpPr>
          <p:nvPr/>
        </p:nvCxnSpPr>
        <p:spPr>
          <a:xfrm>
            <a:off x="9727064"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a:extLst>
              <a:ext uri="{FF2B5EF4-FFF2-40B4-BE49-F238E27FC236}">
                <a16:creationId xmlns:a16="http://schemas.microsoft.com/office/drawing/2014/main" id="{281E6A62-A329-60DB-8F48-7B0ED6AF88FF}"/>
              </a:ext>
            </a:extLst>
          </p:cNvPr>
          <p:cNvCxnSpPr>
            <a:cxnSpLocks/>
          </p:cNvCxnSpPr>
          <p:nvPr/>
        </p:nvCxnSpPr>
        <p:spPr>
          <a:xfrm>
            <a:off x="9865626"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テキスト ボックス 359">
            <a:extLst>
              <a:ext uri="{FF2B5EF4-FFF2-40B4-BE49-F238E27FC236}">
                <a16:creationId xmlns:a16="http://schemas.microsoft.com/office/drawing/2014/main" id="{17C624CC-B21E-89C1-0478-A9DB0EF8A02A}"/>
              </a:ext>
            </a:extLst>
          </p:cNvPr>
          <p:cNvSpPr txBox="1"/>
          <p:nvPr/>
        </p:nvSpPr>
        <p:spPr>
          <a:xfrm>
            <a:off x="9049671" y="4558492"/>
            <a:ext cx="2130446" cy="369332"/>
          </a:xfrm>
          <a:prstGeom prst="rect">
            <a:avLst/>
          </a:prstGeom>
          <a:noFill/>
        </p:spPr>
        <p:txBody>
          <a:bodyPr wrap="square">
            <a:spAutoFit/>
          </a:bodyPr>
          <a:lstStyle/>
          <a:p>
            <a:r>
              <a:rPr lang="en-US" altLang="ja-JP" sz="1800" b="1" dirty="0"/>
              <a:t>Vertical CCD </a:t>
            </a:r>
            <a:endParaRPr lang="ja-JP" altLang="en-US" dirty="0"/>
          </a:p>
        </p:txBody>
      </p:sp>
      <p:sp>
        <p:nvSpPr>
          <p:cNvPr id="361" name="テキスト ボックス 360">
            <a:extLst>
              <a:ext uri="{FF2B5EF4-FFF2-40B4-BE49-F238E27FC236}">
                <a16:creationId xmlns:a16="http://schemas.microsoft.com/office/drawing/2014/main" id="{9998BDC9-937F-5AD7-5A2E-BDA579CEA089}"/>
              </a:ext>
            </a:extLst>
          </p:cNvPr>
          <p:cNvSpPr txBox="1"/>
          <p:nvPr/>
        </p:nvSpPr>
        <p:spPr>
          <a:xfrm>
            <a:off x="8484533" y="6448621"/>
            <a:ext cx="2130446" cy="369332"/>
          </a:xfrm>
          <a:prstGeom prst="rect">
            <a:avLst/>
          </a:prstGeom>
          <a:noFill/>
        </p:spPr>
        <p:txBody>
          <a:bodyPr wrap="square">
            <a:spAutoFit/>
          </a:bodyPr>
          <a:lstStyle/>
          <a:p>
            <a:r>
              <a:rPr lang="en-US" altLang="ja-JP" sz="1800" b="1" dirty="0"/>
              <a:t>Horizontal CCD </a:t>
            </a:r>
            <a:endParaRPr lang="ja-JP" altLang="en-US" dirty="0"/>
          </a:p>
        </p:txBody>
      </p:sp>
      <p:sp>
        <p:nvSpPr>
          <p:cNvPr id="362" name="テキスト ボックス 361">
            <a:extLst>
              <a:ext uri="{FF2B5EF4-FFF2-40B4-BE49-F238E27FC236}">
                <a16:creationId xmlns:a16="http://schemas.microsoft.com/office/drawing/2014/main" id="{4C99498C-A28D-DCF5-3125-A4DFE0D50FD8}"/>
              </a:ext>
            </a:extLst>
          </p:cNvPr>
          <p:cNvSpPr txBox="1"/>
          <p:nvPr/>
        </p:nvSpPr>
        <p:spPr>
          <a:xfrm>
            <a:off x="8874139" y="1353876"/>
            <a:ext cx="2778204" cy="369332"/>
          </a:xfrm>
          <a:prstGeom prst="rect">
            <a:avLst/>
          </a:prstGeom>
          <a:noFill/>
        </p:spPr>
        <p:txBody>
          <a:bodyPr wrap="square">
            <a:spAutoFit/>
          </a:bodyPr>
          <a:lstStyle/>
          <a:p>
            <a:r>
              <a:rPr lang="en-US" altLang="ja-JP" sz="1800" b="1" dirty="0"/>
              <a:t>Vertical Data Line</a:t>
            </a:r>
            <a:endParaRPr lang="ja-JP" altLang="en-US" dirty="0"/>
          </a:p>
        </p:txBody>
      </p:sp>
      <p:sp>
        <p:nvSpPr>
          <p:cNvPr id="363" name="テキスト ボックス 362">
            <a:extLst>
              <a:ext uri="{FF2B5EF4-FFF2-40B4-BE49-F238E27FC236}">
                <a16:creationId xmlns:a16="http://schemas.microsoft.com/office/drawing/2014/main" id="{ACDF5E21-4F06-FC7F-7CEF-786A80BB814B}"/>
              </a:ext>
            </a:extLst>
          </p:cNvPr>
          <p:cNvSpPr txBox="1"/>
          <p:nvPr/>
        </p:nvSpPr>
        <p:spPr>
          <a:xfrm>
            <a:off x="8044333" y="2736591"/>
            <a:ext cx="3822459" cy="369332"/>
          </a:xfrm>
          <a:prstGeom prst="rect">
            <a:avLst/>
          </a:prstGeom>
          <a:noFill/>
        </p:spPr>
        <p:txBody>
          <a:bodyPr wrap="square">
            <a:spAutoFit/>
          </a:bodyPr>
          <a:lstStyle/>
          <a:p>
            <a:r>
              <a:rPr lang="en-US" altLang="ja-JP" sz="1800" b="1" dirty="0"/>
              <a:t>Horizontal   Data Line</a:t>
            </a:r>
            <a:endParaRPr lang="ja-JP" altLang="en-US" dirty="0"/>
          </a:p>
        </p:txBody>
      </p:sp>
      <p:sp>
        <p:nvSpPr>
          <p:cNvPr id="246" name="テキスト ボックス 245">
            <a:extLst>
              <a:ext uri="{FF2B5EF4-FFF2-40B4-BE49-F238E27FC236}">
                <a16:creationId xmlns:a16="http://schemas.microsoft.com/office/drawing/2014/main" id="{EC8A8438-5621-D5AD-5B60-64BF1B75C0BA}"/>
              </a:ext>
            </a:extLst>
          </p:cNvPr>
          <p:cNvSpPr txBox="1"/>
          <p:nvPr/>
        </p:nvSpPr>
        <p:spPr>
          <a:xfrm>
            <a:off x="8877098" y="1722783"/>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Large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7" name="テキスト ボックス 246">
            <a:extLst>
              <a:ext uri="{FF2B5EF4-FFF2-40B4-BE49-F238E27FC236}">
                <a16:creationId xmlns:a16="http://schemas.microsoft.com/office/drawing/2014/main" id="{85C2E6BE-8D56-4B58-16CA-3D11F426D1FB}"/>
              </a:ext>
            </a:extLst>
          </p:cNvPr>
          <p:cNvSpPr txBox="1"/>
          <p:nvPr/>
        </p:nvSpPr>
        <p:spPr>
          <a:xfrm>
            <a:off x="8906197" y="5041358"/>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Small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9" name="テキスト ボックス 248">
            <a:extLst>
              <a:ext uri="{FF2B5EF4-FFF2-40B4-BE49-F238E27FC236}">
                <a16:creationId xmlns:a16="http://schemas.microsoft.com/office/drawing/2014/main" id="{32F30240-49EF-25A7-6C8C-3ED4EA095E0B}"/>
              </a:ext>
            </a:extLst>
          </p:cNvPr>
          <p:cNvSpPr txBox="1"/>
          <p:nvPr/>
        </p:nvSpPr>
        <p:spPr>
          <a:xfrm>
            <a:off x="9365547" y="4106852"/>
            <a:ext cx="2495781" cy="461665"/>
          </a:xfrm>
          <a:prstGeom prst="rect">
            <a:avLst/>
          </a:prstGeom>
          <a:noFill/>
        </p:spPr>
        <p:txBody>
          <a:bodyPr wrap="square">
            <a:spAutoFit/>
          </a:bodyPr>
          <a:lstStyle/>
          <a:p>
            <a:r>
              <a:rPr lang="en-US" altLang="ja-JP" sz="2400" b="1" dirty="0">
                <a:solidFill>
                  <a:srgbClr val="FF0000"/>
                </a:solidFill>
              </a:rPr>
              <a:t>No Image Lag</a:t>
            </a:r>
            <a:r>
              <a:rPr lang="ja-JP" altLang="en-US" sz="2400" b="1" dirty="0">
                <a:solidFill>
                  <a:srgbClr val="FF0000"/>
                </a:solidFill>
              </a:rPr>
              <a:t> </a:t>
            </a:r>
            <a:endParaRPr lang="ja-JP" altLang="en-US" sz="2400" dirty="0">
              <a:solidFill>
                <a:srgbClr val="FF0000"/>
              </a:solidFill>
            </a:endParaRPr>
          </a:p>
        </p:txBody>
      </p:sp>
      <p:sp>
        <p:nvSpPr>
          <p:cNvPr id="250" name="テキスト ボックス 249">
            <a:extLst>
              <a:ext uri="{FF2B5EF4-FFF2-40B4-BE49-F238E27FC236}">
                <a16:creationId xmlns:a16="http://schemas.microsoft.com/office/drawing/2014/main" id="{0B18DA94-44AB-8447-BD14-1C120BEF8FE6}"/>
              </a:ext>
            </a:extLst>
          </p:cNvPr>
          <p:cNvSpPr txBox="1"/>
          <p:nvPr/>
        </p:nvSpPr>
        <p:spPr>
          <a:xfrm>
            <a:off x="8891894" y="725407"/>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52" name="テキスト ボックス 251">
            <a:extLst>
              <a:ext uri="{FF2B5EF4-FFF2-40B4-BE49-F238E27FC236}">
                <a16:creationId xmlns:a16="http://schemas.microsoft.com/office/drawing/2014/main" id="{F94B6163-6EAB-A49C-591B-A716EE871FEA}"/>
              </a:ext>
            </a:extLst>
          </p:cNvPr>
          <p:cNvSpPr txBox="1"/>
          <p:nvPr/>
        </p:nvSpPr>
        <p:spPr>
          <a:xfrm>
            <a:off x="8969668" y="310109"/>
            <a:ext cx="2726639" cy="523220"/>
          </a:xfrm>
          <a:prstGeom prst="rect">
            <a:avLst/>
          </a:prstGeom>
          <a:noFill/>
        </p:spPr>
        <p:txBody>
          <a:bodyPr wrap="square">
            <a:spAutoFit/>
          </a:bodyPr>
          <a:lstStyle/>
          <a:p>
            <a:r>
              <a:rPr lang="en-US" altLang="ja-JP" sz="2800" b="1" dirty="0"/>
              <a:t> </a:t>
            </a:r>
            <a:r>
              <a:rPr lang="en-US" altLang="ja-JP" sz="1400" b="1" dirty="0"/>
              <a:t>RCA, Fairchild, NEC, Philips </a:t>
            </a:r>
            <a:endParaRPr lang="ja-JP" altLang="en-US" sz="1400" dirty="0"/>
          </a:p>
        </p:txBody>
      </p:sp>
      <p:pic>
        <p:nvPicPr>
          <p:cNvPr id="8" name="図 7">
            <a:extLst>
              <a:ext uri="{FF2B5EF4-FFF2-40B4-BE49-F238E27FC236}">
                <a16:creationId xmlns:a16="http://schemas.microsoft.com/office/drawing/2014/main" id="{1AD86A61-5EC4-CC74-D00B-C22D341316CD}"/>
              </a:ext>
            </a:extLst>
          </p:cNvPr>
          <p:cNvPicPr>
            <a:picLocks noChangeAspect="1"/>
          </p:cNvPicPr>
          <p:nvPr/>
        </p:nvPicPr>
        <p:blipFill rotWithShape="1">
          <a:blip r:embed="rId3"/>
          <a:srcRect l="28766" t="13877" r="33465" b="10922"/>
          <a:stretch/>
        </p:blipFill>
        <p:spPr>
          <a:xfrm>
            <a:off x="414222" y="231073"/>
            <a:ext cx="5721527" cy="6404878"/>
          </a:xfrm>
          <a:prstGeom prst="rect">
            <a:avLst/>
          </a:prstGeom>
        </p:spPr>
      </p:pic>
      <p:sp>
        <p:nvSpPr>
          <p:cNvPr id="12" name="正方形/長方形 11">
            <a:extLst>
              <a:ext uri="{FF2B5EF4-FFF2-40B4-BE49-F238E27FC236}">
                <a16:creationId xmlns:a16="http://schemas.microsoft.com/office/drawing/2014/main" id="{3FFE626D-8539-1F29-BD93-7F8BD176EE9D}"/>
              </a:ext>
            </a:extLst>
          </p:cNvPr>
          <p:cNvSpPr/>
          <p:nvPr/>
        </p:nvSpPr>
        <p:spPr>
          <a:xfrm>
            <a:off x="495693" y="475309"/>
            <a:ext cx="3267415" cy="3317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4" name="直線矢印コネクタ 23">
            <a:extLst>
              <a:ext uri="{FF2B5EF4-FFF2-40B4-BE49-F238E27FC236}">
                <a16:creationId xmlns:a16="http://schemas.microsoft.com/office/drawing/2014/main" id="{0395B155-BDEB-B4EF-6425-99C6C5FB4846}"/>
              </a:ext>
            </a:extLst>
          </p:cNvPr>
          <p:cNvCxnSpPr>
            <a:cxnSpLocks/>
          </p:cNvCxnSpPr>
          <p:nvPr/>
        </p:nvCxnSpPr>
        <p:spPr>
          <a:xfrm>
            <a:off x="1952259" y="725407"/>
            <a:ext cx="59129" cy="54904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0" name="テキスト ボックス 259">
            <a:extLst>
              <a:ext uri="{FF2B5EF4-FFF2-40B4-BE49-F238E27FC236}">
                <a16:creationId xmlns:a16="http://schemas.microsoft.com/office/drawing/2014/main" id="{AE05AA03-CCF4-2B64-76BF-0B9B0C5B00ED}"/>
              </a:ext>
            </a:extLst>
          </p:cNvPr>
          <p:cNvSpPr txBox="1"/>
          <p:nvPr/>
        </p:nvSpPr>
        <p:spPr>
          <a:xfrm>
            <a:off x="144778" y="231073"/>
            <a:ext cx="4340060" cy="523220"/>
          </a:xfrm>
          <a:prstGeom prst="rect">
            <a:avLst/>
          </a:prstGeom>
          <a:noFill/>
        </p:spPr>
        <p:txBody>
          <a:bodyPr wrap="square" rtlCol="0">
            <a:spAutoFit/>
          </a:bodyPr>
          <a:lstStyle/>
          <a:p>
            <a:r>
              <a:rPr lang="en-US" altLang="ja-JP" sz="1400" b="1" dirty="0">
                <a:solidFill>
                  <a:schemeClr val="accent1">
                    <a:lumMod val="50000"/>
                  </a:schemeClr>
                </a:solidFill>
              </a:rPr>
              <a:t>Floating Surface P+NP Double Junction </a:t>
            </a:r>
          </a:p>
          <a:p>
            <a:r>
              <a:rPr kumimoji="1" lang="en-US" altLang="ja-JP" sz="1400" b="1" dirty="0">
                <a:solidFill>
                  <a:schemeClr val="accent1">
                    <a:lumMod val="50000"/>
                  </a:schemeClr>
                </a:solidFill>
              </a:rPr>
              <a:t>Buried Photodiode </a:t>
            </a:r>
            <a:r>
              <a:rPr lang="en-US" altLang="ja-JP" sz="1400" b="1" dirty="0">
                <a:solidFill>
                  <a:schemeClr val="accent1">
                    <a:lumMod val="50000"/>
                  </a:schemeClr>
                </a:solidFill>
              </a:rPr>
              <a:t>with RC delay time</a:t>
            </a:r>
            <a:endParaRPr kumimoji="1" lang="ja-JP" altLang="en-US" sz="1400" b="1" dirty="0">
              <a:solidFill>
                <a:schemeClr val="accent1">
                  <a:lumMod val="50000"/>
                </a:schemeClr>
              </a:solidFill>
            </a:endParaRPr>
          </a:p>
        </p:txBody>
      </p:sp>
      <p:sp>
        <p:nvSpPr>
          <p:cNvPr id="122" name="テキスト ボックス 121">
            <a:extLst>
              <a:ext uri="{FF2B5EF4-FFF2-40B4-BE49-F238E27FC236}">
                <a16:creationId xmlns:a16="http://schemas.microsoft.com/office/drawing/2014/main" id="{FD1756F0-3B04-5B1A-7B83-7DB523EB9781}"/>
              </a:ext>
            </a:extLst>
          </p:cNvPr>
          <p:cNvSpPr txBox="1"/>
          <p:nvPr/>
        </p:nvSpPr>
        <p:spPr>
          <a:xfrm>
            <a:off x="3159478" y="662957"/>
            <a:ext cx="681404" cy="366436"/>
          </a:xfrm>
          <a:prstGeom prst="rect">
            <a:avLst/>
          </a:prstGeom>
          <a:noFill/>
        </p:spPr>
        <p:txBody>
          <a:bodyPr wrap="square">
            <a:spAutoFit/>
          </a:bodyPr>
          <a:lstStyle/>
          <a:p>
            <a:r>
              <a:rPr lang="en-US" altLang="ja-JP" sz="1800" b="1" dirty="0">
                <a:solidFill>
                  <a:srgbClr val="FF0000"/>
                </a:solidFill>
              </a:rPr>
              <a:t>Cox</a:t>
            </a:r>
            <a:endParaRPr lang="ja-JP" altLang="en-US" dirty="0"/>
          </a:p>
        </p:txBody>
      </p:sp>
      <p:sp>
        <p:nvSpPr>
          <p:cNvPr id="124" name="テキスト ボックス 123">
            <a:extLst>
              <a:ext uri="{FF2B5EF4-FFF2-40B4-BE49-F238E27FC236}">
                <a16:creationId xmlns:a16="http://schemas.microsoft.com/office/drawing/2014/main" id="{69EF2D48-82AF-9EB3-F1FC-57DAF53F7535}"/>
              </a:ext>
            </a:extLst>
          </p:cNvPr>
          <p:cNvSpPr txBox="1"/>
          <p:nvPr/>
        </p:nvSpPr>
        <p:spPr>
          <a:xfrm>
            <a:off x="735410" y="980709"/>
            <a:ext cx="921213" cy="369332"/>
          </a:xfrm>
          <a:prstGeom prst="rect">
            <a:avLst/>
          </a:prstGeom>
          <a:noFill/>
        </p:spPr>
        <p:txBody>
          <a:bodyPr wrap="square">
            <a:spAutoFit/>
          </a:bodyPr>
          <a:lstStyle/>
          <a:p>
            <a:r>
              <a:rPr lang="en-US" altLang="ja-JP" sz="1800" b="1" dirty="0" err="1">
                <a:solidFill>
                  <a:srgbClr val="FF0000"/>
                </a:solidFill>
              </a:rPr>
              <a:t>Csub</a:t>
            </a:r>
            <a:endParaRPr lang="ja-JP" altLang="en-US" dirty="0"/>
          </a:p>
        </p:txBody>
      </p:sp>
      <p:sp>
        <p:nvSpPr>
          <p:cNvPr id="125" name="テキスト ボックス 124">
            <a:extLst>
              <a:ext uri="{FF2B5EF4-FFF2-40B4-BE49-F238E27FC236}">
                <a16:creationId xmlns:a16="http://schemas.microsoft.com/office/drawing/2014/main" id="{6153A5F1-63DD-1B29-5752-30E1EB13FCF8}"/>
              </a:ext>
            </a:extLst>
          </p:cNvPr>
          <p:cNvSpPr txBox="1"/>
          <p:nvPr/>
        </p:nvSpPr>
        <p:spPr>
          <a:xfrm>
            <a:off x="5971301" y="3775573"/>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126" name="テキスト ボックス 125">
            <a:extLst>
              <a:ext uri="{FF2B5EF4-FFF2-40B4-BE49-F238E27FC236}">
                <a16:creationId xmlns:a16="http://schemas.microsoft.com/office/drawing/2014/main" id="{0C16ECB6-2EF3-D323-DA7D-6EBF30B1C573}"/>
              </a:ext>
            </a:extLst>
          </p:cNvPr>
          <p:cNvSpPr txBox="1"/>
          <p:nvPr/>
        </p:nvSpPr>
        <p:spPr>
          <a:xfrm>
            <a:off x="5859021" y="376426"/>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123" name="テキスト ボックス 122">
            <a:extLst>
              <a:ext uri="{FF2B5EF4-FFF2-40B4-BE49-F238E27FC236}">
                <a16:creationId xmlns:a16="http://schemas.microsoft.com/office/drawing/2014/main" id="{9407D954-4718-30B4-7F91-7DDE5468DD1C}"/>
              </a:ext>
            </a:extLst>
          </p:cNvPr>
          <p:cNvSpPr txBox="1"/>
          <p:nvPr/>
        </p:nvSpPr>
        <p:spPr>
          <a:xfrm>
            <a:off x="11393460" y="6451492"/>
            <a:ext cx="798540" cy="461665"/>
          </a:xfrm>
          <a:prstGeom prst="rect">
            <a:avLst/>
          </a:prstGeom>
          <a:noFill/>
        </p:spPr>
        <p:txBody>
          <a:bodyPr wrap="square">
            <a:spAutoFit/>
          </a:bodyPr>
          <a:lstStyle/>
          <a:p>
            <a:r>
              <a:rPr lang="en-US" altLang="ja-JP" sz="2400" b="1" dirty="0"/>
              <a:t>2.50</a:t>
            </a:r>
            <a:endParaRPr lang="ja-JP" altLang="en-US" sz="2400" b="1" dirty="0"/>
          </a:p>
        </p:txBody>
      </p:sp>
      <p:sp>
        <p:nvSpPr>
          <p:cNvPr id="127" name="正方形/長方形 126">
            <a:extLst>
              <a:ext uri="{FF2B5EF4-FFF2-40B4-BE49-F238E27FC236}">
                <a16:creationId xmlns:a16="http://schemas.microsoft.com/office/drawing/2014/main" id="{96FA751D-59D5-68B1-5946-4A2D8E491C58}"/>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テキスト ボックス 127">
            <a:extLst>
              <a:ext uri="{FF2B5EF4-FFF2-40B4-BE49-F238E27FC236}">
                <a16:creationId xmlns:a16="http://schemas.microsoft.com/office/drawing/2014/main" id="{47E5E536-47B9-1B0B-B682-D829AF7EE91A}"/>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050</a:t>
            </a:r>
            <a:endParaRPr kumimoji="1" lang="ja-JP" altLang="en-US" b="1" dirty="0"/>
          </a:p>
        </p:txBody>
      </p:sp>
      <p:sp>
        <p:nvSpPr>
          <p:cNvPr id="129" name="正方形/長方形 128">
            <a:extLst>
              <a:ext uri="{FF2B5EF4-FFF2-40B4-BE49-F238E27FC236}">
                <a16:creationId xmlns:a16="http://schemas.microsoft.com/office/drawing/2014/main" id="{3D01DDD9-7439-CA5C-4AD7-281F95DDC3CF}"/>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99949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C7BA237B-2748-AF52-3883-8385BD622F15}"/>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DC0D8E84-580A-4E95-93AF-8670DE62E5BE}"/>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4" name="テキスト ボックス 3">
            <a:extLst>
              <a:ext uri="{FF2B5EF4-FFF2-40B4-BE49-F238E27FC236}">
                <a16:creationId xmlns:a16="http://schemas.microsoft.com/office/drawing/2014/main" id="{2AA37924-3EC3-F1CC-539E-C0ED1F67F86F}"/>
              </a:ext>
            </a:extLst>
          </p:cNvPr>
          <p:cNvSpPr txBox="1"/>
          <p:nvPr/>
        </p:nvSpPr>
        <p:spPr>
          <a:xfrm>
            <a:off x="883527" y="1497973"/>
            <a:ext cx="11033790" cy="4247317"/>
          </a:xfrm>
          <a:prstGeom prst="rect">
            <a:avLst/>
          </a:prstGeom>
          <a:noFill/>
        </p:spPr>
        <p:txBody>
          <a:bodyPr wrap="none" rtlCol="0">
            <a:spAutoFit/>
          </a:bodyPr>
          <a:lstStyle/>
          <a:p>
            <a:r>
              <a:rPr kumimoji="1" lang="en-US" altLang="ja-JP" b="1" dirty="0">
                <a:solidFill>
                  <a:schemeClr val="accent1">
                    <a:lumMod val="75000"/>
                  </a:schemeClr>
                </a:solidFill>
              </a:rPr>
              <a:t>Triple </a:t>
            </a:r>
            <a:r>
              <a:rPr kumimoji="1" lang="ja-JP" altLang="en-US" b="1" dirty="0">
                <a:solidFill>
                  <a:schemeClr val="accent1">
                    <a:lumMod val="75000"/>
                  </a:schemeClr>
                </a:solidFill>
              </a:rPr>
              <a:t>接合の狙いは何か？</a:t>
            </a:r>
            <a:endParaRPr kumimoji="1" lang="en-US" altLang="ja-JP" b="1" dirty="0">
              <a:solidFill>
                <a:schemeClr val="accent1">
                  <a:lumMod val="75000"/>
                </a:schemeClr>
              </a:solidFill>
            </a:endParaRPr>
          </a:p>
          <a:p>
            <a:endParaRPr lang="en-US" altLang="ja-JP" b="1" dirty="0">
              <a:solidFill>
                <a:schemeClr val="accent1">
                  <a:lumMod val="75000"/>
                </a:schemeClr>
              </a:solidFill>
            </a:endParaRPr>
          </a:p>
          <a:p>
            <a:r>
              <a:rPr kumimoji="1" lang="en-US" altLang="ja-JP" b="1" dirty="0">
                <a:solidFill>
                  <a:schemeClr val="accent1">
                    <a:lumMod val="75000"/>
                  </a:schemeClr>
                </a:solidFill>
              </a:rPr>
              <a:t>Diamond</a:t>
            </a:r>
            <a:r>
              <a:rPr kumimoji="1" lang="ja-JP" altLang="en-US" b="1" dirty="0">
                <a:solidFill>
                  <a:schemeClr val="accent1">
                    <a:lumMod val="75000"/>
                  </a:schemeClr>
                </a:solidFill>
              </a:rPr>
              <a:t>結晶の　</a:t>
            </a:r>
            <a:r>
              <a:rPr kumimoji="1" lang="en-US" altLang="ja-JP" b="1" dirty="0">
                <a:solidFill>
                  <a:schemeClr val="accent1">
                    <a:lumMod val="75000"/>
                  </a:schemeClr>
                </a:solidFill>
              </a:rPr>
              <a:t>Energy Gap </a:t>
            </a:r>
            <a:r>
              <a:rPr kumimoji="1" lang="ja-JP" altLang="en-US" b="1" dirty="0">
                <a:solidFill>
                  <a:schemeClr val="accent1">
                    <a:lumMod val="75000"/>
                  </a:schemeClr>
                </a:solidFill>
              </a:rPr>
              <a:t>は　</a:t>
            </a:r>
            <a:r>
              <a:rPr kumimoji="1" lang="en-US" altLang="ja-JP" b="1" dirty="0">
                <a:solidFill>
                  <a:schemeClr val="accent1">
                    <a:lumMod val="75000"/>
                  </a:schemeClr>
                </a:solidFill>
              </a:rPr>
              <a:t>5 eV </a:t>
            </a:r>
            <a:r>
              <a:rPr kumimoji="1" lang="ja-JP" altLang="en-US" b="1" dirty="0">
                <a:solidFill>
                  <a:schemeClr val="accent1">
                    <a:lumMod val="75000"/>
                  </a:schemeClr>
                </a:solidFill>
              </a:rPr>
              <a:t>もある。一方の可視光線は　</a:t>
            </a:r>
            <a:r>
              <a:rPr lang="en-US" altLang="ja-JP" b="1" dirty="0">
                <a:solidFill>
                  <a:schemeClr val="accent1">
                    <a:lumMod val="75000"/>
                  </a:schemeClr>
                </a:solidFill>
              </a:rPr>
              <a:t>0.4 </a:t>
            </a:r>
            <a:r>
              <a:rPr lang="en-US" altLang="ja-JP" b="1" dirty="0" err="1">
                <a:solidFill>
                  <a:schemeClr val="accent1">
                    <a:lumMod val="75000"/>
                  </a:schemeClr>
                </a:solidFill>
              </a:rPr>
              <a:t>μm</a:t>
            </a:r>
            <a:r>
              <a:rPr lang="en-US" altLang="ja-JP" b="1" dirty="0">
                <a:solidFill>
                  <a:schemeClr val="accent1">
                    <a:lumMod val="75000"/>
                  </a:schemeClr>
                </a:solidFill>
              </a:rPr>
              <a:t> </a:t>
            </a:r>
            <a:r>
              <a:rPr lang="ja-JP" altLang="en-US" b="1" dirty="0">
                <a:solidFill>
                  <a:schemeClr val="accent1">
                    <a:lumMod val="75000"/>
                  </a:schemeClr>
                </a:solidFill>
              </a:rPr>
              <a:t>～　</a:t>
            </a:r>
            <a:r>
              <a:rPr lang="en-US" altLang="ja-JP" b="1" dirty="0">
                <a:solidFill>
                  <a:schemeClr val="accent1">
                    <a:lumMod val="75000"/>
                  </a:schemeClr>
                </a:solidFill>
              </a:rPr>
              <a:t>0.7 </a:t>
            </a:r>
            <a:r>
              <a:rPr lang="en-US" altLang="ja-JP" b="1" dirty="0" err="1">
                <a:solidFill>
                  <a:schemeClr val="accent1">
                    <a:lumMod val="75000"/>
                  </a:schemeClr>
                </a:solidFill>
              </a:rPr>
              <a:t>μm</a:t>
            </a:r>
            <a:r>
              <a:rPr lang="ja-JP" altLang="en-US" b="1" dirty="0">
                <a:solidFill>
                  <a:schemeClr val="accent1">
                    <a:lumMod val="75000"/>
                  </a:schemeClr>
                </a:solidFill>
              </a:rPr>
              <a:t>であり、</a:t>
            </a:r>
            <a:endParaRPr lang="en-US" altLang="ja-JP" b="1" dirty="0">
              <a:solidFill>
                <a:schemeClr val="accent1">
                  <a:lumMod val="75000"/>
                </a:schemeClr>
              </a:solidFill>
            </a:endParaRPr>
          </a:p>
          <a:p>
            <a:r>
              <a:rPr lang="en-US" altLang="ja-JP" b="1" dirty="0">
                <a:solidFill>
                  <a:schemeClr val="accent1">
                    <a:lumMod val="75000"/>
                  </a:schemeClr>
                </a:solidFill>
              </a:rPr>
              <a:t>E (eV) =  1.24 / λ(</a:t>
            </a:r>
            <a:r>
              <a:rPr lang="en-US" altLang="ja-JP" b="1" dirty="0" err="1">
                <a:solidFill>
                  <a:schemeClr val="accent1">
                    <a:lumMod val="75000"/>
                  </a:schemeClr>
                </a:solidFill>
              </a:rPr>
              <a:t>μm</a:t>
            </a:r>
            <a:r>
              <a:rPr lang="en-US" altLang="ja-JP" b="1" dirty="0">
                <a:solidFill>
                  <a:schemeClr val="accent1">
                    <a:lumMod val="75000"/>
                  </a:schemeClr>
                </a:solidFill>
              </a:rPr>
              <a:t>) </a:t>
            </a:r>
            <a:r>
              <a:rPr lang="ja-JP" altLang="en-US" b="1" dirty="0">
                <a:solidFill>
                  <a:schemeClr val="accent1">
                    <a:lumMod val="75000"/>
                  </a:schemeClr>
                </a:solidFill>
              </a:rPr>
              <a:t>から、　青色光は　</a:t>
            </a:r>
            <a:r>
              <a:rPr lang="en-US" altLang="ja-JP" b="1" dirty="0">
                <a:solidFill>
                  <a:schemeClr val="accent1">
                    <a:lumMod val="75000"/>
                  </a:schemeClr>
                </a:solidFill>
              </a:rPr>
              <a:t>3.1 eV  </a:t>
            </a:r>
            <a:r>
              <a:rPr lang="ja-JP" altLang="en-US" b="1" dirty="0">
                <a:solidFill>
                  <a:schemeClr val="accent1">
                    <a:lumMod val="75000"/>
                  </a:schemeClr>
                </a:solidFill>
              </a:rPr>
              <a:t>赤色光は　</a:t>
            </a:r>
            <a:r>
              <a:rPr lang="en-US" altLang="ja-JP" b="1" dirty="0">
                <a:solidFill>
                  <a:schemeClr val="accent1">
                    <a:lumMod val="75000"/>
                  </a:schemeClr>
                </a:solidFill>
              </a:rPr>
              <a:t>1.8 eV</a:t>
            </a:r>
            <a:r>
              <a:rPr lang="ja-JP" altLang="en-US" b="1" dirty="0">
                <a:solidFill>
                  <a:schemeClr val="accent1">
                    <a:lumMod val="75000"/>
                  </a:schemeClr>
                </a:solidFill>
              </a:rPr>
              <a:t>　であるので、</a:t>
            </a:r>
            <a:r>
              <a:rPr kumimoji="1" lang="en-US" altLang="ja-JP" b="1" dirty="0">
                <a:solidFill>
                  <a:schemeClr val="accent1">
                    <a:lumMod val="75000"/>
                  </a:schemeClr>
                </a:solidFill>
              </a:rPr>
              <a:t>Diamond</a:t>
            </a:r>
            <a:r>
              <a:rPr kumimoji="1" lang="ja-JP" altLang="en-US" b="1" dirty="0">
                <a:solidFill>
                  <a:schemeClr val="accent1">
                    <a:lumMod val="75000"/>
                  </a:schemeClr>
                </a:solidFill>
              </a:rPr>
              <a:t>結晶</a:t>
            </a:r>
            <a:endParaRPr kumimoji="1" lang="en-US" altLang="ja-JP" b="1" dirty="0">
              <a:solidFill>
                <a:schemeClr val="accent1">
                  <a:lumMod val="75000"/>
                </a:schemeClr>
              </a:solidFill>
            </a:endParaRPr>
          </a:p>
          <a:p>
            <a:r>
              <a:rPr kumimoji="1" lang="ja-JP" altLang="en-US" b="1" dirty="0">
                <a:solidFill>
                  <a:schemeClr val="accent1">
                    <a:lumMod val="75000"/>
                  </a:schemeClr>
                </a:solidFill>
              </a:rPr>
              <a:t>原子の軌道電子を、原子の引力から脱出させることができない。可視光線では十分な脱出エネルギーを</a:t>
            </a:r>
            <a:endParaRPr kumimoji="1" lang="en-US" altLang="ja-JP" b="1" dirty="0">
              <a:solidFill>
                <a:schemeClr val="accent1">
                  <a:lumMod val="75000"/>
                </a:schemeClr>
              </a:solidFill>
            </a:endParaRPr>
          </a:p>
          <a:p>
            <a:r>
              <a:rPr kumimoji="1" lang="ja-JP" altLang="en-US" b="1" dirty="0">
                <a:solidFill>
                  <a:schemeClr val="accent1">
                    <a:lumMod val="75000"/>
                  </a:schemeClr>
                </a:solidFill>
              </a:rPr>
              <a:t>軌道電子に与えることがきない。したがって、可視光線は</a:t>
            </a:r>
            <a:r>
              <a:rPr kumimoji="1" lang="en-US" altLang="ja-JP" b="1" dirty="0">
                <a:solidFill>
                  <a:schemeClr val="accent1">
                    <a:lumMod val="75000"/>
                  </a:schemeClr>
                </a:solidFill>
              </a:rPr>
              <a:t>Diamond</a:t>
            </a:r>
            <a:r>
              <a:rPr kumimoji="1" lang="ja-JP" altLang="en-US" b="1" dirty="0">
                <a:solidFill>
                  <a:schemeClr val="accent1">
                    <a:lumMod val="75000"/>
                  </a:schemeClr>
                </a:solidFill>
              </a:rPr>
              <a:t>結晶を透過してします。</a:t>
            </a:r>
            <a:r>
              <a:rPr kumimoji="1" lang="en-US" altLang="ja-JP" b="1" dirty="0">
                <a:solidFill>
                  <a:schemeClr val="accent1">
                    <a:lumMod val="75000"/>
                  </a:schemeClr>
                </a:solidFill>
              </a:rPr>
              <a:t> </a:t>
            </a:r>
          </a:p>
          <a:p>
            <a:endParaRPr lang="en-US" altLang="ja-JP" b="1" dirty="0">
              <a:solidFill>
                <a:schemeClr val="accent1">
                  <a:lumMod val="75000"/>
                </a:schemeClr>
              </a:solidFill>
            </a:endParaRPr>
          </a:p>
          <a:p>
            <a:r>
              <a:rPr kumimoji="1" lang="en-US" altLang="ja-JP" b="1" dirty="0">
                <a:solidFill>
                  <a:schemeClr val="accent1">
                    <a:lumMod val="75000"/>
                  </a:schemeClr>
                </a:solidFill>
              </a:rPr>
              <a:t>Diamond</a:t>
            </a:r>
            <a:r>
              <a:rPr kumimoji="1" lang="ja-JP" altLang="en-US" b="1" dirty="0">
                <a:solidFill>
                  <a:schemeClr val="accent1">
                    <a:lumMod val="75000"/>
                  </a:schemeClr>
                </a:solidFill>
              </a:rPr>
              <a:t>結晶は人間の目には透明である。</a:t>
            </a:r>
            <a:endParaRPr kumimoji="1" lang="en-US" altLang="ja-JP" b="1" dirty="0">
              <a:solidFill>
                <a:schemeClr val="accent1">
                  <a:lumMod val="75000"/>
                </a:schemeClr>
              </a:solidFill>
            </a:endParaRPr>
          </a:p>
          <a:p>
            <a:endParaRPr lang="en-US" altLang="ja-JP" b="1" dirty="0">
              <a:solidFill>
                <a:schemeClr val="accent1">
                  <a:lumMod val="75000"/>
                </a:schemeClr>
              </a:solidFill>
            </a:endParaRPr>
          </a:p>
          <a:p>
            <a:r>
              <a:rPr lang="ja-JP" altLang="en-US" b="1" dirty="0">
                <a:solidFill>
                  <a:schemeClr val="accent1">
                    <a:lumMod val="75000"/>
                  </a:schemeClr>
                </a:solidFill>
              </a:rPr>
              <a:t>一方のシリコン結晶は、</a:t>
            </a:r>
            <a:r>
              <a:rPr kumimoji="1" lang="en-US" altLang="ja-JP" b="1" dirty="0">
                <a:solidFill>
                  <a:schemeClr val="accent1">
                    <a:lumMod val="75000"/>
                  </a:schemeClr>
                </a:solidFill>
              </a:rPr>
              <a:t> Energy Gap </a:t>
            </a:r>
            <a:r>
              <a:rPr kumimoji="1" lang="ja-JP" altLang="en-US" b="1" dirty="0">
                <a:solidFill>
                  <a:schemeClr val="accent1">
                    <a:lumMod val="75000"/>
                  </a:schemeClr>
                </a:solidFill>
              </a:rPr>
              <a:t>は　</a:t>
            </a:r>
            <a:r>
              <a:rPr kumimoji="1" lang="en-US" altLang="ja-JP" b="1" dirty="0">
                <a:solidFill>
                  <a:schemeClr val="accent1">
                    <a:lumMod val="75000"/>
                  </a:schemeClr>
                </a:solidFill>
              </a:rPr>
              <a:t>1.1  eV </a:t>
            </a:r>
            <a:r>
              <a:rPr kumimoji="1" lang="ja-JP" altLang="en-US" b="1" dirty="0">
                <a:solidFill>
                  <a:schemeClr val="accent1">
                    <a:lumMod val="75000"/>
                  </a:schemeClr>
                </a:solidFill>
              </a:rPr>
              <a:t>しかないので、可視光線は十分な脱出エネルギーを</a:t>
            </a:r>
            <a:endParaRPr kumimoji="1" lang="en-US" altLang="ja-JP" b="1" dirty="0">
              <a:solidFill>
                <a:schemeClr val="accent1">
                  <a:lumMod val="75000"/>
                </a:schemeClr>
              </a:solidFill>
            </a:endParaRPr>
          </a:p>
          <a:p>
            <a:r>
              <a:rPr lang="ja-JP" altLang="en-US" b="1" dirty="0">
                <a:solidFill>
                  <a:schemeClr val="accent1">
                    <a:lumMod val="75000"/>
                  </a:schemeClr>
                </a:solidFill>
              </a:rPr>
              <a:t>シリコンの軌道電子に与えることが可能である。したがって、人間に目にはシリコン結晶は黒く見える。</a:t>
            </a:r>
            <a:endParaRPr lang="en-US" altLang="ja-JP" b="1" dirty="0">
              <a:solidFill>
                <a:schemeClr val="accent1">
                  <a:lumMod val="75000"/>
                </a:schemeClr>
              </a:solidFill>
            </a:endParaRPr>
          </a:p>
          <a:p>
            <a:endParaRPr kumimoji="1" lang="en-US" altLang="ja-JP" b="1" dirty="0">
              <a:solidFill>
                <a:schemeClr val="accent1">
                  <a:lumMod val="75000"/>
                </a:schemeClr>
              </a:solidFill>
            </a:endParaRPr>
          </a:p>
          <a:p>
            <a:r>
              <a:rPr lang="ja-JP" altLang="en-US" b="1" dirty="0">
                <a:solidFill>
                  <a:schemeClr val="accent1">
                    <a:lumMod val="75000"/>
                  </a:schemeClr>
                </a:solidFill>
              </a:rPr>
              <a:t>紫外線が豊富な太陽光エネルギーを効率良く電気エネルギーに変換するためにいろいろなヘテロ接合や</a:t>
            </a:r>
            <a:endParaRPr lang="en-US" altLang="ja-JP" b="1" dirty="0">
              <a:solidFill>
                <a:schemeClr val="accent1">
                  <a:lumMod val="75000"/>
                </a:schemeClr>
              </a:solidFill>
            </a:endParaRPr>
          </a:p>
          <a:p>
            <a:r>
              <a:rPr kumimoji="1" lang="en-US" altLang="ja-JP" b="1" dirty="0">
                <a:solidFill>
                  <a:schemeClr val="accent1">
                    <a:lumMod val="75000"/>
                  </a:schemeClr>
                </a:solidFill>
              </a:rPr>
              <a:t>Double, Triple </a:t>
            </a:r>
            <a:r>
              <a:rPr kumimoji="1" lang="ja-JP" altLang="en-US" b="1" dirty="0">
                <a:solidFill>
                  <a:schemeClr val="accent1">
                    <a:lumMod val="75000"/>
                  </a:schemeClr>
                </a:solidFill>
              </a:rPr>
              <a:t>接合型の化合物</a:t>
            </a:r>
            <a:r>
              <a:rPr lang="ja-JP" altLang="en-US" b="1" dirty="0">
                <a:solidFill>
                  <a:schemeClr val="accent1">
                    <a:lumMod val="75000"/>
                  </a:schemeClr>
                </a:solidFill>
              </a:rPr>
              <a:t>半導体を使った、非常に高価な太陽電池が開発され、特殊用途に使われ</a:t>
            </a:r>
            <a:endParaRPr lang="en-US" altLang="ja-JP" b="1" dirty="0">
              <a:solidFill>
                <a:schemeClr val="accent1">
                  <a:lumMod val="75000"/>
                </a:schemeClr>
              </a:solidFill>
            </a:endParaRPr>
          </a:p>
          <a:p>
            <a:r>
              <a:rPr lang="ja-JP" altLang="en-US" b="1" dirty="0">
                <a:solidFill>
                  <a:schemeClr val="accent1">
                    <a:lumMod val="75000"/>
                  </a:schemeClr>
                </a:solidFill>
              </a:rPr>
              <a:t>実績を確実に積んできている。</a:t>
            </a:r>
            <a:endParaRPr lang="en-US" altLang="ja-JP" b="1" dirty="0">
              <a:solidFill>
                <a:schemeClr val="accent1">
                  <a:lumMod val="75000"/>
                </a:schemeClr>
              </a:solidFill>
            </a:endParaRPr>
          </a:p>
        </p:txBody>
      </p:sp>
    </p:spTree>
    <p:extLst>
      <p:ext uri="{BB962C8B-B14F-4D97-AF65-F5344CB8AC3E}">
        <p14:creationId xmlns:p14="http://schemas.microsoft.com/office/powerpoint/2010/main" val="8255003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テキスト ボックス 149">
            <a:extLst>
              <a:ext uri="{FF2B5EF4-FFF2-40B4-BE49-F238E27FC236}">
                <a16:creationId xmlns:a16="http://schemas.microsoft.com/office/drawing/2014/main" id="{CA343FB1-470C-D0AB-B37E-E17917CCCDCC}"/>
              </a:ext>
            </a:extLst>
          </p:cNvPr>
          <p:cNvSpPr txBox="1"/>
          <p:nvPr/>
        </p:nvSpPr>
        <p:spPr>
          <a:xfrm>
            <a:off x="7257486" y="171645"/>
            <a:ext cx="4340060" cy="400110"/>
          </a:xfrm>
          <a:prstGeom prst="rect">
            <a:avLst/>
          </a:prstGeom>
          <a:noFill/>
        </p:spPr>
        <p:txBody>
          <a:bodyPr wrap="square" rtlCol="0">
            <a:spAutoFit/>
          </a:bodyPr>
          <a:lstStyle/>
          <a:p>
            <a:r>
              <a:rPr lang="en-US" altLang="ja-JP" sz="2000" b="1" dirty="0"/>
              <a:t>Before Invention of CCD in 1970, </a:t>
            </a:r>
            <a:endParaRPr kumimoji="1" lang="ja-JP" altLang="en-US" sz="2000" b="1" dirty="0"/>
          </a:p>
        </p:txBody>
      </p:sp>
      <p:cxnSp>
        <p:nvCxnSpPr>
          <p:cNvPr id="59" name="直線コネクタ 58">
            <a:extLst>
              <a:ext uri="{FF2B5EF4-FFF2-40B4-BE49-F238E27FC236}">
                <a16:creationId xmlns:a16="http://schemas.microsoft.com/office/drawing/2014/main" id="{57B511A6-405D-7E55-FB5B-0100D1F0E1D0}"/>
              </a:ext>
            </a:extLst>
          </p:cNvPr>
          <p:cNvCxnSpPr>
            <a:cxnSpLocks/>
          </p:cNvCxnSpPr>
          <p:nvPr/>
        </p:nvCxnSpPr>
        <p:spPr>
          <a:xfrm>
            <a:off x="8663111" y="632007"/>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4690E898-1B06-6BB9-A20E-6B29D1BD77DC}"/>
              </a:ext>
            </a:extLst>
          </p:cNvPr>
          <p:cNvCxnSpPr>
            <a:cxnSpLocks/>
          </p:cNvCxnSpPr>
          <p:nvPr/>
        </p:nvCxnSpPr>
        <p:spPr>
          <a:xfrm>
            <a:off x="8112375" y="1113616"/>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F779526F-A4A5-D22B-9BD1-36D499361046}"/>
              </a:ext>
            </a:extLst>
          </p:cNvPr>
          <p:cNvCxnSpPr>
            <a:cxnSpLocks/>
          </p:cNvCxnSpPr>
          <p:nvPr/>
        </p:nvCxnSpPr>
        <p:spPr>
          <a:xfrm>
            <a:off x="7555142" y="1113616"/>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047D638D-F7D9-CBF6-2F2B-462A8E700094}"/>
              </a:ext>
            </a:extLst>
          </p:cNvPr>
          <p:cNvCxnSpPr>
            <a:cxnSpLocks/>
          </p:cNvCxnSpPr>
          <p:nvPr/>
        </p:nvCxnSpPr>
        <p:spPr>
          <a:xfrm>
            <a:off x="7905369" y="9952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CE388EA-D3CE-9DE3-E6DC-2027B6EC4DE5}"/>
              </a:ext>
            </a:extLst>
          </p:cNvPr>
          <p:cNvCxnSpPr>
            <a:cxnSpLocks/>
          </p:cNvCxnSpPr>
          <p:nvPr/>
        </p:nvCxnSpPr>
        <p:spPr>
          <a:xfrm>
            <a:off x="7905369" y="929554"/>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4BDB31E-79BB-7996-BD5C-F526F0912FDB}"/>
              </a:ext>
            </a:extLst>
          </p:cNvPr>
          <p:cNvCxnSpPr>
            <a:cxnSpLocks/>
          </p:cNvCxnSpPr>
          <p:nvPr/>
        </p:nvCxnSpPr>
        <p:spPr>
          <a:xfrm flipV="1">
            <a:off x="7905369" y="995283"/>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BF0B80F-B12E-2FA7-FE6A-8EFFA5A5E7A4}"/>
              </a:ext>
            </a:extLst>
          </p:cNvPr>
          <p:cNvCxnSpPr>
            <a:cxnSpLocks/>
          </p:cNvCxnSpPr>
          <p:nvPr/>
        </p:nvCxnSpPr>
        <p:spPr>
          <a:xfrm flipV="1">
            <a:off x="8112375" y="989247"/>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FA440355-28A7-A4B2-BA98-8993DC08CC48}"/>
              </a:ext>
            </a:extLst>
          </p:cNvPr>
          <p:cNvCxnSpPr>
            <a:cxnSpLocks/>
          </p:cNvCxnSpPr>
          <p:nvPr/>
        </p:nvCxnSpPr>
        <p:spPr>
          <a:xfrm flipV="1">
            <a:off x="8004130" y="807025"/>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楕円 91">
            <a:extLst>
              <a:ext uri="{FF2B5EF4-FFF2-40B4-BE49-F238E27FC236}">
                <a16:creationId xmlns:a16="http://schemas.microsoft.com/office/drawing/2014/main" id="{4EB0EC97-AC5B-C14F-9F81-3DA0CBE69ED6}"/>
              </a:ext>
            </a:extLst>
          </p:cNvPr>
          <p:cNvSpPr/>
          <p:nvPr/>
        </p:nvSpPr>
        <p:spPr>
          <a:xfrm>
            <a:off x="7950008" y="71643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EC6995C-FB02-ED83-9DA0-D7FF52DC6639}"/>
              </a:ext>
            </a:extLst>
          </p:cNvPr>
          <p:cNvSpPr/>
          <p:nvPr/>
        </p:nvSpPr>
        <p:spPr>
          <a:xfrm>
            <a:off x="8608302" y="104520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D012BB34-3EFA-7BF2-1777-F8E42BA35256}"/>
              </a:ext>
            </a:extLst>
          </p:cNvPr>
          <p:cNvCxnSpPr>
            <a:cxnSpLocks/>
          </p:cNvCxnSpPr>
          <p:nvPr/>
        </p:nvCxnSpPr>
        <p:spPr>
          <a:xfrm>
            <a:off x="7574192" y="1098348"/>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AC3459D2-6289-E4BC-FC20-6C5D2E804501}"/>
              </a:ext>
            </a:extLst>
          </p:cNvPr>
          <p:cNvCxnSpPr>
            <a:cxnSpLocks/>
          </p:cNvCxnSpPr>
          <p:nvPr/>
        </p:nvCxnSpPr>
        <p:spPr>
          <a:xfrm>
            <a:off x="7471597" y="166187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C46DC54-5C9D-D25D-4C39-732B14B4305B}"/>
              </a:ext>
            </a:extLst>
          </p:cNvPr>
          <p:cNvCxnSpPr>
            <a:cxnSpLocks/>
          </p:cNvCxnSpPr>
          <p:nvPr/>
        </p:nvCxnSpPr>
        <p:spPr>
          <a:xfrm>
            <a:off x="7525266" y="172145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FBB036B5-A27B-D79B-B6EE-A1B2FFC8E626}"/>
              </a:ext>
            </a:extLst>
          </p:cNvPr>
          <p:cNvCxnSpPr>
            <a:cxnSpLocks/>
          </p:cNvCxnSpPr>
          <p:nvPr/>
        </p:nvCxnSpPr>
        <p:spPr>
          <a:xfrm>
            <a:off x="7428084" y="1245911"/>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二等辺三角形 166">
            <a:extLst>
              <a:ext uri="{FF2B5EF4-FFF2-40B4-BE49-F238E27FC236}">
                <a16:creationId xmlns:a16="http://schemas.microsoft.com/office/drawing/2014/main" id="{60A0CEA2-6FE6-8FC1-05A6-F9122A8AF89B}"/>
              </a:ext>
            </a:extLst>
          </p:cNvPr>
          <p:cNvSpPr/>
          <p:nvPr/>
        </p:nvSpPr>
        <p:spPr>
          <a:xfrm>
            <a:off x="7471599" y="1250279"/>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DE5EBB98-1791-4362-171A-497BCCF8D96E}"/>
              </a:ext>
            </a:extLst>
          </p:cNvPr>
          <p:cNvCxnSpPr>
            <a:cxnSpLocks/>
          </p:cNvCxnSpPr>
          <p:nvPr/>
        </p:nvCxnSpPr>
        <p:spPr>
          <a:xfrm>
            <a:off x="8663111" y="228342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CF2AE3E-3FC3-9B63-972E-5F3B0846B6DD}"/>
              </a:ext>
            </a:extLst>
          </p:cNvPr>
          <p:cNvCxnSpPr>
            <a:cxnSpLocks/>
          </p:cNvCxnSpPr>
          <p:nvPr/>
        </p:nvCxnSpPr>
        <p:spPr>
          <a:xfrm>
            <a:off x="8662423" y="2510257"/>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31A2894-A1FC-E59F-2FC6-4C36FB818FE0}"/>
              </a:ext>
            </a:extLst>
          </p:cNvPr>
          <p:cNvCxnSpPr>
            <a:cxnSpLocks/>
          </p:cNvCxnSpPr>
          <p:nvPr/>
        </p:nvCxnSpPr>
        <p:spPr>
          <a:xfrm flipV="1">
            <a:off x="8958970" y="2265302"/>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FA7857F-D0F1-50CE-0A53-22EAB65149F0}"/>
              </a:ext>
            </a:extLst>
          </p:cNvPr>
          <p:cNvCxnSpPr>
            <a:cxnSpLocks/>
          </p:cNvCxnSpPr>
          <p:nvPr/>
        </p:nvCxnSpPr>
        <p:spPr>
          <a:xfrm flipV="1">
            <a:off x="8870117" y="226602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13E0E57C-C773-D8E1-3880-68188B1A3756}"/>
              </a:ext>
            </a:extLst>
          </p:cNvPr>
          <p:cNvCxnSpPr>
            <a:cxnSpLocks/>
          </p:cNvCxnSpPr>
          <p:nvPr/>
        </p:nvCxnSpPr>
        <p:spPr>
          <a:xfrm flipH="1" flipV="1">
            <a:off x="8663111" y="2503756"/>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8020F7A4-6F81-1DC0-48CE-F618AB5DD7E3}"/>
              </a:ext>
            </a:extLst>
          </p:cNvPr>
          <p:cNvCxnSpPr>
            <a:cxnSpLocks/>
          </p:cNvCxnSpPr>
          <p:nvPr/>
        </p:nvCxnSpPr>
        <p:spPr>
          <a:xfrm>
            <a:off x="8958970" y="239365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楕円 197">
            <a:extLst>
              <a:ext uri="{FF2B5EF4-FFF2-40B4-BE49-F238E27FC236}">
                <a16:creationId xmlns:a16="http://schemas.microsoft.com/office/drawing/2014/main" id="{9B492A26-7B6E-947A-4C37-9E93A9D58DB7}"/>
              </a:ext>
            </a:extLst>
          </p:cNvPr>
          <p:cNvSpPr/>
          <p:nvPr/>
        </p:nvSpPr>
        <p:spPr>
          <a:xfrm>
            <a:off x="9111855" y="2334298"/>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CAC77176-FFE5-2716-5E3C-8E133A828E32}"/>
              </a:ext>
            </a:extLst>
          </p:cNvPr>
          <p:cNvSpPr/>
          <p:nvPr/>
        </p:nvSpPr>
        <p:spPr>
          <a:xfrm>
            <a:off x="8601086" y="265950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C86FB810-CEEB-0975-28D2-CBCC2A9AF194}"/>
              </a:ext>
            </a:extLst>
          </p:cNvPr>
          <p:cNvCxnSpPr>
            <a:cxnSpLocks/>
            <a:endCxn id="202" idx="1"/>
          </p:cNvCxnSpPr>
          <p:nvPr/>
        </p:nvCxnSpPr>
        <p:spPr>
          <a:xfrm>
            <a:off x="7579857" y="2717398"/>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a:extLst>
              <a:ext uri="{FF2B5EF4-FFF2-40B4-BE49-F238E27FC236}">
                <a16:creationId xmlns:a16="http://schemas.microsoft.com/office/drawing/2014/main" id="{8C3E250D-172E-2DC4-65AA-E854CA4AA7A9}"/>
              </a:ext>
            </a:extLst>
          </p:cNvPr>
          <p:cNvSpPr txBox="1"/>
          <p:nvPr/>
        </p:nvSpPr>
        <p:spPr>
          <a:xfrm>
            <a:off x="11011311" y="2547589"/>
            <a:ext cx="1132251" cy="369332"/>
          </a:xfrm>
          <a:prstGeom prst="rect">
            <a:avLst/>
          </a:prstGeom>
          <a:noFill/>
        </p:spPr>
        <p:txBody>
          <a:bodyPr wrap="square">
            <a:spAutoFit/>
          </a:bodyPr>
          <a:lstStyle/>
          <a:p>
            <a:r>
              <a:rPr lang="en-US" altLang="ja-JP" sz="1800" b="1" dirty="0"/>
              <a:t>Output</a:t>
            </a:r>
            <a:endParaRPr lang="ja-JP" altLang="en-US" dirty="0"/>
          </a:p>
        </p:txBody>
      </p:sp>
      <p:sp>
        <p:nvSpPr>
          <p:cNvPr id="203" name="テキスト ボックス 202">
            <a:extLst>
              <a:ext uri="{FF2B5EF4-FFF2-40B4-BE49-F238E27FC236}">
                <a16:creationId xmlns:a16="http://schemas.microsoft.com/office/drawing/2014/main" id="{D94D9140-4ED2-AAF9-8C08-204EAF0DD9EB}"/>
              </a:ext>
            </a:extLst>
          </p:cNvPr>
          <p:cNvSpPr txBox="1"/>
          <p:nvPr/>
        </p:nvSpPr>
        <p:spPr>
          <a:xfrm>
            <a:off x="9185216" y="2228183"/>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05" name="直線コネクタ 204">
            <a:extLst>
              <a:ext uri="{FF2B5EF4-FFF2-40B4-BE49-F238E27FC236}">
                <a16:creationId xmlns:a16="http://schemas.microsoft.com/office/drawing/2014/main" id="{705BF72F-F682-90B0-2D11-D55906D4C3C5}"/>
              </a:ext>
            </a:extLst>
          </p:cNvPr>
          <p:cNvCxnSpPr>
            <a:cxnSpLocks/>
          </p:cNvCxnSpPr>
          <p:nvPr/>
        </p:nvCxnSpPr>
        <p:spPr>
          <a:xfrm>
            <a:off x="7972532" y="1790017"/>
            <a:ext cx="657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55D9E9-6AD9-6A5E-7412-B698ED65DA1F}"/>
              </a:ext>
            </a:extLst>
          </p:cNvPr>
          <p:cNvCxnSpPr>
            <a:cxnSpLocks/>
          </p:cNvCxnSpPr>
          <p:nvPr/>
        </p:nvCxnSpPr>
        <p:spPr>
          <a:xfrm>
            <a:off x="7972532" y="1790017"/>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780B89AD-34B3-FA8E-D6D9-B974B90BE4B1}"/>
              </a:ext>
            </a:extLst>
          </p:cNvPr>
          <p:cNvCxnSpPr>
            <a:cxnSpLocks/>
          </p:cNvCxnSpPr>
          <p:nvPr/>
        </p:nvCxnSpPr>
        <p:spPr>
          <a:xfrm>
            <a:off x="7815148" y="2121028"/>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E383D7D-9175-89BC-5C12-3A353BDEAFB3}"/>
              </a:ext>
            </a:extLst>
          </p:cNvPr>
          <p:cNvCxnSpPr>
            <a:cxnSpLocks/>
          </p:cNvCxnSpPr>
          <p:nvPr/>
        </p:nvCxnSpPr>
        <p:spPr>
          <a:xfrm>
            <a:off x="7815147" y="2212237"/>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F6AB7724-48AA-E278-6DEE-6C6844E7E885}"/>
              </a:ext>
            </a:extLst>
          </p:cNvPr>
          <p:cNvCxnSpPr>
            <a:cxnSpLocks/>
          </p:cNvCxnSpPr>
          <p:nvPr/>
        </p:nvCxnSpPr>
        <p:spPr>
          <a:xfrm>
            <a:off x="7977125" y="2221279"/>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8B9FA5B0-CA13-CDF3-F451-75D26FD8FE25}"/>
              </a:ext>
            </a:extLst>
          </p:cNvPr>
          <p:cNvCxnSpPr>
            <a:cxnSpLocks/>
          </p:cNvCxnSpPr>
          <p:nvPr/>
        </p:nvCxnSpPr>
        <p:spPr>
          <a:xfrm>
            <a:off x="7879510" y="2436062"/>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4690547A-EB3C-493D-48DF-EBF60B90A547}"/>
              </a:ext>
            </a:extLst>
          </p:cNvPr>
          <p:cNvCxnSpPr>
            <a:cxnSpLocks/>
          </p:cNvCxnSpPr>
          <p:nvPr/>
        </p:nvCxnSpPr>
        <p:spPr>
          <a:xfrm>
            <a:off x="7938648" y="2496975"/>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0C00CF71-B9D5-A779-990E-175618D86158}"/>
              </a:ext>
            </a:extLst>
          </p:cNvPr>
          <p:cNvCxnSpPr>
            <a:cxnSpLocks/>
          </p:cNvCxnSpPr>
          <p:nvPr/>
        </p:nvCxnSpPr>
        <p:spPr>
          <a:xfrm>
            <a:off x="9356075" y="2723423"/>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565ED72F-C13D-6880-39B2-1701E05728D5}"/>
              </a:ext>
            </a:extLst>
          </p:cNvPr>
          <p:cNvCxnSpPr>
            <a:cxnSpLocks/>
          </p:cNvCxnSpPr>
          <p:nvPr/>
        </p:nvCxnSpPr>
        <p:spPr>
          <a:xfrm>
            <a:off x="9198691" y="3054434"/>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8E2A6F12-FF4E-0606-5AD1-CFAF3E29D92E}"/>
              </a:ext>
            </a:extLst>
          </p:cNvPr>
          <p:cNvCxnSpPr>
            <a:cxnSpLocks/>
          </p:cNvCxnSpPr>
          <p:nvPr/>
        </p:nvCxnSpPr>
        <p:spPr>
          <a:xfrm>
            <a:off x="9198690" y="3145643"/>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76CD189A-9F83-4655-F672-15DCA6B966E9}"/>
              </a:ext>
            </a:extLst>
          </p:cNvPr>
          <p:cNvCxnSpPr>
            <a:cxnSpLocks/>
          </p:cNvCxnSpPr>
          <p:nvPr/>
        </p:nvCxnSpPr>
        <p:spPr>
          <a:xfrm>
            <a:off x="9360668" y="3154685"/>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27E20199-949A-2D56-14A4-B4AA77BAA1C9}"/>
              </a:ext>
            </a:extLst>
          </p:cNvPr>
          <p:cNvCxnSpPr>
            <a:cxnSpLocks/>
          </p:cNvCxnSpPr>
          <p:nvPr/>
        </p:nvCxnSpPr>
        <p:spPr>
          <a:xfrm>
            <a:off x="9263053" y="336946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4FEAE1BA-DB41-0FC5-D0F2-F94E404F44E2}"/>
              </a:ext>
            </a:extLst>
          </p:cNvPr>
          <p:cNvCxnSpPr>
            <a:cxnSpLocks/>
          </p:cNvCxnSpPr>
          <p:nvPr/>
        </p:nvCxnSpPr>
        <p:spPr>
          <a:xfrm>
            <a:off x="9322191" y="34303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83707831-029F-F49F-FC88-78C14EF674EA}"/>
              </a:ext>
            </a:extLst>
          </p:cNvPr>
          <p:cNvSpPr txBox="1"/>
          <p:nvPr/>
        </p:nvSpPr>
        <p:spPr>
          <a:xfrm>
            <a:off x="9453691" y="2960977"/>
            <a:ext cx="1132251" cy="369332"/>
          </a:xfrm>
          <a:prstGeom prst="rect">
            <a:avLst/>
          </a:prstGeom>
          <a:noFill/>
        </p:spPr>
        <p:txBody>
          <a:bodyPr wrap="square">
            <a:spAutoFit/>
          </a:bodyPr>
          <a:lstStyle/>
          <a:p>
            <a:r>
              <a:rPr lang="en-US" altLang="ja-JP" sz="1800" b="1" dirty="0"/>
              <a:t>C</a:t>
            </a:r>
            <a:r>
              <a:rPr lang="en-US" altLang="ja-JP" sz="1200" b="1" dirty="0"/>
              <a:t>H</a:t>
            </a:r>
            <a:endParaRPr lang="ja-JP" altLang="en-US" sz="1200" dirty="0"/>
          </a:p>
        </p:txBody>
      </p:sp>
      <p:sp>
        <p:nvSpPr>
          <p:cNvPr id="223" name="テキスト ボックス 222">
            <a:extLst>
              <a:ext uri="{FF2B5EF4-FFF2-40B4-BE49-F238E27FC236}">
                <a16:creationId xmlns:a16="http://schemas.microsoft.com/office/drawing/2014/main" id="{C9853594-B20A-CCA5-2259-5A14A9D58A18}"/>
              </a:ext>
            </a:extLst>
          </p:cNvPr>
          <p:cNvSpPr txBox="1"/>
          <p:nvPr/>
        </p:nvSpPr>
        <p:spPr>
          <a:xfrm>
            <a:off x="7352282" y="1974065"/>
            <a:ext cx="1132251" cy="369332"/>
          </a:xfrm>
          <a:prstGeom prst="rect">
            <a:avLst/>
          </a:prstGeom>
          <a:noFill/>
        </p:spPr>
        <p:txBody>
          <a:bodyPr wrap="square">
            <a:spAutoFit/>
          </a:bodyPr>
          <a:lstStyle/>
          <a:p>
            <a:r>
              <a:rPr lang="en-US" altLang="ja-JP" sz="1800" b="1" dirty="0"/>
              <a:t>C</a:t>
            </a:r>
            <a:r>
              <a:rPr lang="en-US" altLang="ja-JP" sz="1200" b="1" dirty="0"/>
              <a:t>V</a:t>
            </a:r>
            <a:endParaRPr lang="ja-JP" altLang="en-US" sz="1200" dirty="0"/>
          </a:p>
        </p:txBody>
      </p:sp>
      <p:sp>
        <p:nvSpPr>
          <p:cNvPr id="224" name="楕円 223">
            <a:extLst>
              <a:ext uri="{FF2B5EF4-FFF2-40B4-BE49-F238E27FC236}">
                <a16:creationId xmlns:a16="http://schemas.microsoft.com/office/drawing/2014/main" id="{1003464E-9523-A405-C391-A84F63D1C4DB}"/>
              </a:ext>
            </a:extLst>
          </p:cNvPr>
          <p:cNvSpPr/>
          <p:nvPr/>
        </p:nvSpPr>
        <p:spPr>
          <a:xfrm>
            <a:off x="8600398" y="1745604"/>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8B87EEEF-8EDB-BD5B-7C15-9A973877E94A}"/>
              </a:ext>
            </a:extLst>
          </p:cNvPr>
          <p:cNvSpPr/>
          <p:nvPr/>
        </p:nvSpPr>
        <p:spPr>
          <a:xfrm>
            <a:off x="9295584" y="265608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5C28C203-71D8-7FA0-B092-735AE23D4C93}"/>
              </a:ext>
            </a:extLst>
          </p:cNvPr>
          <p:cNvSpPr txBox="1"/>
          <p:nvPr/>
        </p:nvSpPr>
        <p:spPr>
          <a:xfrm>
            <a:off x="7371914" y="3440151"/>
            <a:ext cx="4820085" cy="707886"/>
          </a:xfrm>
          <a:prstGeom prst="rect">
            <a:avLst/>
          </a:prstGeom>
          <a:noFill/>
        </p:spPr>
        <p:txBody>
          <a:bodyPr wrap="square" rtlCol="0">
            <a:spAutoFit/>
          </a:bodyPr>
          <a:lstStyle/>
          <a:p>
            <a:r>
              <a:rPr lang="en-US" altLang="ja-JP" sz="2000" b="1" dirty="0"/>
              <a:t>After Invention of CCD in 1970,</a:t>
            </a:r>
          </a:p>
          <a:p>
            <a:r>
              <a:rPr lang="en-US" altLang="ja-JP" sz="2000" b="1" dirty="0"/>
              <a:t>                         </a:t>
            </a:r>
            <a:r>
              <a:rPr lang="en-US" altLang="ja-JP" sz="1400" b="1" dirty="0"/>
              <a:t>RCA, Fairchild, NEC, Philips </a:t>
            </a:r>
            <a:endParaRPr kumimoji="1" lang="ja-JP" altLang="en-US" sz="1400" b="1" dirty="0"/>
          </a:p>
        </p:txBody>
      </p:sp>
      <p:cxnSp>
        <p:nvCxnSpPr>
          <p:cNvPr id="272" name="直線コネクタ 271">
            <a:extLst>
              <a:ext uri="{FF2B5EF4-FFF2-40B4-BE49-F238E27FC236}">
                <a16:creationId xmlns:a16="http://schemas.microsoft.com/office/drawing/2014/main" id="{493D0D96-34F8-03F8-80DE-1A9AACB71A58}"/>
              </a:ext>
            </a:extLst>
          </p:cNvPr>
          <p:cNvCxnSpPr>
            <a:cxnSpLocks/>
          </p:cNvCxnSpPr>
          <p:nvPr/>
        </p:nvCxnSpPr>
        <p:spPr>
          <a:xfrm>
            <a:off x="8586937" y="4022175"/>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3" name="直線コネクタ 272">
            <a:extLst>
              <a:ext uri="{FF2B5EF4-FFF2-40B4-BE49-F238E27FC236}">
                <a16:creationId xmlns:a16="http://schemas.microsoft.com/office/drawing/2014/main" id="{35591ADA-8EF1-0A6A-2A38-FE7E52953F70}"/>
              </a:ext>
            </a:extLst>
          </p:cNvPr>
          <p:cNvCxnSpPr>
            <a:cxnSpLocks/>
          </p:cNvCxnSpPr>
          <p:nvPr/>
        </p:nvCxnSpPr>
        <p:spPr>
          <a:xfrm>
            <a:off x="8036889" y="4659795"/>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4" name="直線コネクタ 273">
            <a:extLst>
              <a:ext uri="{FF2B5EF4-FFF2-40B4-BE49-F238E27FC236}">
                <a16:creationId xmlns:a16="http://schemas.microsoft.com/office/drawing/2014/main" id="{9572D33D-61D1-7C6A-95FB-17CD97B21787}"/>
              </a:ext>
            </a:extLst>
          </p:cNvPr>
          <p:cNvCxnSpPr>
            <a:cxnSpLocks/>
          </p:cNvCxnSpPr>
          <p:nvPr/>
        </p:nvCxnSpPr>
        <p:spPr>
          <a:xfrm>
            <a:off x="7479656" y="4659795"/>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5" name="直線コネクタ 274">
            <a:extLst>
              <a:ext uri="{FF2B5EF4-FFF2-40B4-BE49-F238E27FC236}">
                <a16:creationId xmlns:a16="http://schemas.microsoft.com/office/drawing/2014/main" id="{75B81648-F139-A3D7-75A3-55869E4F0F29}"/>
              </a:ext>
            </a:extLst>
          </p:cNvPr>
          <p:cNvCxnSpPr>
            <a:cxnSpLocks/>
          </p:cNvCxnSpPr>
          <p:nvPr/>
        </p:nvCxnSpPr>
        <p:spPr>
          <a:xfrm>
            <a:off x="7829883" y="454146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6" name="直線コネクタ 275">
            <a:extLst>
              <a:ext uri="{FF2B5EF4-FFF2-40B4-BE49-F238E27FC236}">
                <a16:creationId xmlns:a16="http://schemas.microsoft.com/office/drawing/2014/main" id="{6192F2E2-98F8-90B4-17A4-A9B062F86EFE}"/>
              </a:ext>
            </a:extLst>
          </p:cNvPr>
          <p:cNvCxnSpPr>
            <a:cxnSpLocks/>
          </p:cNvCxnSpPr>
          <p:nvPr/>
        </p:nvCxnSpPr>
        <p:spPr>
          <a:xfrm>
            <a:off x="7829883" y="447573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7" name="直線コネクタ 276">
            <a:extLst>
              <a:ext uri="{FF2B5EF4-FFF2-40B4-BE49-F238E27FC236}">
                <a16:creationId xmlns:a16="http://schemas.microsoft.com/office/drawing/2014/main" id="{A977D8C0-EDE0-26F9-903B-F960A2B69FCF}"/>
              </a:ext>
            </a:extLst>
          </p:cNvPr>
          <p:cNvCxnSpPr>
            <a:cxnSpLocks/>
          </p:cNvCxnSpPr>
          <p:nvPr/>
        </p:nvCxnSpPr>
        <p:spPr>
          <a:xfrm flipV="1">
            <a:off x="7829883" y="4541462"/>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8" name="直線コネクタ 277">
            <a:extLst>
              <a:ext uri="{FF2B5EF4-FFF2-40B4-BE49-F238E27FC236}">
                <a16:creationId xmlns:a16="http://schemas.microsoft.com/office/drawing/2014/main" id="{AB842426-C522-66FF-8C6E-DAFD35BB6594}"/>
              </a:ext>
            </a:extLst>
          </p:cNvPr>
          <p:cNvCxnSpPr>
            <a:cxnSpLocks/>
          </p:cNvCxnSpPr>
          <p:nvPr/>
        </p:nvCxnSpPr>
        <p:spPr>
          <a:xfrm flipV="1">
            <a:off x="8036889" y="4535426"/>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9" name="直線コネクタ 278">
            <a:extLst>
              <a:ext uri="{FF2B5EF4-FFF2-40B4-BE49-F238E27FC236}">
                <a16:creationId xmlns:a16="http://schemas.microsoft.com/office/drawing/2014/main" id="{90AA2547-AE38-2CC7-904D-B7D93FA9F868}"/>
              </a:ext>
            </a:extLst>
          </p:cNvPr>
          <p:cNvCxnSpPr>
            <a:cxnSpLocks/>
          </p:cNvCxnSpPr>
          <p:nvPr/>
        </p:nvCxnSpPr>
        <p:spPr>
          <a:xfrm flipV="1">
            <a:off x="7928644" y="4353204"/>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0" name="楕円 279">
            <a:extLst>
              <a:ext uri="{FF2B5EF4-FFF2-40B4-BE49-F238E27FC236}">
                <a16:creationId xmlns:a16="http://schemas.microsoft.com/office/drawing/2014/main" id="{974F4442-F1CA-F226-B366-94FEF8660460}"/>
              </a:ext>
            </a:extLst>
          </p:cNvPr>
          <p:cNvSpPr/>
          <p:nvPr/>
        </p:nvSpPr>
        <p:spPr>
          <a:xfrm>
            <a:off x="7874522" y="4262610"/>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1" name="楕円 280">
            <a:extLst>
              <a:ext uri="{FF2B5EF4-FFF2-40B4-BE49-F238E27FC236}">
                <a16:creationId xmlns:a16="http://schemas.microsoft.com/office/drawing/2014/main" id="{6043D61A-51D4-7F8A-618B-DDAA08B6FB42}"/>
              </a:ext>
            </a:extLst>
          </p:cNvPr>
          <p:cNvSpPr/>
          <p:nvPr/>
        </p:nvSpPr>
        <p:spPr>
          <a:xfrm>
            <a:off x="8532816" y="459138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2" name="直線コネクタ 281">
            <a:extLst>
              <a:ext uri="{FF2B5EF4-FFF2-40B4-BE49-F238E27FC236}">
                <a16:creationId xmlns:a16="http://schemas.microsoft.com/office/drawing/2014/main" id="{50A05925-E777-5591-65E1-FCA792FD2405}"/>
              </a:ext>
            </a:extLst>
          </p:cNvPr>
          <p:cNvCxnSpPr>
            <a:cxnSpLocks/>
          </p:cNvCxnSpPr>
          <p:nvPr/>
        </p:nvCxnSpPr>
        <p:spPr>
          <a:xfrm>
            <a:off x="7498706" y="4644527"/>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3" name="直線コネクタ 282">
            <a:extLst>
              <a:ext uri="{FF2B5EF4-FFF2-40B4-BE49-F238E27FC236}">
                <a16:creationId xmlns:a16="http://schemas.microsoft.com/office/drawing/2014/main" id="{68DB3543-39FF-9145-3F0B-8A8E82891EC1}"/>
              </a:ext>
            </a:extLst>
          </p:cNvPr>
          <p:cNvCxnSpPr>
            <a:cxnSpLocks/>
          </p:cNvCxnSpPr>
          <p:nvPr/>
        </p:nvCxnSpPr>
        <p:spPr>
          <a:xfrm>
            <a:off x="7396111" y="520805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4" name="直線コネクタ 283">
            <a:extLst>
              <a:ext uri="{FF2B5EF4-FFF2-40B4-BE49-F238E27FC236}">
                <a16:creationId xmlns:a16="http://schemas.microsoft.com/office/drawing/2014/main" id="{3A944982-75E0-885E-CF83-82555FFA244D}"/>
              </a:ext>
            </a:extLst>
          </p:cNvPr>
          <p:cNvCxnSpPr>
            <a:cxnSpLocks/>
          </p:cNvCxnSpPr>
          <p:nvPr/>
        </p:nvCxnSpPr>
        <p:spPr>
          <a:xfrm>
            <a:off x="7449780" y="5267630"/>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5" name="直線コネクタ 284">
            <a:extLst>
              <a:ext uri="{FF2B5EF4-FFF2-40B4-BE49-F238E27FC236}">
                <a16:creationId xmlns:a16="http://schemas.microsoft.com/office/drawing/2014/main" id="{B797819B-92D4-A466-DBCD-B9CE9BB2FE7F}"/>
              </a:ext>
            </a:extLst>
          </p:cNvPr>
          <p:cNvCxnSpPr>
            <a:cxnSpLocks/>
          </p:cNvCxnSpPr>
          <p:nvPr/>
        </p:nvCxnSpPr>
        <p:spPr>
          <a:xfrm>
            <a:off x="7352598" y="4792090"/>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86" name="二等辺三角形 285">
            <a:extLst>
              <a:ext uri="{FF2B5EF4-FFF2-40B4-BE49-F238E27FC236}">
                <a16:creationId xmlns:a16="http://schemas.microsoft.com/office/drawing/2014/main" id="{47C9384D-87EA-0D01-FC37-434F01CF65F7}"/>
              </a:ext>
            </a:extLst>
          </p:cNvPr>
          <p:cNvSpPr/>
          <p:nvPr/>
        </p:nvSpPr>
        <p:spPr>
          <a:xfrm>
            <a:off x="7396113" y="4796458"/>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87" name="直線コネクタ 286">
            <a:extLst>
              <a:ext uri="{FF2B5EF4-FFF2-40B4-BE49-F238E27FC236}">
                <a16:creationId xmlns:a16="http://schemas.microsoft.com/office/drawing/2014/main" id="{DBE5CA07-0CB5-3631-8ADA-AE33E0541E9B}"/>
              </a:ext>
            </a:extLst>
          </p:cNvPr>
          <p:cNvCxnSpPr>
            <a:cxnSpLocks/>
          </p:cNvCxnSpPr>
          <p:nvPr/>
        </p:nvCxnSpPr>
        <p:spPr>
          <a:xfrm>
            <a:off x="8587997" y="567150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8" name="直線コネクタ 287">
            <a:extLst>
              <a:ext uri="{FF2B5EF4-FFF2-40B4-BE49-F238E27FC236}">
                <a16:creationId xmlns:a16="http://schemas.microsoft.com/office/drawing/2014/main" id="{07F6096A-75CE-EC96-03D8-C4ED726C0B1D}"/>
              </a:ext>
            </a:extLst>
          </p:cNvPr>
          <p:cNvCxnSpPr>
            <a:cxnSpLocks/>
          </p:cNvCxnSpPr>
          <p:nvPr/>
        </p:nvCxnSpPr>
        <p:spPr>
          <a:xfrm>
            <a:off x="8587309" y="5898331"/>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9" name="直線コネクタ 288">
            <a:extLst>
              <a:ext uri="{FF2B5EF4-FFF2-40B4-BE49-F238E27FC236}">
                <a16:creationId xmlns:a16="http://schemas.microsoft.com/office/drawing/2014/main" id="{E46FEA1F-E38D-85CC-4AC8-32E28E56ED16}"/>
              </a:ext>
            </a:extLst>
          </p:cNvPr>
          <p:cNvCxnSpPr>
            <a:cxnSpLocks/>
          </p:cNvCxnSpPr>
          <p:nvPr/>
        </p:nvCxnSpPr>
        <p:spPr>
          <a:xfrm flipV="1">
            <a:off x="8883856" y="5653376"/>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0" name="直線コネクタ 289">
            <a:extLst>
              <a:ext uri="{FF2B5EF4-FFF2-40B4-BE49-F238E27FC236}">
                <a16:creationId xmlns:a16="http://schemas.microsoft.com/office/drawing/2014/main" id="{5F537625-85DE-11B9-0E82-5A4940940445}"/>
              </a:ext>
            </a:extLst>
          </p:cNvPr>
          <p:cNvCxnSpPr>
            <a:cxnSpLocks/>
          </p:cNvCxnSpPr>
          <p:nvPr/>
        </p:nvCxnSpPr>
        <p:spPr>
          <a:xfrm flipV="1">
            <a:off x="8795003" y="5654095"/>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直線コネクタ 290">
            <a:extLst>
              <a:ext uri="{FF2B5EF4-FFF2-40B4-BE49-F238E27FC236}">
                <a16:creationId xmlns:a16="http://schemas.microsoft.com/office/drawing/2014/main" id="{A4A63D18-C8CB-1CBC-5EA2-82444A3FF9A2}"/>
              </a:ext>
            </a:extLst>
          </p:cNvPr>
          <p:cNvCxnSpPr>
            <a:cxnSpLocks/>
          </p:cNvCxnSpPr>
          <p:nvPr/>
        </p:nvCxnSpPr>
        <p:spPr>
          <a:xfrm flipH="1" flipV="1">
            <a:off x="8587997" y="5891830"/>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直線コネクタ 291">
            <a:extLst>
              <a:ext uri="{FF2B5EF4-FFF2-40B4-BE49-F238E27FC236}">
                <a16:creationId xmlns:a16="http://schemas.microsoft.com/office/drawing/2014/main" id="{985832A4-35C2-8131-855A-C4F41E655D84}"/>
              </a:ext>
            </a:extLst>
          </p:cNvPr>
          <p:cNvCxnSpPr>
            <a:cxnSpLocks/>
          </p:cNvCxnSpPr>
          <p:nvPr/>
        </p:nvCxnSpPr>
        <p:spPr>
          <a:xfrm>
            <a:off x="8883856" y="5781729"/>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93" name="楕円 292">
            <a:extLst>
              <a:ext uri="{FF2B5EF4-FFF2-40B4-BE49-F238E27FC236}">
                <a16:creationId xmlns:a16="http://schemas.microsoft.com/office/drawing/2014/main" id="{83E415B3-9ABA-9EB7-947C-902C0B48288C}"/>
              </a:ext>
            </a:extLst>
          </p:cNvPr>
          <p:cNvSpPr/>
          <p:nvPr/>
        </p:nvSpPr>
        <p:spPr>
          <a:xfrm>
            <a:off x="9036741" y="572237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4" name="楕円 293">
            <a:extLst>
              <a:ext uri="{FF2B5EF4-FFF2-40B4-BE49-F238E27FC236}">
                <a16:creationId xmlns:a16="http://schemas.microsoft.com/office/drawing/2014/main" id="{B7686B68-501F-566D-BEF0-EB1EB8951868}"/>
              </a:ext>
            </a:extLst>
          </p:cNvPr>
          <p:cNvSpPr/>
          <p:nvPr/>
        </p:nvSpPr>
        <p:spPr>
          <a:xfrm>
            <a:off x="8525972" y="6047577"/>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95" name="直線矢印コネクタ 294">
            <a:extLst>
              <a:ext uri="{FF2B5EF4-FFF2-40B4-BE49-F238E27FC236}">
                <a16:creationId xmlns:a16="http://schemas.microsoft.com/office/drawing/2014/main" id="{BE4B3B12-D0DE-069A-5BC0-11A6E2A96AD7}"/>
              </a:ext>
            </a:extLst>
          </p:cNvPr>
          <p:cNvCxnSpPr>
            <a:cxnSpLocks/>
          </p:cNvCxnSpPr>
          <p:nvPr/>
        </p:nvCxnSpPr>
        <p:spPr>
          <a:xfrm>
            <a:off x="7558889" y="6122687"/>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6" name="テキスト ボックス 295">
            <a:extLst>
              <a:ext uri="{FF2B5EF4-FFF2-40B4-BE49-F238E27FC236}">
                <a16:creationId xmlns:a16="http://schemas.microsoft.com/office/drawing/2014/main" id="{83F2315E-A7E8-BC01-DF9E-037864D6C472}"/>
              </a:ext>
            </a:extLst>
          </p:cNvPr>
          <p:cNvSpPr txBox="1"/>
          <p:nvPr/>
        </p:nvSpPr>
        <p:spPr>
          <a:xfrm>
            <a:off x="10975980" y="5971118"/>
            <a:ext cx="1132251" cy="369332"/>
          </a:xfrm>
          <a:prstGeom prst="rect">
            <a:avLst/>
          </a:prstGeom>
          <a:noFill/>
        </p:spPr>
        <p:txBody>
          <a:bodyPr wrap="square">
            <a:spAutoFit/>
          </a:bodyPr>
          <a:lstStyle/>
          <a:p>
            <a:r>
              <a:rPr lang="en-US" altLang="ja-JP" sz="1800" b="1" dirty="0"/>
              <a:t>Output</a:t>
            </a:r>
            <a:endParaRPr lang="ja-JP" altLang="en-US" dirty="0"/>
          </a:p>
        </p:txBody>
      </p:sp>
      <p:sp>
        <p:nvSpPr>
          <p:cNvPr id="297" name="テキスト ボックス 296">
            <a:extLst>
              <a:ext uri="{FF2B5EF4-FFF2-40B4-BE49-F238E27FC236}">
                <a16:creationId xmlns:a16="http://schemas.microsoft.com/office/drawing/2014/main" id="{D56F2EA5-8AD2-9E38-3425-59A04F69716C}"/>
              </a:ext>
            </a:extLst>
          </p:cNvPr>
          <p:cNvSpPr txBox="1"/>
          <p:nvPr/>
        </p:nvSpPr>
        <p:spPr>
          <a:xfrm>
            <a:off x="9110102" y="5616257"/>
            <a:ext cx="1132251" cy="369332"/>
          </a:xfrm>
          <a:prstGeom prst="rect">
            <a:avLst/>
          </a:prstGeom>
          <a:noFill/>
        </p:spPr>
        <p:txBody>
          <a:bodyPr wrap="square">
            <a:spAutoFit/>
          </a:bodyPr>
          <a:lstStyle/>
          <a:p>
            <a:r>
              <a:rPr lang="en-US" altLang="ja-JP" sz="1800" b="1" dirty="0"/>
              <a:t>VOG</a:t>
            </a:r>
            <a:endParaRPr lang="ja-JP" altLang="en-US" dirty="0"/>
          </a:p>
        </p:txBody>
      </p:sp>
      <p:cxnSp>
        <p:nvCxnSpPr>
          <p:cNvPr id="318" name="直線コネクタ 317">
            <a:extLst>
              <a:ext uri="{FF2B5EF4-FFF2-40B4-BE49-F238E27FC236}">
                <a16:creationId xmlns:a16="http://schemas.microsoft.com/office/drawing/2014/main" id="{A8C83AA8-5DAE-FDF8-2DEC-5A6018847DB4}"/>
              </a:ext>
            </a:extLst>
          </p:cNvPr>
          <p:cNvCxnSpPr>
            <a:cxnSpLocks/>
          </p:cNvCxnSpPr>
          <p:nvPr/>
        </p:nvCxnSpPr>
        <p:spPr>
          <a:xfrm flipV="1">
            <a:off x="8713970" y="533869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9" name="直線コネクタ 318">
            <a:extLst>
              <a:ext uri="{FF2B5EF4-FFF2-40B4-BE49-F238E27FC236}">
                <a16:creationId xmlns:a16="http://schemas.microsoft.com/office/drawing/2014/main" id="{57792905-23C5-7260-18A3-5FF038F855FB}"/>
              </a:ext>
            </a:extLst>
          </p:cNvPr>
          <p:cNvCxnSpPr>
            <a:cxnSpLocks/>
          </p:cNvCxnSpPr>
          <p:nvPr/>
        </p:nvCxnSpPr>
        <p:spPr>
          <a:xfrm>
            <a:off x="8717178" y="545951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0" name="直線コネクタ 319">
            <a:extLst>
              <a:ext uri="{FF2B5EF4-FFF2-40B4-BE49-F238E27FC236}">
                <a16:creationId xmlns:a16="http://schemas.microsoft.com/office/drawing/2014/main" id="{8D95D565-1A23-7D34-0546-A51AF532F252}"/>
              </a:ext>
            </a:extLst>
          </p:cNvPr>
          <p:cNvCxnSpPr>
            <a:cxnSpLocks/>
          </p:cNvCxnSpPr>
          <p:nvPr/>
        </p:nvCxnSpPr>
        <p:spPr>
          <a:xfrm flipV="1">
            <a:off x="8714907" y="5087133"/>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直線コネクタ 320">
            <a:extLst>
              <a:ext uri="{FF2B5EF4-FFF2-40B4-BE49-F238E27FC236}">
                <a16:creationId xmlns:a16="http://schemas.microsoft.com/office/drawing/2014/main" id="{97AD4EC3-FA12-63B0-6148-2FBE07D7C92C}"/>
              </a:ext>
            </a:extLst>
          </p:cNvPr>
          <p:cNvCxnSpPr>
            <a:cxnSpLocks/>
          </p:cNvCxnSpPr>
          <p:nvPr/>
        </p:nvCxnSpPr>
        <p:spPr>
          <a:xfrm>
            <a:off x="8718115" y="5207950"/>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直線コネクタ 321">
            <a:extLst>
              <a:ext uri="{FF2B5EF4-FFF2-40B4-BE49-F238E27FC236}">
                <a16:creationId xmlns:a16="http://schemas.microsoft.com/office/drawing/2014/main" id="{6335F377-D9AE-BC98-69B2-9092DDFDE4CA}"/>
              </a:ext>
            </a:extLst>
          </p:cNvPr>
          <p:cNvCxnSpPr>
            <a:cxnSpLocks/>
          </p:cNvCxnSpPr>
          <p:nvPr/>
        </p:nvCxnSpPr>
        <p:spPr>
          <a:xfrm flipV="1">
            <a:off x="8713970" y="481696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直線コネクタ 322">
            <a:extLst>
              <a:ext uri="{FF2B5EF4-FFF2-40B4-BE49-F238E27FC236}">
                <a16:creationId xmlns:a16="http://schemas.microsoft.com/office/drawing/2014/main" id="{7CB8A26E-7E1F-5A0A-EC78-2DD901C59F04}"/>
              </a:ext>
            </a:extLst>
          </p:cNvPr>
          <p:cNvCxnSpPr>
            <a:cxnSpLocks/>
          </p:cNvCxnSpPr>
          <p:nvPr/>
        </p:nvCxnSpPr>
        <p:spPr>
          <a:xfrm>
            <a:off x="8717178" y="49377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直線コネクタ 323">
            <a:extLst>
              <a:ext uri="{FF2B5EF4-FFF2-40B4-BE49-F238E27FC236}">
                <a16:creationId xmlns:a16="http://schemas.microsoft.com/office/drawing/2014/main" id="{237382BD-F817-D0C7-0959-FCA9C3D2D250}"/>
              </a:ext>
            </a:extLst>
          </p:cNvPr>
          <p:cNvCxnSpPr>
            <a:cxnSpLocks/>
          </p:cNvCxnSpPr>
          <p:nvPr/>
        </p:nvCxnSpPr>
        <p:spPr>
          <a:xfrm flipV="1">
            <a:off x="8714274" y="4529608"/>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直線コネクタ 324">
            <a:extLst>
              <a:ext uri="{FF2B5EF4-FFF2-40B4-BE49-F238E27FC236}">
                <a16:creationId xmlns:a16="http://schemas.microsoft.com/office/drawing/2014/main" id="{96CB62C9-9101-13E4-AA4A-BCE89F318580}"/>
              </a:ext>
            </a:extLst>
          </p:cNvPr>
          <p:cNvCxnSpPr>
            <a:cxnSpLocks/>
          </p:cNvCxnSpPr>
          <p:nvPr/>
        </p:nvCxnSpPr>
        <p:spPr>
          <a:xfrm>
            <a:off x="8717482" y="465042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直線コネクタ 325">
            <a:extLst>
              <a:ext uri="{FF2B5EF4-FFF2-40B4-BE49-F238E27FC236}">
                <a16:creationId xmlns:a16="http://schemas.microsoft.com/office/drawing/2014/main" id="{206002FA-B8AA-D2A9-C080-14EB06A45368}"/>
              </a:ext>
            </a:extLst>
          </p:cNvPr>
          <p:cNvCxnSpPr>
            <a:cxnSpLocks/>
          </p:cNvCxnSpPr>
          <p:nvPr/>
        </p:nvCxnSpPr>
        <p:spPr>
          <a:xfrm flipV="1">
            <a:off x="8713337" y="425944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直線コネクタ 326">
            <a:extLst>
              <a:ext uri="{FF2B5EF4-FFF2-40B4-BE49-F238E27FC236}">
                <a16:creationId xmlns:a16="http://schemas.microsoft.com/office/drawing/2014/main" id="{09245911-5FE3-7931-F512-63459EC3A2A3}"/>
              </a:ext>
            </a:extLst>
          </p:cNvPr>
          <p:cNvCxnSpPr>
            <a:cxnSpLocks/>
          </p:cNvCxnSpPr>
          <p:nvPr/>
        </p:nvCxnSpPr>
        <p:spPr>
          <a:xfrm>
            <a:off x="8716545" y="438025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8" name="直線コネクタ 327">
            <a:extLst>
              <a:ext uri="{FF2B5EF4-FFF2-40B4-BE49-F238E27FC236}">
                <a16:creationId xmlns:a16="http://schemas.microsoft.com/office/drawing/2014/main" id="{7750F1B2-8E0F-EB9B-D1B5-1414FC71B006}"/>
              </a:ext>
            </a:extLst>
          </p:cNvPr>
          <p:cNvCxnSpPr>
            <a:cxnSpLocks/>
          </p:cNvCxnSpPr>
          <p:nvPr/>
        </p:nvCxnSpPr>
        <p:spPr>
          <a:xfrm flipV="1">
            <a:off x="8713337" y="396866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9" name="直線コネクタ 328">
            <a:extLst>
              <a:ext uri="{FF2B5EF4-FFF2-40B4-BE49-F238E27FC236}">
                <a16:creationId xmlns:a16="http://schemas.microsoft.com/office/drawing/2014/main" id="{F7ED55C0-CB59-1F41-79CC-0C564D9E2B0B}"/>
              </a:ext>
            </a:extLst>
          </p:cNvPr>
          <p:cNvCxnSpPr>
            <a:cxnSpLocks/>
          </p:cNvCxnSpPr>
          <p:nvPr/>
        </p:nvCxnSpPr>
        <p:spPr>
          <a:xfrm>
            <a:off x="8716545" y="408947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直線コネクタ 331">
            <a:extLst>
              <a:ext uri="{FF2B5EF4-FFF2-40B4-BE49-F238E27FC236}">
                <a16:creationId xmlns:a16="http://schemas.microsoft.com/office/drawing/2014/main" id="{56534DFC-C26F-5460-72BD-455270943E53}"/>
              </a:ext>
            </a:extLst>
          </p:cNvPr>
          <p:cNvCxnSpPr>
            <a:cxnSpLocks/>
          </p:cNvCxnSpPr>
          <p:nvPr/>
        </p:nvCxnSpPr>
        <p:spPr>
          <a:xfrm>
            <a:off x="843822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直線コネクタ 334">
            <a:extLst>
              <a:ext uri="{FF2B5EF4-FFF2-40B4-BE49-F238E27FC236}">
                <a16:creationId xmlns:a16="http://schemas.microsoft.com/office/drawing/2014/main" id="{0D532122-F5EB-CF06-F031-E4FEB21B4976}"/>
              </a:ext>
            </a:extLst>
          </p:cNvPr>
          <p:cNvCxnSpPr>
            <a:cxnSpLocks/>
          </p:cNvCxnSpPr>
          <p:nvPr/>
        </p:nvCxnSpPr>
        <p:spPr>
          <a:xfrm>
            <a:off x="857678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直線コネクタ 337">
            <a:extLst>
              <a:ext uri="{FF2B5EF4-FFF2-40B4-BE49-F238E27FC236}">
                <a16:creationId xmlns:a16="http://schemas.microsoft.com/office/drawing/2014/main" id="{F880CF26-EF18-BD2F-A455-C2C2608DBDFC}"/>
              </a:ext>
            </a:extLst>
          </p:cNvPr>
          <p:cNvCxnSpPr>
            <a:cxnSpLocks/>
          </p:cNvCxnSpPr>
          <p:nvPr/>
        </p:nvCxnSpPr>
        <p:spPr>
          <a:xfrm>
            <a:off x="8764455"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9" name="直線コネクタ 338">
            <a:extLst>
              <a:ext uri="{FF2B5EF4-FFF2-40B4-BE49-F238E27FC236}">
                <a16:creationId xmlns:a16="http://schemas.microsoft.com/office/drawing/2014/main" id="{8D037847-8CED-FA43-ED69-BE8323AB800F}"/>
              </a:ext>
            </a:extLst>
          </p:cNvPr>
          <p:cNvCxnSpPr>
            <a:cxnSpLocks/>
          </p:cNvCxnSpPr>
          <p:nvPr/>
        </p:nvCxnSpPr>
        <p:spPr>
          <a:xfrm>
            <a:off x="8903017"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直線コネクタ 339">
            <a:extLst>
              <a:ext uri="{FF2B5EF4-FFF2-40B4-BE49-F238E27FC236}">
                <a16:creationId xmlns:a16="http://schemas.microsoft.com/office/drawing/2014/main" id="{97D907F8-3BD8-397C-C098-1945D3247F9D}"/>
              </a:ext>
            </a:extLst>
          </p:cNvPr>
          <p:cNvCxnSpPr>
            <a:cxnSpLocks/>
          </p:cNvCxnSpPr>
          <p:nvPr/>
        </p:nvCxnSpPr>
        <p:spPr>
          <a:xfrm>
            <a:off x="811913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直線コネクタ 340">
            <a:extLst>
              <a:ext uri="{FF2B5EF4-FFF2-40B4-BE49-F238E27FC236}">
                <a16:creationId xmlns:a16="http://schemas.microsoft.com/office/drawing/2014/main" id="{C87329AA-CC52-FFB6-ABD5-17A7D5A87BBB}"/>
              </a:ext>
            </a:extLst>
          </p:cNvPr>
          <p:cNvCxnSpPr>
            <a:cxnSpLocks/>
          </p:cNvCxnSpPr>
          <p:nvPr/>
        </p:nvCxnSpPr>
        <p:spPr>
          <a:xfrm>
            <a:off x="825769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直線コネクタ 341">
            <a:extLst>
              <a:ext uri="{FF2B5EF4-FFF2-40B4-BE49-F238E27FC236}">
                <a16:creationId xmlns:a16="http://schemas.microsoft.com/office/drawing/2014/main" id="{5D856E28-F948-0D45-E022-47594FCF675A}"/>
              </a:ext>
            </a:extLst>
          </p:cNvPr>
          <p:cNvCxnSpPr>
            <a:cxnSpLocks/>
          </p:cNvCxnSpPr>
          <p:nvPr/>
        </p:nvCxnSpPr>
        <p:spPr>
          <a:xfrm>
            <a:off x="780008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直線コネクタ 342">
            <a:extLst>
              <a:ext uri="{FF2B5EF4-FFF2-40B4-BE49-F238E27FC236}">
                <a16:creationId xmlns:a16="http://schemas.microsoft.com/office/drawing/2014/main" id="{B2CEE0D9-AFFE-1EA6-FB56-B25D6B994926}"/>
              </a:ext>
            </a:extLst>
          </p:cNvPr>
          <p:cNvCxnSpPr>
            <a:cxnSpLocks/>
          </p:cNvCxnSpPr>
          <p:nvPr/>
        </p:nvCxnSpPr>
        <p:spPr>
          <a:xfrm>
            <a:off x="793864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直線コネクタ 343">
            <a:extLst>
              <a:ext uri="{FF2B5EF4-FFF2-40B4-BE49-F238E27FC236}">
                <a16:creationId xmlns:a16="http://schemas.microsoft.com/office/drawing/2014/main" id="{6C7E7C5E-0C59-FFC7-83F7-BC8F8EC1C575}"/>
              </a:ext>
            </a:extLst>
          </p:cNvPr>
          <p:cNvCxnSpPr>
            <a:cxnSpLocks/>
          </p:cNvCxnSpPr>
          <p:nvPr/>
        </p:nvCxnSpPr>
        <p:spPr>
          <a:xfrm>
            <a:off x="7480999"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直線コネクタ 344">
            <a:extLst>
              <a:ext uri="{FF2B5EF4-FFF2-40B4-BE49-F238E27FC236}">
                <a16:creationId xmlns:a16="http://schemas.microsoft.com/office/drawing/2014/main" id="{E92FBC5B-3323-8BA2-758C-B8F962CB1FFF}"/>
              </a:ext>
            </a:extLst>
          </p:cNvPr>
          <p:cNvCxnSpPr>
            <a:cxnSpLocks/>
          </p:cNvCxnSpPr>
          <p:nvPr/>
        </p:nvCxnSpPr>
        <p:spPr>
          <a:xfrm>
            <a:off x="7619561"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直線コネクタ 345">
            <a:extLst>
              <a:ext uri="{FF2B5EF4-FFF2-40B4-BE49-F238E27FC236}">
                <a16:creationId xmlns:a16="http://schemas.microsoft.com/office/drawing/2014/main" id="{A7330F5B-D393-0C96-6398-ADC368FEF942}"/>
              </a:ext>
            </a:extLst>
          </p:cNvPr>
          <p:cNvCxnSpPr>
            <a:cxnSpLocks/>
          </p:cNvCxnSpPr>
          <p:nvPr/>
        </p:nvCxnSpPr>
        <p:spPr>
          <a:xfrm>
            <a:off x="9403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直線コネクタ 346">
            <a:extLst>
              <a:ext uri="{FF2B5EF4-FFF2-40B4-BE49-F238E27FC236}">
                <a16:creationId xmlns:a16="http://schemas.microsoft.com/office/drawing/2014/main" id="{F4EA9716-0D52-2BCC-F035-82CFFE3069D1}"/>
              </a:ext>
            </a:extLst>
          </p:cNvPr>
          <p:cNvCxnSpPr>
            <a:cxnSpLocks/>
          </p:cNvCxnSpPr>
          <p:nvPr/>
        </p:nvCxnSpPr>
        <p:spPr>
          <a:xfrm>
            <a:off x="9541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直線コネクタ 347">
            <a:extLst>
              <a:ext uri="{FF2B5EF4-FFF2-40B4-BE49-F238E27FC236}">
                <a16:creationId xmlns:a16="http://schemas.microsoft.com/office/drawing/2014/main" id="{40F9640A-1058-5E97-EA18-FB3EAAA4642D}"/>
              </a:ext>
            </a:extLst>
          </p:cNvPr>
          <p:cNvCxnSpPr>
            <a:cxnSpLocks/>
          </p:cNvCxnSpPr>
          <p:nvPr/>
        </p:nvCxnSpPr>
        <p:spPr>
          <a:xfrm>
            <a:off x="908429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直線コネクタ 348">
            <a:extLst>
              <a:ext uri="{FF2B5EF4-FFF2-40B4-BE49-F238E27FC236}">
                <a16:creationId xmlns:a16="http://schemas.microsoft.com/office/drawing/2014/main" id="{2D27741B-92E9-C365-1B01-C885B78134BA}"/>
              </a:ext>
            </a:extLst>
          </p:cNvPr>
          <p:cNvCxnSpPr>
            <a:cxnSpLocks/>
          </p:cNvCxnSpPr>
          <p:nvPr/>
        </p:nvCxnSpPr>
        <p:spPr>
          <a:xfrm>
            <a:off x="922285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直線コネクタ 349">
            <a:extLst>
              <a:ext uri="{FF2B5EF4-FFF2-40B4-BE49-F238E27FC236}">
                <a16:creationId xmlns:a16="http://schemas.microsoft.com/office/drawing/2014/main" id="{B9547BAB-7B73-B65E-5309-D2DCF1037E44}"/>
              </a:ext>
            </a:extLst>
          </p:cNvPr>
          <p:cNvCxnSpPr>
            <a:cxnSpLocks/>
          </p:cNvCxnSpPr>
          <p:nvPr/>
        </p:nvCxnSpPr>
        <p:spPr>
          <a:xfrm>
            <a:off x="10046151"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1" name="直線コネクタ 350">
            <a:extLst>
              <a:ext uri="{FF2B5EF4-FFF2-40B4-BE49-F238E27FC236}">
                <a16:creationId xmlns:a16="http://schemas.microsoft.com/office/drawing/2014/main" id="{8C00D1B2-53DA-4945-6109-A907062A0333}"/>
              </a:ext>
            </a:extLst>
          </p:cNvPr>
          <p:cNvCxnSpPr>
            <a:cxnSpLocks/>
          </p:cNvCxnSpPr>
          <p:nvPr/>
        </p:nvCxnSpPr>
        <p:spPr>
          <a:xfrm>
            <a:off x="10184713"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直線コネクタ 351">
            <a:extLst>
              <a:ext uri="{FF2B5EF4-FFF2-40B4-BE49-F238E27FC236}">
                <a16:creationId xmlns:a16="http://schemas.microsoft.com/office/drawing/2014/main" id="{7B4A2C84-B66C-FE76-CA0D-DC22E86E52EA}"/>
              </a:ext>
            </a:extLst>
          </p:cNvPr>
          <p:cNvCxnSpPr>
            <a:cxnSpLocks/>
          </p:cNvCxnSpPr>
          <p:nvPr/>
        </p:nvCxnSpPr>
        <p:spPr>
          <a:xfrm>
            <a:off x="10372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直線コネクタ 352">
            <a:extLst>
              <a:ext uri="{FF2B5EF4-FFF2-40B4-BE49-F238E27FC236}">
                <a16:creationId xmlns:a16="http://schemas.microsoft.com/office/drawing/2014/main" id="{24218A46-DEE2-64D4-9BB6-3AA0064EC0B3}"/>
              </a:ext>
            </a:extLst>
          </p:cNvPr>
          <p:cNvCxnSpPr>
            <a:cxnSpLocks/>
          </p:cNvCxnSpPr>
          <p:nvPr/>
        </p:nvCxnSpPr>
        <p:spPr>
          <a:xfrm>
            <a:off x="10510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直線コネクタ 353">
            <a:extLst>
              <a:ext uri="{FF2B5EF4-FFF2-40B4-BE49-F238E27FC236}">
                <a16:creationId xmlns:a16="http://schemas.microsoft.com/office/drawing/2014/main" id="{970E85EA-E550-62B5-C6A0-3BDF87980C97}"/>
              </a:ext>
            </a:extLst>
          </p:cNvPr>
          <p:cNvCxnSpPr>
            <a:cxnSpLocks/>
          </p:cNvCxnSpPr>
          <p:nvPr/>
        </p:nvCxnSpPr>
        <p:spPr>
          <a:xfrm>
            <a:off x="9727064"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直線コネクタ 354">
            <a:extLst>
              <a:ext uri="{FF2B5EF4-FFF2-40B4-BE49-F238E27FC236}">
                <a16:creationId xmlns:a16="http://schemas.microsoft.com/office/drawing/2014/main" id="{281E6A62-A329-60DB-8F48-7B0ED6AF88FF}"/>
              </a:ext>
            </a:extLst>
          </p:cNvPr>
          <p:cNvCxnSpPr>
            <a:cxnSpLocks/>
          </p:cNvCxnSpPr>
          <p:nvPr/>
        </p:nvCxnSpPr>
        <p:spPr>
          <a:xfrm>
            <a:off x="9865626"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0" name="テキスト ボックス 359">
            <a:extLst>
              <a:ext uri="{FF2B5EF4-FFF2-40B4-BE49-F238E27FC236}">
                <a16:creationId xmlns:a16="http://schemas.microsoft.com/office/drawing/2014/main" id="{17C624CC-B21E-89C1-0478-A9DB0EF8A02A}"/>
              </a:ext>
            </a:extLst>
          </p:cNvPr>
          <p:cNvSpPr txBox="1"/>
          <p:nvPr/>
        </p:nvSpPr>
        <p:spPr>
          <a:xfrm>
            <a:off x="9049671" y="4558492"/>
            <a:ext cx="2130446" cy="369332"/>
          </a:xfrm>
          <a:prstGeom prst="rect">
            <a:avLst/>
          </a:prstGeom>
          <a:noFill/>
        </p:spPr>
        <p:txBody>
          <a:bodyPr wrap="square">
            <a:spAutoFit/>
          </a:bodyPr>
          <a:lstStyle/>
          <a:p>
            <a:r>
              <a:rPr lang="en-US" altLang="ja-JP" sz="1800" b="1" dirty="0"/>
              <a:t>Vertical CCD </a:t>
            </a:r>
            <a:endParaRPr lang="ja-JP" altLang="en-US" dirty="0"/>
          </a:p>
        </p:txBody>
      </p:sp>
      <p:sp>
        <p:nvSpPr>
          <p:cNvPr id="361" name="テキスト ボックス 360">
            <a:extLst>
              <a:ext uri="{FF2B5EF4-FFF2-40B4-BE49-F238E27FC236}">
                <a16:creationId xmlns:a16="http://schemas.microsoft.com/office/drawing/2014/main" id="{9998BDC9-937F-5AD7-5A2E-BDA579CEA089}"/>
              </a:ext>
            </a:extLst>
          </p:cNvPr>
          <p:cNvSpPr txBox="1"/>
          <p:nvPr/>
        </p:nvSpPr>
        <p:spPr>
          <a:xfrm>
            <a:off x="8484533" y="6448621"/>
            <a:ext cx="2130446" cy="369332"/>
          </a:xfrm>
          <a:prstGeom prst="rect">
            <a:avLst/>
          </a:prstGeom>
          <a:noFill/>
        </p:spPr>
        <p:txBody>
          <a:bodyPr wrap="square">
            <a:spAutoFit/>
          </a:bodyPr>
          <a:lstStyle/>
          <a:p>
            <a:r>
              <a:rPr lang="en-US" altLang="ja-JP" sz="1800" b="1" dirty="0"/>
              <a:t>Horizontal CCD </a:t>
            </a:r>
            <a:endParaRPr lang="ja-JP" altLang="en-US" dirty="0"/>
          </a:p>
        </p:txBody>
      </p:sp>
      <p:sp>
        <p:nvSpPr>
          <p:cNvPr id="362" name="テキスト ボックス 361">
            <a:extLst>
              <a:ext uri="{FF2B5EF4-FFF2-40B4-BE49-F238E27FC236}">
                <a16:creationId xmlns:a16="http://schemas.microsoft.com/office/drawing/2014/main" id="{4C99498C-A28D-DCF5-3125-A4DFE0D50FD8}"/>
              </a:ext>
            </a:extLst>
          </p:cNvPr>
          <p:cNvSpPr txBox="1"/>
          <p:nvPr/>
        </p:nvSpPr>
        <p:spPr>
          <a:xfrm>
            <a:off x="8874139" y="1353876"/>
            <a:ext cx="2778204" cy="369332"/>
          </a:xfrm>
          <a:prstGeom prst="rect">
            <a:avLst/>
          </a:prstGeom>
          <a:noFill/>
        </p:spPr>
        <p:txBody>
          <a:bodyPr wrap="square">
            <a:spAutoFit/>
          </a:bodyPr>
          <a:lstStyle/>
          <a:p>
            <a:r>
              <a:rPr lang="en-US" altLang="ja-JP" sz="1800" b="1" dirty="0"/>
              <a:t>Vertical Data Line</a:t>
            </a:r>
            <a:endParaRPr lang="ja-JP" altLang="en-US" dirty="0"/>
          </a:p>
        </p:txBody>
      </p:sp>
      <p:sp>
        <p:nvSpPr>
          <p:cNvPr id="363" name="テキスト ボックス 362">
            <a:extLst>
              <a:ext uri="{FF2B5EF4-FFF2-40B4-BE49-F238E27FC236}">
                <a16:creationId xmlns:a16="http://schemas.microsoft.com/office/drawing/2014/main" id="{ACDF5E21-4F06-FC7F-7CEF-786A80BB814B}"/>
              </a:ext>
            </a:extLst>
          </p:cNvPr>
          <p:cNvSpPr txBox="1"/>
          <p:nvPr/>
        </p:nvSpPr>
        <p:spPr>
          <a:xfrm>
            <a:off x="8044333" y="2736591"/>
            <a:ext cx="3822459" cy="369332"/>
          </a:xfrm>
          <a:prstGeom prst="rect">
            <a:avLst/>
          </a:prstGeom>
          <a:noFill/>
        </p:spPr>
        <p:txBody>
          <a:bodyPr wrap="square">
            <a:spAutoFit/>
          </a:bodyPr>
          <a:lstStyle/>
          <a:p>
            <a:r>
              <a:rPr lang="en-US" altLang="ja-JP" sz="1800" b="1" dirty="0"/>
              <a:t>Horizontal   Data Line</a:t>
            </a:r>
            <a:endParaRPr lang="ja-JP" altLang="en-US" dirty="0"/>
          </a:p>
        </p:txBody>
      </p:sp>
      <p:sp>
        <p:nvSpPr>
          <p:cNvPr id="246" name="テキスト ボックス 245">
            <a:extLst>
              <a:ext uri="{FF2B5EF4-FFF2-40B4-BE49-F238E27FC236}">
                <a16:creationId xmlns:a16="http://schemas.microsoft.com/office/drawing/2014/main" id="{EC8A8438-5621-D5AD-5B60-64BF1B75C0BA}"/>
              </a:ext>
            </a:extLst>
          </p:cNvPr>
          <p:cNvSpPr txBox="1"/>
          <p:nvPr/>
        </p:nvSpPr>
        <p:spPr>
          <a:xfrm>
            <a:off x="8877098" y="1722783"/>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Large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7" name="テキスト ボックス 246">
            <a:extLst>
              <a:ext uri="{FF2B5EF4-FFF2-40B4-BE49-F238E27FC236}">
                <a16:creationId xmlns:a16="http://schemas.microsoft.com/office/drawing/2014/main" id="{85C2E6BE-8D56-4B58-16CA-3D11F426D1FB}"/>
              </a:ext>
            </a:extLst>
          </p:cNvPr>
          <p:cNvSpPr txBox="1"/>
          <p:nvPr/>
        </p:nvSpPr>
        <p:spPr>
          <a:xfrm>
            <a:off x="8906197" y="5041358"/>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Small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249" name="テキスト ボックス 248">
            <a:extLst>
              <a:ext uri="{FF2B5EF4-FFF2-40B4-BE49-F238E27FC236}">
                <a16:creationId xmlns:a16="http://schemas.microsoft.com/office/drawing/2014/main" id="{32F30240-49EF-25A7-6C8C-3ED4EA095E0B}"/>
              </a:ext>
            </a:extLst>
          </p:cNvPr>
          <p:cNvSpPr txBox="1"/>
          <p:nvPr/>
        </p:nvSpPr>
        <p:spPr>
          <a:xfrm>
            <a:off x="9365547" y="4106852"/>
            <a:ext cx="2495781" cy="461665"/>
          </a:xfrm>
          <a:prstGeom prst="rect">
            <a:avLst/>
          </a:prstGeom>
          <a:noFill/>
        </p:spPr>
        <p:txBody>
          <a:bodyPr wrap="square">
            <a:spAutoFit/>
          </a:bodyPr>
          <a:lstStyle/>
          <a:p>
            <a:r>
              <a:rPr lang="en-US" altLang="ja-JP" sz="2400" b="1" dirty="0">
                <a:solidFill>
                  <a:srgbClr val="FF0000"/>
                </a:solidFill>
              </a:rPr>
              <a:t>No Image Lag</a:t>
            </a:r>
            <a:r>
              <a:rPr lang="ja-JP" altLang="en-US" sz="2400" b="1" dirty="0">
                <a:solidFill>
                  <a:srgbClr val="FF0000"/>
                </a:solidFill>
              </a:rPr>
              <a:t> </a:t>
            </a:r>
            <a:endParaRPr lang="ja-JP" altLang="en-US" sz="2400" dirty="0">
              <a:solidFill>
                <a:srgbClr val="FF0000"/>
              </a:solidFill>
            </a:endParaRPr>
          </a:p>
        </p:txBody>
      </p:sp>
      <p:sp>
        <p:nvSpPr>
          <p:cNvPr id="250" name="テキスト ボックス 249">
            <a:extLst>
              <a:ext uri="{FF2B5EF4-FFF2-40B4-BE49-F238E27FC236}">
                <a16:creationId xmlns:a16="http://schemas.microsoft.com/office/drawing/2014/main" id="{0B18DA94-44AB-8447-BD14-1C120BEF8FE6}"/>
              </a:ext>
            </a:extLst>
          </p:cNvPr>
          <p:cNvSpPr txBox="1"/>
          <p:nvPr/>
        </p:nvSpPr>
        <p:spPr>
          <a:xfrm>
            <a:off x="8891894" y="725407"/>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52" name="テキスト ボックス 251">
            <a:extLst>
              <a:ext uri="{FF2B5EF4-FFF2-40B4-BE49-F238E27FC236}">
                <a16:creationId xmlns:a16="http://schemas.microsoft.com/office/drawing/2014/main" id="{F94B6163-6EAB-A49C-591B-A716EE871FEA}"/>
              </a:ext>
            </a:extLst>
          </p:cNvPr>
          <p:cNvSpPr txBox="1"/>
          <p:nvPr/>
        </p:nvSpPr>
        <p:spPr>
          <a:xfrm>
            <a:off x="8969668" y="310109"/>
            <a:ext cx="2726639" cy="523220"/>
          </a:xfrm>
          <a:prstGeom prst="rect">
            <a:avLst/>
          </a:prstGeom>
          <a:noFill/>
        </p:spPr>
        <p:txBody>
          <a:bodyPr wrap="square">
            <a:spAutoFit/>
          </a:bodyPr>
          <a:lstStyle/>
          <a:p>
            <a:r>
              <a:rPr lang="en-US" altLang="ja-JP" sz="2800" b="1" dirty="0"/>
              <a:t> </a:t>
            </a:r>
            <a:r>
              <a:rPr lang="en-US" altLang="ja-JP" sz="1400" b="1" dirty="0"/>
              <a:t>RCA, Fairchild, NEC, Philips </a:t>
            </a:r>
            <a:endParaRPr lang="ja-JP" altLang="en-US" sz="1400" dirty="0"/>
          </a:p>
        </p:txBody>
      </p:sp>
      <p:pic>
        <p:nvPicPr>
          <p:cNvPr id="3" name="図 2">
            <a:extLst>
              <a:ext uri="{FF2B5EF4-FFF2-40B4-BE49-F238E27FC236}">
                <a16:creationId xmlns:a16="http://schemas.microsoft.com/office/drawing/2014/main" id="{1E540D77-12C5-0FD5-5D5A-4E1E6E11A8AB}"/>
              </a:ext>
            </a:extLst>
          </p:cNvPr>
          <p:cNvPicPr>
            <a:picLocks noChangeAspect="1"/>
          </p:cNvPicPr>
          <p:nvPr/>
        </p:nvPicPr>
        <p:blipFill rotWithShape="1">
          <a:blip r:embed="rId3"/>
          <a:srcRect l="36824" t="22175" r="21207" b="30785"/>
          <a:stretch/>
        </p:blipFill>
        <p:spPr>
          <a:xfrm>
            <a:off x="447215" y="245578"/>
            <a:ext cx="5744168" cy="3619782"/>
          </a:xfrm>
          <a:prstGeom prst="rect">
            <a:avLst/>
          </a:prstGeom>
        </p:spPr>
      </p:pic>
      <p:cxnSp>
        <p:nvCxnSpPr>
          <p:cNvPr id="121" name="直線矢印コネクタ 120">
            <a:extLst>
              <a:ext uri="{FF2B5EF4-FFF2-40B4-BE49-F238E27FC236}">
                <a16:creationId xmlns:a16="http://schemas.microsoft.com/office/drawing/2014/main" id="{D0A10079-45B8-6364-85D3-CDCCE6584324}"/>
              </a:ext>
            </a:extLst>
          </p:cNvPr>
          <p:cNvCxnSpPr>
            <a:cxnSpLocks/>
          </p:cNvCxnSpPr>
          <p:nvPr/>
        </p:nvCxnSpPr>
        <p:spPr>
          <a:xfrm>
            <a:off x="1830870" y="648787"/>
            <a:ext cx="180518" cy="62566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489B0DC3-B090-F2B0-2C29-F28C23FF36FB}"/>
              </a:ext>
            </a:extLst>
          </p:cNvPr>
          <p:cNvSpPr txBox="1"/>
          <p:nvPr/>
        </p:nvSpPr>
        <p:spPr>
          <a:xfrm>
            <a:off x="89570" y="198926"/>
            <a:ext cx="4340060" cy="523220"/>
          </a:xfrm>
          <a:prstGeom prst="rect">
            <a:avLst/>
          </a:prstGeom>
          <a:noFill/>
        </p:spPr>
        <p:txBody>
          <a:bodyPr wrap="square" rtlCol="0">
            <a:spAutoFit/>
          </a:bodyPr>
          <a:lstStyle/>
          <a:p>
            <a:r>
              <a:rPr lang="en-US" altLang="ja-JP" sz="1400" b="1" dirty="0">
                <a:solidFill>
                  <a:schemeClr val="accent1">
                    <a:lumMod val="50000"/>
                  </a:schemeClr>
                </a:solidFill>
              </a:rPr>
              <a:t>Floating Surface P+NP Double Junction </a:t>
            </a:r>
          </a:p>
          <a:p>
            <a:r>
              <a:rPr kumimoji="1" lang="en-US" altLang="ja-JP" sz="1400" b="1" dirty="0">
                <a:solidFill>
                  <a:schemeClr val="accent1">
                    <a:lumMod val="50000"/>
                  </a:schemeClr>
                </a:solidFill>
              </a:rPr>
              <a:t>Buried Photodiode </a:t>
            </a:r>
            <a:r>
              <a:rPr lang="en-US" altLang="ja-JP" sz="1400" b="1" dirty="0">
                <a:solidFill>
                  <a:schemeClr val="accent1">
                    <a:lumMod val="50000"/>
                  </a:schemeClr>
                </a:solidFill>
              </a:rPr>
              <a:t>with RC delay time</a:t>
            </a:r>
            <a:endParaRPr kumimoji="1" lang="ja-JP" altLang="en-US" sz="1400" b="1" dirty="0">
              <a:solidFill>
                <a:schemeClr val="accent1">
                  <a:lumMod val="50000"/>
                </a:schemeClr>
              </a:solidFill>
            </a:endParaRPr>
          </a:p>
        </p:txBody>
      </p:sp>
      <p:pic>
        <p:nvPicPr>
          <p:cNvPr id="6" name="図 5">
            <a:extLst>
              <a:ext uri="{FF2B5EF4-FFF2-40B4-BE49-F238E27FC236}">
                <a16:creationId xmlns:a16="http://schemas.microsoft.com/office/drawing/2014/main" id="{65FFF03A-267A-2B18-7E0C-D4FF9C077CC4}"/>
              </a:ext>
            </a:extLst>
          </p:cNvPr>
          <p:cNvPicPr>
            <a:picLocks noChangeAspect="1"/>
          </p:cNvPicPr>
          <p:nvPr/>
        </p:nvPicPr>
        <p:blipFill rotWithShape="1">
          <a:blip r:embed="rId4"/>
          <a:srcRect l="54663" t="30114" r="30894" b="21307"/>
          <a:stretch/>
        </p:blipFill>
        <p:spPr>
          <a:xfrm rot="5400000">
            <a:off x="2021454" y="3034431"/>
            <a:ext cx="2519896" cy="5171731"/>
          </a:xfrm>
          <a:prstGeom prst="rect">
            <a:avLst/>
          </a:prstGeom>
        </p:spPr>
      </p:pic>
      <p:sp>
        <p:nvSpPr>
          <p:cNvPr id="128" name="テキスト ボックス 127">
            <a:extLst>
              <a:ext uri="{FF2B5EF4-FFF2-40B4-BE49-F238E27FC236}">
                <a16:creationId xmlns:a16="http://schemas.microsoft.com/office/drawing/2014/main" id="{34A18D4F-A327-6A25-8A15-BAD4FFDDBBAB}"/>
              </a:ext>
            </a:extLst>
          </p:cNvPr>
          <p:cNvSpPr txBox="1"/>
          <p:nvPr/>
        </p:nvSpPr>
        <p:spPr>
          <a:xfrm>
            <a:off x="419332" y="3797340"/>
            <a:ext cx="6163406" cy="584775"/>
          </a:xfrm>
          <a:prstGeom prst="rect">
            <a:avLst/>
          </a:prstGeom>
          <a:noFill/>
        </p:spPr>
        <p:txBody>
          <a:bodyPr wrap="square">
            <a:spAutoFit/>
          </a:bodyPr>
          <a:lstStyle/>
          <a:p>
            <a:r>
              <a:rPr lang="ja-JP" altLang="en-US" sz="1600" b="1" dirty="0">
                <a:solidFill>
                  <a:schemeClr val="accent1">
                    <a:lumMod val="75000"/>
                  </a:schemeClr>
                </a:solidFill>
              </a:rPr>
              <a:t>JPA1976</a:t>
            </a:r>
            <a:r>
              <a:rPr lang="en-US" altLang="ja-JP" sz="1600" b="1" dirty="0">
                <a:solidFill>
                  <a:schemeClr val="accent1">
                    <a:lumMod val="75000"/>
                  </a:schemeClr>
                </a:solidFill>
              </a:rPr>
              <a:t>-</a:t>
            </a:r>
            <a:r>
              <a:rPr lang="ja-JP" altLang="en-US" sz="1600" b="1" dirty="0">
                <a:solidFill>
                  <a:schemeClr val="accent1">
                    <a:lumMod val="75000"/>
                  </a:schemeClr>
                </a:solidFill>
              </a:rPr>
              <a:t>65705 on PNP junction Buired Photodiode</a:t>
            </a:r>
            <a:endParaRPr lang="en-US" altLang="ja-JP" sz="1600" b="1" dirty="0">
              <a:solidFill>
                <a:schemeClr val="accent1">
                  <a:lumMod val="75000"/>
                </a:schemeClr>
              </a:solidFill>
            </a:endParaRPr>
          </a:p>
          <a:p>
            <a:r>
              <a:rPr lang="en-US" altLang="ja-JP" sz="1600" b="1" dirty="0">
                <a:solidFill>
                  <a:schemeClr val="accent1">
                    <a:lumMod val="75000"/>
                  </a:schemeClr>
                </a:solidFill>
              </a:rPr>
              <a:t>   Priority June 9, 1975  Netherland Patent 7506795</a:t>
            </a:r>
            <a:endParaRPr lang="ja-JP" altLang="en-US" sz="1600" b="1" dirty="0">
              <a:solidFill>
                <a:schemeClr val="accent1">
                  <a:lumMod val="75000"/>
                </a:schemeClr>
              </a:solidFill>
            </a:endParaRPr>
          </a:p>
        </p:txBody>
      </p:sp>
      <p:sp>
        <p:nvSpPr>
          <p:cNvPr id="129" name="テキスト ボックス 128">
            <a:extLst>
              <a:ext uri="{FF2B5EF4-FFF2-40B4-BE49-F238E27FC236}">
                <a16:creationId xmlns:a16="http://schemas.microsoft.com/office/drawing/2014/main" id="{D2C2E5DB-CE4F-1B80-5528-656C47D4D026}"/>
              </a:ext>
            </a:extLst>
          </p:cNvPr>
          <p:cNvSpPr txBox="1"/>
          <p:nvPr/>
        </p:nvSpPr>
        <p:spPr>
          <a:xfrm>
            <a:off x="3378825" y="650111"/>
            <a:ext cx="681404" cy="366436"/>
          </a:xfrm>
          <a:prstGeom prst="rect">
            <a:avLst/>
          </a:prstGeom>
          <a:noFill/>
        </p:spPr>
        <p:txBody>
          <a:bodyPr wrap="square">
            <a:spAutoFit/>
          </a:bodyPr>
          <a:lstStyle/>
          <a:p>
            <a:r>
              <a:rPr lang="en-US" altLang="ja-JP" sz="1800" b="1" dirty="0">
                <a:solidFill>
                  <a:srgbClr val="FF0000"/>
                </a:solidFill>
              </a:rPr>
              <a:t>Cox</a:t>
            </a:r>
            <a:endParaRPr lang="ja-JP" altLang="en-US" dirty="0"/>
          </a:p>
        </p:txBody>
      </p:sp>
      <p:sp>
        <p:nvSpPr>
          <p:cNvPr id="124" name="テキスト ボックス 123">
            <a:extLst>
              <a:ext uri="{FF2B5EF4-FFF2-40B4-BE49-F238E27FC236}">
                <a16:creationId xmlns:a16="http://schemas.microsoft.com/office/drawing/2014/main" id="{D0DB4EF8-3B03-6766-C5B9-EF22F3145542}"/>
              </a:ext>
            </a:extLst>
          </p:cNvPr>
          <p:cNvSpPr txBox="1"/>
          <p:nvPr/>
        </p:nvSpPr>
        <p:spPr>
          <a:xfrm>
            <a:off x="5971301" y="3775573"/>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125" name="テキスト ボックス 124">
            <a:extLst>
              <a:ext uri="{FF2B5EF4-FFF2-40B4-BE49-F238E27FC236}">
                <a16:creationId xmlns:a16="http://schemas.microsoft.com/office/drawing/2014/main" id="{2073C34A-6AB7-1F8A-A3B3-56F91541FB46}"/>
              </a:ext>
            </a:extLst>
          </p:cNvPr>
          <p:cNvSpPr txBox="1"/>
          <p:nvPr/>
        </p:nvSpPr>
        <p:spPr>
          <a:xfrm>
            <a:off x="5859021" y="376426"/>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5" name="正方形/長方形 4">
            <a:extLst>
              <a:ext uri="{FF2B5EF4-FFF2-40B4-BE49-F238E27FC236}">
                <a16:creationId xmlns:a16="http://schemas.microsoft.com/office/drawing/2014/main" id="{23FF0F59-CE68-E922-A7C7-A382EB4B53C8}"/>
              </a:ext>
            </a:extLst>
          </p:cNvPr>
          <p:cNvSpPr/>
          <p:nvPr/>
        </p:nvSpPr>
        <p:spPr>
          <a:xfrm>
            <a:off x="419332" y="3440151"/>
            <a:ext cx="1592056" cy="3354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6" name="テキスト ボックス 125">
            <a:extLst>
              <a:ext uri="{FF2B5EF4-FFF2-40B4-BE49-F238E27FC236}">
                <a16:creationId xmlns:a16="http://schemas.microsoft.com/office/drawing/2014/main" id="{D12705C4-7678-A041-D644-C33127C108E9}"/>
              </a:ext>
            </a:extLst>
          </p:cNvPr>
          <p:cNvSpPr txBox="1"/>
          <p:nvPr/>
        </p:nvSpPr>
        <p:spPr>
          <a:xfrm>
            <a:off x="11393460" y="6451492"/>
            <a:ext cx="798540" cy="461665"/>
          </a:xfrm>
          <a:prstGeom prst="rect">
            <a:avLst/>
          </a:prstGeom>
          <a:noFill/>
        </p:spPr>
        <p:txBody>
          <a:bodyPr wrap="square">
            <a:spAutoFit/>
          </a:bodyPr>
          <a:lstStyle/>
          <a:p>
            <a:r>
              <a:rPr lang="en-US" altLang="ja-JP" sz="2400" b="1" dirty="0"/>
              <a:t>2.51</a:t>
            </a:r>
            <a:endParaRPr lang="ja-JP" altLang="en-US" sz="2400" b="1" dirty="0"/>
          </a:p>
        </p:txBody>
      </p:sp>
      <p:sp>
        <p:nvSpPr>
          <p:cNvPr id="127" name="正方形/長方形 126">
            <a:extLst>
              <a:ext uri="{FF2B5EF4-FFF2-40B4-BE49-F238E27FC236}">
                <a16:creationId xmlns:a16="http://schemas.microsoft.com/office/drawing/2014/main" id="{23864D97-D5DC-C28A-D698-E9F315C90FFF}"/>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0" name="テキスト ボックス 129">
            <a:extLst>
              <a:ext uri="{FF2B5EF4-FFF2-40B4-BE49-F238E27FC236}">
                <a16:creationId xmlns:a16="http://schemas.microsoft.com/office/drawing/2014/main" id="{AE155203-BA03-6139-C74B-D07A9BAC0FDA}"/>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051</a:t>
            </a:r>
            <a:endParaRPr kumimoji="1" lang="ja-JP" altLang="en-US" b="1" dirty="0"/>
          </a:p>
        </p:txBody>
      </p:sp>
      <p:sp>
        <p:nvSpPr>
          <p:cNvPr id="131" name="正方形/長方形 130">
            <a:extLst>
              <a:ext uri="{FF2B5EF4-FFF2-40B4-BE49-F238E27FC236}">
                <a16:creationId xmlns:a16="http://schemas.microsoft.com/office/drawing/2014/main" id="{FD020B81-7390-67D7-D625-21F7A08FCC56}"/>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6126305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テキスト ボックス 149">
            <a:extLst>
              <a:ext uri="{FF2B5EF4-FFF2-40B4-BE49-F238E27FC236}">
                <a16:creationId xmlns:a16="http://schemas.microsoft.com/office/drawing/2014/main" id="{CA343FB1-470C-D0AB-B37E-E17917CCCDCC}"/>
              </a:ext>
            </a:extLst>
          </p:cNvPr>
          <p:cNvSpPr txBox="1"/>
          <p:nvPr/>
        </p:nvSpPr>
        <p:spPr>
          <a:xfrm>
            <a:off x="7257486" y="171645"/>
            <a:ext cx="4340060" cy="400110"/>
          </a:xfrm>
          <a:prstGeom prst="rect">
            <a:avLst/>
          </a:prstGeom>
          <a:noFill/>
        </p:spPr>
        <p:txBody>
          <a:bodyPr wrap="square" rtlCol="0">
            <a:spAutoFit/>
          </a:bodyPr>
          <a:lstStyle/>
          <a:p>
            <a:r>
              <a:rPr lang="en-US" altLang="ja-JP" sz="2000" b="1" dirty="0"/>
              <a:t>Before Invention of CCD in 1970, </a:t>
            </a:r>
            <a:endParaRPr kumimoji="1" lang="ja-JP" altLang="en-US" sz="2000" b="1" dirty="0"/>
          </a:p>
        </p:txBody>
      </p:sp>
      <p:cxnSp>
        <p:nvCxnSpPr>
          <p:cNvPr id="59" name="直線コネクタ 58">
            <a:extLst>
              <a:ext uri="{FF2B5EF4-FFF2-40B4-BE49-F238E27FC236}">
                <a16:creationId xmlns:a16="http://schemas.microsoft.com/office/drawing/2014/main" id="{57B511A6-405D-7E55-FB5B-0100D1F0E1D0}"/>
              </a:ext>
            </a:extLst>
          </p:cNvPr>
          <p:cNvCxnSpPr>
            <a:cxnSpLocks/>
          </p:cNvCxnSpPr>
          <p:nvPr/>
        </p:nvCxnSpPr>
        <p:spPr>
          <a:xfrm>
            <a:off x="8663111" y="632007"/>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4690E898-1B06-6BB9-A20E-6B29D1BD77DC}"/>
              </a:ext>
            </a:extLst>
          </p:cNvPr>
          <p:cNvCxnSpPr>
            <a:cxnSpLocks/>
          </p:cNvCxnSpPr>
          <p:nvPr/>
        </p:nvCxnSpPr>
        <p:spPr>
          <a:xfrm>
            <a:off x="8112375" y="1113616"/>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F779526F-A4A5-D22B-9BD1-36D499361046}"/>
              </a:ext>
            </a:extLst>
          </p:cNvPr>
          <p:cNvCxnSpPr>
            <a:cxnSpLocks/>
          </p:cNvCxnSpPr>
          <p:nvPr/>
        </p:nvCxnSpPr>
        <p:spPr>
          <a:xfrm>
            <a:off x="7555142" y="1113616"/>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047D638D-F7D9-CBF6-2F2B-462A8E700094}"/>
              </a:ext>
            </a:extLst>
          </p:cNvPr>
          <p:cNvCxnSpPr>
            <a:cxnSpLocks/>
          </p:cNvCxnSpPr>
          <p:nvPr/>
        </p:nvCxnSpPr>
        <p:spPr>
          <a:xfrm>
            <a:off x="7905369" y="9952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CE388EA-D3CE-9DE3-E6DC-2027B6EC4DE5}"/>
              </a:ext>
            </a:extLst>
          </p:cNvPr>
          <p:cNvCxnSpPr>
            <a:cxnSpLocks/>
          </p:cNvCxnSpPr>
          <p:nvPr/>
        </p:nvCxnSpPr>
        <p:spPr>
          <a:xfrm>
            <a:off x="7905369" y="929554"/>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4BDB31E-79BB-7996-BD5C-F526F0912FDB}"/>
              </a:ext>
            </a:extLst>
          </p:cNvPr>
          <p:cNvCxnSpPr>
            <a:cxnSpLocks/>
          </p:cNvCxnSpPr>
          <p:nvPr/>
        </p:nvCxnSpPr>
        <p:spPr>
          <a:xfrm flipV="1">
            <a:off x="7905369" y="995283"/>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BF0B80F-B12E-2FA7-FE6A-8EFFA5A5E7A4}"/>
              </a:ext>
            </a:extLst>
          </p:cNvPr>
          <p:cNvCxnSpPr>
            <a:cxnSpLocks/>
          </p:cNvCxnSpPr>
          <p:nvPr/>
        </p:nvCxnSpPr>
        <p:spPr>
          <a:xfrm flipV="1">
            <a:off x="8112375" y="989247"/>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FA440355-28A7-A4B2-BA98-8993DC08CC48}"/>
              </a:ext>
            </a:extLst>
          </p:cNvPr>
          <p:cNvCxnSpPr>
            <a:cxnSpLocks/>
          </p:cNvCxnSpPr>
          <p:nvPr/>
        </p:nvCxnSpPr>
        <p:spPr>
          <a:xfrm flipV="1">
            <a:off x="8004130" y="807025"/>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楕円 91">
            <a:extLst>
              <a:ext uri="{FF2B5EF4-FFF2-40B4-BE49-F238E27FC236}">
                <a16:creationId xmlns:a16="http://schemas.microsoft.com/office/drawing/2014/main" id="{4EB0EC97-AC5B-C14F-9F81-3DA0CBE69ED6}"/>
              </a:ext>
            </a:extLst>
          </p:cNvPr>
          <p:cNvSpPr/>
          <p:nvPr/>
        </p:nvSpPr>
        <p:spPr>
          <a:xfrm>
            <a:off x="7950008" y="71643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EC6995C-FB02-ED83-9DA0-D7FF52DC6639}"/>
              </a:ext>
            </a:extLst>
          </p:cNvPr>
          <p:cNvSpPr/>
          <p:nvPr/>
        </p:nvSpPr>
        <p:spPr>
          <a:xfrm>
            <a:off x="8608302" y="104520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D012BB34-3EFA-7BF2-1777-F8E42BA35256}"/>
              </a:ext>
            </a:extLst>
          </p:cNvPr>
          <p:cNvCxnSpPr>
            <a:cxnSpLocks/>
          </p:cNvCxnSpPr>
          <p:nvPr/>
        </p:nvCxnSpPr>
        <p:spPr>
          <a:xfrm>
            <a:off x="7574192" y="1098348"/>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AC3459D2-6289-E4BC-FC20-6C5D2E804501}"/>
              </a:ext>
            </a:extLst>
          </p:cNvPr>
          <p:cNvCxnSpPr>
            <a:cxnSpLocks/>
          </p:cNvCxnSpPr>
          <p:nvPr/>
        </p:nvCxnSpPr>
        <p:spPr>
          <a:xfrm>
            <a:off x="7471597" y="166187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C46DC54-5C9D-D25D-4C39-732B14B4305B}"/>
              </a:ext>
            </a:extLst>
          </p:cNvPr>
          <p:cNvCxnSpPr>
            <a:cxnSpLocks/>
          </p:cNvCxnSpPr>
          <p:nvPr/>
        </p:nvCxnSpPr>
        <p:spPr>
          <a:xfrm>
            <a:off x="7525266" y="172145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FBB036B5-A27B-D79B-B6EE-A1B2FFC8E626}"/>
              </a:ext>
            </a:extLst>
          </p:cNvPr>
          <p:cNvCxnSpPr>
            <a:cxnSpLocks/>
          </p:cNvCxnSpPr>
          <p:nvPr/>
        </p:nvCxnSpPr>
        <p:spPr>
          <a:xfrm>
            <a:off x="7428084" y="1245911"/>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二等辺三角形 166">
            <a:extLst>
              <a:ext uri="{FF2B5EF4-FFF2-40B4-BE49-F238E27FC236}">
                <a16:creationId xmlns:a16="http://schemas.microsoft.com/office/drawing/2014/main" id="{60A0CEA2-6FE6-8FC1-05A6-F9122A8AF89B}"/>
              </a:ext>
            </a:extLst>
          </p:cNvPr>
          <p:cNvSpPr/>
          <p:nvPr/>
        </p:nvSpPr>
        <p:spPr>
          <a:xfrm>
            <a:off x="7471599" y="1250279"/>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DE5EBB98-1791-4362-171A-497BCCF8D96E}"/>
              </a:ext>
            </a:extLst>
          </p:cNvPr>
          <p:cNvCxnSpPr>
            <a:cxnSpLocks/>
          </p:cNvCxnSpPr>
          <p:nvPr/>
        </p:nvCxnSpPr>
        <p:spPr>
          <a:xfrm>
            <a:off x="8663111" y="228342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CF2AE3E-3FC3-9B63-972E-5F3B0846B6DD}"/>
              </a:ext>
            </a:extLst>
          </p:cNvPr>
          <p:cNvCxnSpPr>
            <a:cxnSpLocks/>
          </p:cNvCxnSpPr>
          <p:nvPr/>
        </p:nvCxnSpPr>
        <p:spPr>
          <a:xfrm>
            <a:off x="8662423" y="2510257"/>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31A2894-A1FC-E59F-2FC6-4C36FB818FE0}"/>
              </a:ext>
            </a:extLst>
          </p:cNvPr>
          <p:cNvCxnSpPr>
            <a:cxnSpLocks/>
          </p:cNvCxnSpPr>
          <p:nvPr/>
        </p:nvCxnSpPr>
        <p:spPr>
          <a:xfrm flipV="1">
            <a:off x="8958970" y="2265302"/>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FA7857F-D0F1-50CE-0A53-22EAB65149F0}"/>
              </a:ext>
            </a:extLst>
          </p:cNvPr>
          <p:cNvCxnSpPr>
            <a:cxnSpLocks/>
          </p:cNvCxnSpPr>
          <p:nvPr/>
        </p:nvCxnSpPr>
        <p:spPr>
          <a:xfrm flipV="1">
            <a:off x="8870117" y="226602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13E0E57C-C773-D8E1-3880-68188B1A3756}"/>
              </a:ext>
            </a:extLst>
          </p:cNvPr>
          <p:cNvCxnSpPr>
            <a:cxnSpLocks/>
          </p:cNvCxnSpPr>
          <p:nvPr/>
        </p:nvCxnSpPr>
        <p:spPr>
          <a:xfrm flipH="1" flipV="1">
            <a:off x="8663111" y="2503756"/>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8020F7A4-6F81-1DC0-48CE-F618AB5DD7E3}"/>
              </a:ext>
            </a:extLst>
          </p:cNvPr>
          <p:cNvCxnSpPr>
            <a:cxnSpLocks/>
          </p:cNvCxnSpPr>
          <p:nvPr/>
        </p:nvCxnSpPr>
        <p:spPr>
          <a:xfrm>
            <a:off x="8958970" y="239365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楕円 197">
            <a:extLst>
              <a:ext uri="{FF2B5EF4-FFF2-40B4-BE49-F238E27FC236}">
                <a16:creationId xmlns:a16="http://schemas.microsoft.com/office/drawing/2014/main" id="{9B492A26-7B6E-947A-4C37-9E93A9D58DB7}"/>
              </a:ext>
            </a:extLst>
          </p:cNvPr>
          <p:cNvSpPr/>
          <p:nvPr/>
        </p:nvSpPr>
        <p:spPr>
          <a:xfrm>
            <a:off x="9111855" y="2334298"/>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CAC77176-FFE5-2716-5E3C-8E133A828E32}"/>
              </a:ext>
            </a:extLst>
          </p:cNvPr>
          <p:cNvSpPr/>
          <p:nvPr/>
        </p:nvSpPr>
        <p:spPr>
          <a:xfrm>
            <a:off x="8601086" y="265950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C86FB810-CEEB-0975-28D2-CBCC2A9AF194}"/>
              </a:ext>
            </a:extLst>
          </p:cNvPr>
          <p:cNvCxnSpPr>
            <a:cxnSpLocks/>
            <a:endCxn id="202" idx="1"/>
          </p:cNvCxnSpPr>
          <p:nvPr/>
        </p:nvCxnSpPr>
        <p:spPr>
          <a:xfrm>
            <a:off x="7579857" y="2717398"/>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a:extLst>
              <a:ext uri="{FF2B5EF4-FFF2-40B4-BE49-F238E27FC236}">
                <a16:creationId xmlns:a16="http://schemas.microsoft.com/office/drawing/2014/main" id="{8C3E250D-172E-2DC4-65AA-E854CA4AA7A9}"/>
              </a:ext>
            </a:extLst>
          </p:cNvPr>
          <p:cNvSpPr txBox="1"/>
          <p:nvPr/>
        </p:nvSpPr>
        <p:spPr>
          <a:xfrm>
            <a:off x="11011311" y="2547589"/>
            <a:ext cx="1132251" cy="369332"/>
          </a:xfrm>
          <a:prstGeom prst="rect">
            <a:avLst/>
          </a:prstGeom>
          <a:noFill/>
        </p:spPr>
        <p:txBody>
          <a:bodyPr wrap="square">
            <a:spAutoFit/>
          </a:bodyPr>
          <a:lstStyle/>
          <a:p>
            <a:r>
              <a:rPr lang="en-US" altLang="ja-JP" sz="1800" b="1" dirty="0"/>
              <a:t>Output</a:t>
            </a:r>
            <a:endParaRPr lang="ja-JP" altLang="en-US" dirty="0"/>
          </a:p>
        </p:txBody>
      </p:sp>
      <p:sp>
        <p:nvSpPr>
          <p:cNvPr id="203" name="テキスト ボックス 202">
            <a:extLst>
              <a:ext uri="{FF2B5EF4-FFF2-40B4-BE49-F238E27FC236}">
                <a16:creationId xmlns:a16="http://schemas.microsoft.com/office/drawing/2014/main" id="{D94D9140-4ED2-AAF9-8C08-204EAF0DD9EB}"/>
              </a:ext>
            </a:extLst>
          </p:cNvPr>
          <p:cNvSpPr txBox="1"/>
          <p:nvPr/>
        </p:nvSpPr>
        <p:spPr>
          <a:xfrm>
            <a:off x="9185216" y="2228183"/>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05" name="直線コネクタ 204">
            <a:extLst>
              <a:ext uri="{FF2B5EF4-FFF2-40B4-BE49-F238E27FC236}">
                <a16:creationId xmlns:a16="http://schemas.microsoft.com/office/drawing/2014/main" id="{705BF72F-F682-90B0-2D11-D55906D4C3C5}"/>
              </a:ext>
            </a:extLst>
          </p:cNvPr>
          <p:cNvCxnSpPr>
            <a:cxnSpLocks/>
          </p:cNvCxnSpPr>
          <p:nvPr/>
        </p:nvCxnSpPr>
        <p:spPr>
          <a:xfrm>
            <a:off x="7972532" y="1790017"/>
            <a:ext cx="657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55D9E9-6AD9-6A5E-7412-B698ED65DA1F}"/>
              </a:ext>
            </a:extLst>
          </p:cNvPr>
          <p:cNvCxnSpPr>
            <a:cxnSpLocks/>
          </p:cNvCxnSpPr>
          <p:nvPr/>
        </p:nvCxnSpPr>
        <p:spPr>
          <a:xfrm>
            <a:off x="7972532" y="1790017"/>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780B89AD-34B3-FA8E-D6D9-B974B90BE4B1}"/>
              </a:ext>
            </a:extLst>
          </p:cNvPr>
          <p:cNvCxnSpPr>
            <a:cxnSpLocks/>
          </p:cNvCxnSpPr>
          <p:nvPr/>
        </p:nvCxnSpPr>
        <p:spPr>
          <a:xfrm>
            <a:off x="7815148" y="2121028"/>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E383D7D-9175-89BC-5C12-3A353BDEAFB3}"/>
              </a:ext>
            </a:extLst>
          </p:cNvPr>
          <p:cNvCxnSpPr>
            <a:cxnSpLocks/>
          </p:cNvCxnSpPr>
          <p:nvPr/>
        </p:nvCxnSpPr>
        <p:spPr>
          <a:xfrm>
            <a:off x="7815147" y="2212237"/>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F6AB7724-48AA-E278-6DEE-6C6844E7E885}"/>
              </a:ext>
            </a:extLst>
          </p:cNvPr>
          <p:cNvCxnSpPr>
            <a:cxnSpLocks/>
          </p:cNvCxnSpPr>
          <p:nvPr/>
        </p:nvCxnSpPr>
        <p:spPr>
          <a:xfrm>
            <a:off x="7977125" y="2221279"/>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8B9FA5B0-CA13-CDF3-F451-75D26FD8FE25}"/>
              </a:ext>
            </a:extLst>
          </p:cNvPr>
          <p:cNvCxnSpPr>
            <a:cxnSpLocks/>
          </p:cNvCxnSpPr>
          <p:nvPr/>
        </p:nvCxnSpPr>
        <p:spPr>
          <a:xfrm>
            <a:off x="7879510" y="2436062"/>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4690547A-EB3C-493D-48DF-EBF60B90A547}"/>
              </a:ext>
            </a:extLst>
          </p:cNvPr>
          <p:cNvCxnSpPr>
            <a:cxnSpLocks/>
          </p:cNvCxnSpPr>
          <p:nvPr/>
        </p:nvCxnSpPr>
        <p:spPr>
          <a:xfrm>
            <a:off x="7938648" y="2496975"/>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0C00CF71-B9D5-A779-990E-175618D86158}"/>
              </a:ext>
            </a:extLst>
          </p:cNvPr>
          <p:cNvCxnSpPr>
            <a:cxnSpLocks/>
          </p:cNvCxnSpPr>
          <p:nvPr/>
        </p:nvCxnSpPr>
        <p:spPr>
          <a:xfrm>
            <a:off x="9356075" y="2723423"/>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565ED72F-C13D-6880-39B2-1701E05728D5}"/>
              </a:ext>
            </a:extLst>
          </p:cNvPr>
          <p:cNvCxnSpPr>
            <a:cxnSpLocks/>
          </p:cNvCxnSpPr>
          <p:nvPr/>
        </p:nvCxnSpPr>
        <p:spPr>
          <a:xfrm>
            <a:off x="9198691" y="3054434"/>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8E2A6F12-FF4E-0606-5AD1-CFAF3E29D92E}"/>
              </a:ext>
            </a:extLst>
          </p:cNvPr>
          <p:cNvCxnSpPr>
            <a:cxnSpLocks/>
          </p:cNvCxnSpPr>
          <p:nvPr/>
        </p:nvCxnSpPr>
        <p:spPr>
          <a:xfrm>
            <a:off x="9198690" y="3145643"/>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76CD189A-9F83-4655-F672-15DCA6B966E9}"/>
              </a:ext>
            </a:extLst>
          </p:cNvPr>
          <p:cNvCxnSpPr>
            <a:cxnSpLocks/>
          </p:cNvCxnSpPr>
          <p:nvPr/>
        </p:nvCxnSpPr>
        <p:spPr>
          <a:xfrm>
            <a:off x="9360668" y="3154685"/>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27E20199-949A-2D56-14A4-B4AA77BAA1C9}"/>
              </a:ext>
            </a:extLst>
          </p:cNvPr>
          <p:cNvCxnSpPr>
            <a:cxnSpLocks/>
          </p:cNvCxnSpPr>
          <p:nvPr/>
        </p:nvCxnSpPr>
        <p:spPr>
          <a:xfrm>
            <a:off x="9263053" y="336946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4FEAE1BA-DB41-0FC5-D0F2-F94E404F44E2}"/>
              </a:ext>
            </a:extLst>
          </p:cNvPr>
          <p:cNvCxnSpPr>
            <a:cxnSpLocks/>
          </p:cNvCxnSpPr>
          <p:nvPr/>
        </p:nvCxnSpPr>
        <p:spPr>
          <a:xfrm>
            <a:off x="9322191" y="34303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83707831-029F-F49F-FC88-78C14EF674EA}"/>
              </a:ext>
            </a:extLst>
          </p:cNvPr>
          <p:cNvSpPr txBox="1"/>
          <p:nvPr/>
        </p:nvSpPr>
        <p:spPr>
          <a:xfrm>
            <a:off x="9453691" y="2960977"/>
            <a:ext cx="1132251" cy="369332"/>
          </a:xfrm>
          <a:prstGeom prst="rect">
            <a:avLst/>
          </a:prstGeom>
          <a:noFill/>
        </p:spPr>
        <p:txBody>
          <a:bodyPr wrap="square">
            <a:spAutoFit/>
          </a:bodyPr>
          <a:lstStyle/>
          <a:p>
            <a:r>
              <a:rPr lang="en-US" altLang="ja-JP" sz="1800" b="1" dirty="0"/>
              <a:t>C</a:t>
            </a:r>
            <a:r>
              <a:rPr lang="en-US" altLang="ja-JP" sz="1200" b="1" dirty="0"/>
              <a:t>H</a:t>
            </a:r>
            <a:endParaRPr lang="ja-JP" altLang="en-US" sz="1200" dirty="0"/>
          </a:p>
        </p:txBody>
      </p:sp>
      <p:sp>
        <p:nvSpPr>
          <p:cNvPr id="223" name="テキスト ボックス 222">
            <a:extLst>
              <a:ext uri="{FF2B5EF4-FFF2-40B4-BE49-F238E27FC236}">
                <a16:creationId xmlns:a16="http://schemas.microsoft.com/office/drawing/2014/main" id="{C9853594-B20A-CCA5-2259-5A14A9D58A18}"/>
              </a:ext>
            </a:extLst>
          </p:cNvPr>
          <p:cNvSpPr txBox="1"/>
          <p:nvPr/>
        </p:nvSpPr>
        <p:spPr>
          <a:xfrm>
            <a:off x="7352282" y="1974065"/>
            <a:ext cx="1132251" cy="369332"/>
          </a:xfrm>
          <a:prstGeom prst="rect">
            <a:avLst/>
          </a:prstGeom>
          <a:noFill/>
        </p:spPr>
        <p:txBody>
          <a:bodyPr wrap="square">
            <a:spAutoFit/>
          </a:bodyPr>
          <a:lstStyle/>
          <a:p>
            <a:r>
              <a:rPr lang="en-US" altLang="ja-JP" sz="1800" b="1" dirty="0"/>
              <a:t>C</a:t>
            </a:r>
            <a:r>
              <a:rPr lang="en-US" altLang="ja-JP" sz="1200" b="1" dirty="0"/>
              <a:t>V</a:t>
            </a:r>
            <a:endParaRPr lang="ja-JP" altLang="en-US" sz="1200" dirty="0"/>
          </a:p>
        </p:txBody>
      </p:sp>
      <p:sp>
        <p:nvSpPr>
          <p:cNvPr id="224" name="楕円 223">
            <a:extLst>
              <a:ext uri="{FF2B5EF4-FFF2-40B4-BE49-F238E27FC236}">
                <a16:creationId xmlns:a16="http://schemas.microsoft.com/office/drawing/2014/main" id="{1003464E-9523-A405-C391-A84F63D1C4DB}"/>
              </a:ext>
            </a:extLst>
          </p:cNvPr>
          <p:cNvSpPr/>
          <p:nvPr/>
        </p:nvSpPr>
        <p:spPr>
          <a:xfrm>
            <a:off x="8600398" y="1745604"/>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8B87EEEF-8EDB-BD5B-7C15-9A973877E94A}"/>
              </a:ext>
            </a:extLst>
          </p:cNvPr>
          <p:cNvSpPr/>
          <p:nvPr/>
        </p:nvSpPr>
        <p:spPr>
          <a:xfrm>
            <a:off x="9295584" y="265608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5C28C203-71D8-7FA0-B092-735AE23D4C93}"/>
              </a:ext>
            </a:extLst>
          </p:cNvPr>
          <p:cNvSpPr txBox="1"/>
          <p:nvPr/>
        </p:nvSpPr>
        <p:spPr>
          <a:xfrm>
            <a:off x="6388859" y="3369104"/>
            <a:ext cx="5765913" cy="707886"/>
          </a:xfrm>
          <a:prstGeom prst="rect">
            <a:avLst/>
          </a:prstGeom>
          <a:noFill/>
        </p:spPr>
        <p:txBody>
          <a:bodyPr wrap="square" rtlCol="0">
            <a:spAutoFit/>
          </a:bodyPr>
          <a:lstStyle/>
          <a:p>
            <a:r>
              <a:rPr lang="en-US" altLang="ja-JP" sz="2000" b="1" dirty="0"/>
              <a:t>Triple junction type Pinned Photodiode</a:t>
            </a:r>
          </a:p>
          <a:p>
            <a:r>
              <a:rPr lang="en-US" altLang="ja-JP" sz="2000" b="1" dirty="0"/>
              <a:t>with Electric Shutter by Hagiwara, 1975</a:t>
            </a:r>
            <a:endParaRPr kumimoji="1" lang="ja-JP" altLang="en-US" sz="2000" b="1" dirty="0"/>
          </a:p>
        </p:txBody>
      </p:sp>
      <p:sp>
        <p:nvSpPr>
          <p:cNvPr id="362" name="テキスト ボックス 361">
            <a:extLst>
              <a:ext uri="{FF2B5EF4-FFF2-40B4-BE49-F238E27FC236}">
                <a16:creationId xmlns:a16="http://schemas.microsoft.com/office/drawing/2014/main" id="{4C99498C-A28D-DCF5-3125-A4DFE0D50FD8}"/>
              </a:ext>
            </a:extLst>
          </p:cNvPr>
          <p:cNvSpPr txBox="1"/>
          <p:nvPr/>
        </p:nvSpPr>
        <p:spPr>
          <a:xfrm>
            <a:off x="8874139" y="1353876"/>
            <a:ext cx="2778204" cy="369332"/>
          </a:xfrm>
          <a:prstGeom prst="rect">
            <a:avLst/>
          </a:prstGeom>
          <a:noFill/>
        </p:spPr>
        <p:txBody>
          <a:bodyPr wrap="square">
            <a:spAutoFit/>
          </a:bodyPr>
          <a:lstStyle/>
          <a:p>
            <a:r>
              <a:rPr lang="en-US" altLang="ja-JP" sz="1800" b="1" dirty="0"/>
              <a:t>Vertical Data Line</a:t>
            </a:r>
            <a:endParaRPr lang="ja-JP" altLang="en-US" dirty="0"/>
          </a:p>
        </p:txBody>
      </p:sp>
      <p:sp>
        <p:nvSpPr>
          <p:cNvPr id="363" name="テキスト ボックス 362">
            <a:extLst>
              <a:ext uri="{FF2B5EF4-FFF2-40B4-BE49-F238E27FC236}">
                <a16:creationId xmlns:a16="http://schemas.microsoft.com/office/drawing/2014/main" id="{ACDF5E21-4F06-FC7F-7CEF-786A80BB814B}"/>
              </a:ext>
            </a:extLst>
          </p:cNvPr>
          <p:cNvSpPr txBox="1"/>
          <p:nvPr/>
        </p:nvSpPr>
        <p:spPr>
          <a:xfrm>
            <a:off x="8044333" y="2736591"/>
            <a:ext cx="3822459" cy="369332"/>
          </a:xfrm>
          <a:prstGeom prst="rect">
            <a:avLst/>
          </a:prstGeom>
          <a:noFill/>
        </p:spPr>
        <p:txBody>
          <a:bodyPr wrap="square">
            <a:spAutoFit/>
          </a:bodyPr>
          <a:lstStyle/>
          <a:p>
            <a:r>
              <a:rPr lang="en-US" altLang="ja-JP" sz="1800" b="1" dirty="0"/>
              <a:t>Horizontal   Data Line</a:t>
            </a:r>
            <a:endParaRPr lang="ja-JP" altLang="en-US" dirty="0"/>
          </a:p>
        </p:txBody>
      </p:sp>
      <p:sp>
        <p:nvSpPr>
          <p:cNvPr id="246" name="テキスト ボックス 245">
            <a:extLst>
              <a:ext uri="{FF2B5EF4-FFF2-40B4-BE49-F238E27FC236}">
                <a16:creationId xmlns:a16="http://schemas.microsoft.com/office/drawing/2014/main" id="{EC8A8438-5621-D5AD-5B60-64BF1B75C0BA}"/>
              </a:ext>
            </a:extLst>
          </p:cNvPr>
          <p:cNvSpPr txBox="1"/>
          <p:nvPr/>
        </p:nvSpPr>
        <p:spPr>
          <a:xfrm>
            <a:off x="8877098" y="1722783"/>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Large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cxnSp>
        <p:nvCxnSpPr>
          <p:cNvPr id="248" name="直線コネクタ 247">
            <a:extLst>
              <a:ext uri="{FF2B5EF4-FFF2-40B4-BE49-F238E27FC236}">
                <a16:creationId xmlns:a16="http://schemas.microsoft.com/office/drawing/2014/main" id="{5204FCEF-6935-8275-3DC9-CB9FE1BD1485}"/>
              </a:ext>
            </a:extLst>
          </p:cNvPr>
          <p:cNvCxnSpPr>
            <a:cxnSpLocks/>
          </p:cNvCxnSpPr>
          <p:nvPr/>
        </p:nvCxnSpPr>
        <p:spPr>
          <a:xfrm>
            <a:off x="8586937" y="4022175"/>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0FAD7E2E-CDD7-EBE6-53B2-6CC023A5CBDC}"/>
              </a:ext>
            </a:extLst>
          </p:cNvPr>
          <p:cNvCxnSpPr>
            <a:cxnSpLocks/>
          </p:cNvCxnSpPr>
          <p:nvPr/>
        </p:nvCxnSpPr>
        <p:spPr>
          <a:xfrm>
            <a:off x="8036889" y="4659795"/>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C4B00B32-39F1-F1E4-EA2F-B535BEC2E15F}"/>
              </a:ext>
            </a:extLst>
          </p:cNvPr>
          <p:cNvCxnSpPr>
            <a:cxnSpLocks/>
          </p:cNvCxnSpPr>
          <p:nvPr/>
        </p:nvCxnSpPr>
        <p:spPr>
          <a:xfrm>
            <a:off x="7480999" y="4655411"/>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4F5481C3-9B7E-36A4-F91E-2905E9C727ED}"/>
              </a:ext>
            </a:extLst>
          </p:cNvPr>
          <p:cNvCxnSpPr>
            <a:cxnSpLocks/>
          </p:cNvCxnSpPr>
          <p:nvPr/>
        </p:nvCxnSpPr>
        <p:spPr>
          <a:xfrm>
            <a:off x="7829883" y="454146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FEE51955-C733-413F-A013-79FDA311B606}"/>
              </a:ext>
            </a:extLst>
          </p:cNvPr>
          <p:cNvCxnSpPr>
            <a:cxnSpLocks/>
          </p:cNvCxnSpPr>
          <p:nvPr/>
        </p:nvCxnSpPr>
        <p:spPr>
          <a:xfrm>
            <a:off x="7829883" y="447573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6897D489-50B8-5A86-B60D-115974A433C6}"/>
              </a:ext>
            </a:extLst>
          </p:cNvPr>
          <p:cNvCxnSpPr>
            <a:cxnSpLocks/>
          </p:cNvCxnSpPr>
          <p:nvPr/>
        </p:nvCxnSpPr>
        <p:spPr>
          <a:xfrm flipV="1">
            <a:off x="7829883" y="4541462"/>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B74D6D55-F0BB-5CC7-D763-FA8CC26075A2}"/>
              </a:ext>
            </a:extLst>
          </p:cNvPr>
          <p:cNvCxnSpPr>
            <a:cxnSpLocks/>
          </p:cNvCxnSpPr>
          <p:nvPr/>
        </p:nvCxnSpPr>
        <p:spPr>
          <a:xfrm flipV="1">
            <a:off x="8036889" y="4535426"/>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45DA6C81-682D-E57C-EAFB-0A55E5938F6E}"/>
              </a:ext>
            </a:extLst>
          </p:cNvPr>
          <p:cNvCxnSpPr>
            <a:cxnSpLocks/>
          </p:cNvCxnSpPr>
          <p:nvPr/>
        </p:nvCxnSpPr>
        <p:spPr>
          <a:xfrm flipV="1">
            <a:off x="7928644" y="4353204"/>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楕円 255">
            <a:extLst>
              <a:ext uri="{FF2B5EF4-FFF2-40B4-BE49-F238E27FC236}">
                <a16:creationId xmlns:a16="http://schemas.microsoft.com/office/drawing/2014/main" id="{6DA55A72-85FC-9D65-48AA-82EB1DC01EB3}"/>
              </a:ext>
            </a:extLst>
          </p:cNvPr>
          <p:cNvSpPr/>
          <p:nvPr/>
        </p:nvSpPr>
        <p:spPr>
          <a:xfrm>
            <a:off x="7874522" y="4262610"/>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楕円 256">
            <a:extLst>
              <a:ext uri="{FF2B5EF4-FFF2-40B4-BE49-F238E27FC236}">
                <a16:creationId xmlns:a16="http://schemas.microsoft.com/office/drawing/2014/main" id="{8EF9A015-004D-40D7-3DD8-D45F41542A3A}"/>
              </a:ext>
            </a:extLst>
          </p:cNvPr>
          <p:cNvSpPr/>
          <p:nvPr/>
        </p:nvSpPr>
        <p:spPr>
          <a:xfrm>
            <a:off x="8532816" y="459138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8" name="直線コネクタ 257">
            <a:extLst>
              <a:ext uri="{FF2B5EF4-FFF2-40B4-BE49-F238E27FC236}">
                <a16:creationId xmlns:a16="http://schemas.microsoft.com/office/drawing/2014/main" id="{5D193413-55E4-4C4D-641F-6E8C6B6207D8}"/>
              </a:ext>
            </a:extLst>
          </p:cNvPr>
          <p:cNvCxnSpPr>
            <a:cxnSpLocks/>
          </p:cNvCxnSpPr>
          <p:nvPr/>
        </p:nvCxnSpPr>
        <p:spPr>
          <a:xfrm>
            <a:off x="7368731" y="4712274"/>
            <a:ext cx="0" cy="11144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A6210F84-6CCE-4B65-E93A-537A3E88B897}"/>
              </a:ext>
            </a:extLst>
          </p:cNvPr>
          <p:cNvCxnSpPr>
            <a:cxnSpLocks/>
          </p:cNvCxnSpPr>
          <p:nvPr/>
        </p:nvCxnSpPr>
        <p:spPr>
          <a:xfrm>
            <a:off x="8587997" y="567150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007227D9-622C-17B1-541C-1DC6EBB8A42A}"/>
              </a:ext>
            </a:extLst>
          </p:cNvPr>
          <p:cNvCxnSpPr>
            <a:cxnSpLocks/>
          </p:cNvCxnSpPr>
          <p:nvPr/>
        </p:nvCxnSpPr>
        <p:spPr>
          <a:xfrm>
            <a:off x="8587309" y="5898331"/>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5CF71DA2-857B-4676-8420-5FECE0B8FB99}"/>
              </a:ext>
            </a:extLst>
          </p:cNvPr>
          <p:cNvCxnSpPr>
            <a:cxnSpLocks/>
          </p:cNvCxnSpPr>
          <p:nvPr/>
        </p:nvCxnSpPr>
        <p:spPr>
          <a:xfrm flipV="1">
            <a:off x="8883856" y="5653376"/>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460EFB2F-C7B6-C070-2364-3F6D8EB381E0}"/>
              </a:ext>
            </a:extLst>
          </p:cNvPr>
          <p:cNvCxnSpPr>
            <a:cxnSpLocks/>
          </p:cNvCxnSpPr>
          <p:nvPr/>
        </p:nvCxnSpPr>
        <p:spPr>
          <a:xfrm flipV="1">
            <a:off x="8795003" y="5654095"/>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BDED2EF4-8A28-1026-D5A5-E86936CDE6C3}"/>
              </a:ext>
            </a:extLst>
          </p:cNvPr>
          <p:cNvCxnSpPr>
            <a:cxnSpLocks/>
          </p:cNvCxnSpPr>
          <p:nvPr/>
        </p:nvCxnSpPr>
        <p:spPr>
          <a:xfrm flipH="1" flipV="1">
            <a:off x="8587997" y="5891830"/>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3E1DBB35-E2DD-6B7F-74D7-39E6D2428AEB}"/>
              </a:ext>
            </a:extLst>
          </p:cNvPr>
          <p:cNvCxnSpPr>
            <a:cxnSpLocks/>
          </p:cNvCxnSpPr>
          <p:nvPr/>
        </p:nvCxnSpPr>
        <p:spPr>
          <a:xfrm>
            <a:off x="8883856" y="5781729"/>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楕円 264">
            <a:extLst>
              <a:ext uri="{FF2B5EF4-FFF2-40B4-BE49-F238E27FC236}">
                <a16:creationId xmlns:a16="http://schemas.microsoft.com/office/drawing/2014/main" id="{DEC66E11-621D-6A2F-9697-6EE4222B2E83}"/>
              </a:ext>
            </a:extLst>
          </p:cNvPr>
          <p:cNvSpPr/>
          <p:nvPr/>
        </p:nvSpPr>
        <p:spPr>
          <a:xfrm>
            <a:off x="9036741" y="572237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楕円 265">
            <a:extLst>
              <a:ext uri="{FF2B5EF4-FFF2-40B4-BE49-F238E27FC236}">
                <a16:creationId xmlns:a16="http://schemas.microsoft.com/office/drawing/2014/main" id="{7227B9CE-651D-A64D-7E08-03A4F80FA0B6}"/>
              </a:ext>
            </a:extLst>
          </p:cNvPr>
          <p:cNvSpPr/>
          <p:nvPr/>
        </p:nvSpPr>
        <p:spPr>
          <a:xfrm>
            <a:off x="8525972" y="6047577"/>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7" name="直線矢印コネクタ 266">
            <a:extLst>
              <a:ext uri="{FF2B5EF4-FFF2-40B4-BE49-F238E27FC236}">
                <a16:creationId xmlns:a16="http://schemas.microsoft.com/office/drawing/2014/main" id="{FF096018-7117-A32F-25B6-DF984C0DB96A}"/>
              </a:ext>
            </a:extLst>
          </p:cNvPr>
          <p:cNvCxnSpPr>
            <a:cxnSpLocks/>
          </p:cNvCxnSpPr>
          <p:nvPr/>
        </p:nvCxnSpPr>
        <p:spPr>
          <a:xfrm>
            <a:off x="7558889" y="6122687"/>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8" name="テキスト ボックス 267">
            <a:extLst>
              <a:ext uri="{FF2B5EF4-FFF2-40B4-BE49-F238E27FC236}">
                <a16:creationId xmlns:a16="http://schemas.microsoft.com/office/drawing/2014/main" id="{B031922E-D34A-F789-8FF1-C123ECA12719}"/>
              </a:ext>
            </a:extLst>
          </p:cNvPr>
          <p:cNvSpPr txBox="1"/>
          <p:nvPr/>
        </p:nvSpPr>
        <p:spPr>
          <a:xfrm>
            <a:off x="10975980" y="5971118"/>
            <a:ext cx="1132251" cy="369332"/>
          </a:xfrm>
          <a:prstGeom prst="rect">
            <a:avLst/>
          </a:prstGeom>
          <a:noFill/>
        </p:spPr>
        <p:txBody>
          <a:bodyPr wrap="square">
            <a:spAutoFit/>
          </a:bodyPr>
          <a:lstStyle/>
          <a:p>
            <a:r>
              <a:rPr lang="en-US" altLang="ja-JP" sz="1800" b="1" dirty="0"/>
              <a:t>Output</a:t>
            </a:r>
            <a:endParaRPr lang="ja-JP" altLang="en-US" dirty="0"/>
          </a:p>
        </p:txBody>
      </p:sp>
      <p:sp>
        <p:nvSpPr>
          <p:cNvPr id="269" name="テキスト ボックス 268">
            <a:extLst>
              <a:ext uri="{FF2B5EF4-FFF2-40B4-BE49-F238E27FC236}">
                <a16:creationId xmlns:a16="http://schemas.microsoft.com/office/drawing/2014/main" id="{7DE94637-F509-295B-E026-9C5FAECBB7AE}"/>
              </a:ext>
            </a:extLst>
          </p:cNvPr>
          <p:cNvSpPr txBox="1"/>
          <p:nvPr/>
        </p:nvSpPr>
        <p:spPr>
          <a:xfrm>
            <a:off x="9110102" y="5616257"/>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70" name="直線コネクタ 269">
            <a:extLst>
              <a:ext uri="{FF2B5EF4-FFF2-40B4-BE49-F238E27FC236}">
                <a16:creationId xmlns:a16="http://schemas.microsoft.com/office/drawing/2014/main" id="{6AAEDD08-F6F8-6F0B-2A81-A1B56A3000CF}"/>
              </a:ext>
            </a:extLst>
          </p:cNvPr>
          <p:cNvCxnSpPr>
            <a:cxnSpLocks/>
          </p:cNvCxnSpPr>
          <p:nvPr/>
        </p:nvCxnSpPr>
        <p:spPr>
          <a:xfrm flipV="1">
            <a:off x="8713970" y="533869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a:extLst>
              <a:ext uri="{FF2B5EF4-FFF2-40B4-BE49-F238E27FC236}">
                <a16:creationId xmlns:a16="http://schemas.microsoft.com/office/drawing/2014/main" id="{1041ADEF-B993-C2F3-AA8E-A9D422CBACD5}"/>
              </a:ext>
            </a:extLst>
          </p:cNvPr>
          <p:cNvCxnSpPr>
            <a:cxnSpLocks/>
          </p:cNvCxnSpPr>
          <p:nvPr/>
        </p:nvCxnSpPr>
        <p:spPr>
          <a:xfrm>
            <a:off x="8717178" y="545951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直線コネクタ 297">
            <a:extLst>
              <a:ext uri="{FF2B5EF4-FFF2-40B4-BE49-F238E27FC236}">
                <a16:creationId xmlns:a16="http://schemas.microsoft.com/office/drawing/2014/main" id="{9805E9F3-4382-72C2-F2B7-AD7C36D52A41}"/>
              </a:ext>
            </a:extLst>
          </p:cNvPr>
          <p:cNvCxnSpPr>
            <a:cxnSpLocks/>
          </p:cNvCxnSpPr>
          <p:nvPr/>
        </p:nvCxnSpPr>
        <p:spPr>
          <a:xfrm flipV="1">
            <a:off x="8714907" y="5087133"/>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a:extLst>
              <a:ext uri="{FF2B5EF4-FFF2-40B4-BE49-F238E27FC236}">
                <a16:creationId xmlns:a16="http://schemas.microsoft.com/office/drawing/2014/main" id="{7DFF8C26-DFDA-AC74-ECA2-859EFF95A089}"/>
              </a:ext>
            </a:extLst>
          </p:cNvPr>
          <p:cNvCxnSpPr>
            <a:cxnSpLocks/>
          </p:cNvCxnSpPr>
          <p:nvPr/>
        </p:nvCxnSpPr>
        <p:spPr>
          <a:xfrm>
            <a:off x="8718115" y="5207950"/>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a:extLst>
              <a:ext uri="{FF2B5EF4-FFF2-40B4-BE49-F238E27FC236}">
                <a16:creationId xmlns:a16="http://schemas.microsoft.com/office/drawing/2014/main" id="{2915508F-F305-B884-0D1E-279CD32F3BED}"/>
              </a:ext>
            </a:extLst>
          </p:cNvPr>
          <p:cNvCxnSpPr>
            <a:cxnSpLocks/>
          </p:cNvCxnSpPr>
          <p:nvPr/>
        </p:nvCxnSpPr>
        <p:spPr>
          <a:xfrm flipV="1">
            <a:off x="8713970" y="481696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a:extLst>
              <a:ext uri="{FF2B5EF4-FFF2-40B4-BE49-F238E27FC236}">
                <a16:creationId xmlns:a16="http://schemas.microsoft.com/office/drawing/2014/main" id="{9F099814-A094-FEC3-30A9-618F270584F6}"/>
              </a:ext>
            </a:extLst>
          </p:cNvPr>
          <p:cNvCxnSpPr>
            <a:cxnSpLocks/>
          </p:cNvCxnSpPr>
          <p:nvPr/>
        </p:nvCxnSpPr>
        <p:spPr>
          <a:xfrm>
            <a:off x="8717178" y="49377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a:extLst>
              <a:ext uri="{FF2B5EF4-FFF2-40B4-BE49-F238E27FC236}">
                <a16:creationId xmlns:a16="http://schemas.microsoft.com/office/drawing/2014/main" id="{D5952738-F58B-E77C-AE24-1890206B71BE}"/>
              </a:ext>
            </a:extLst>
          </p:cNvPr>
          <p:cNvCxnSpPr>
            <a:cxnSpLocks/>
          </p:cNvCxnSpPr>
          <p:nvPr/>
        </p:nvCxnSpPr>
        <p:spPr>
          <a:xfrm flipV="1">
            <a:off x="8714274" y="4529608"/>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BC04F421-3239-C7D1-8028-A7B9A82BFC12}"/>
              </a:ext>
            </a:extLst>
          </p:cNvPr>
          <p:cNvCxnSpPr>
            <a:cxnSpLocks/>
          </p:cNvCxnSpPr>
          <p:nvPr/>
        </p:nvCxnSpPr>
        <p:spPr>
          <a:xfrm>
            <a:off x="8717482" y="465042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a:extLst>
              <a:ext uri="{FF2B5EF4-FFF2-40B4-BE49-F238E27FC236}">
                <a16:creationId xmlns:a16="http://schemas.microsoft.com/office/drawing/2014/main" id="{E7B6B262-FD59-D6E0-E34D-13C609CB7D92}"/>
              </a:ext>
            </a:extLst>
          </p:cNvPr>
          <p:cNvCxnSpPr>
            <a:cxnSpLocks/>
          </p:cNvCxnSpPr>
          <p:nvPr/>
        </p:nvCxnSpPr>
        <p:spPr>
          <a:xfrm flipV="1">
            <a:off x="8713337" y="425944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C789A626-F086-BF1F-FD95-0460D4898EDB}"/>
              </a:ext>
            </a:extLst>
          </p:cNvPr>
          <p:cNvCxnSpPr>
            <a:cxnSpLocks/>
          </p:cNvCxnSpPr>
          <p:nvPr/>
        </p:nvCxnSpPr>
        <p:spPr>
          <a:xfrm>
            <a:off x="8716545" y="438025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5EADA420-5400-B294-F16C-7B5B00146A6C}"/>
              </a:ext>
            </a:extLst>
          </p:cNvPr>
          <p:cNvCxnSpPr>
            <a:cxnSpLocks/>
          </p:cNvCxnSpPr>
          <p:nvPr/>
        </p:nvCxnSpPr>
        <p:spPr>
          <a:xfrm flipV="1">
            <a:off x="8713337" y="396866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a:extLst>
              <a:ext uri="{FF2B5EF4-FFF2-40B4-BE49-F238E27FC236}">
                <a16:creationId xmlns:a16="http://schemas.microsoft.com/office/drawing/2014/main" id="{F7173C34-C65F-85BA-B286-BA298D53383B}"/>
              </a:ext>
            </a:extLst>
          </p:cNvPr>
          <p:cNvCxnSpPr>
            <a:cxnSpLocks/>
          </p:cNvCxnSpPr>
          <p:nvPr/>
        </p:nvCxnSpPr>
        <p:spPr>
          <a:xfrm>
            <a:off x="8716545" y="408947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a:extLst>
              <a:ext uri="{FF2B5EF4-FFF2-40B4-BE49-F238E27FC236}">
                <a16:creationId xmlns:a16="http://schemas.microsoft.com/office/drawing/2014/main" id="{F85DB3B1-F210-B55E-2327-1D0E3E63D5F6}"/>
              </a:ext>
            </a:extLst>
          </p:cNvPr>
          <p:cNvCxnSpPr>
            <a:cxnSpLocks/>
          </p:cNvCxnSpPr>
          <p:nvPr/>
        </p:nvCxnSpPr>
        <p:spPr>
          <a:xfrm>
            <a:off x="843822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直線コネクタ 308">
            <a:extLst>
              <a:ext uri="{FF2B5EF4-FFF2-40B4-BE49-F238E27FC236}">
                <a16:creationId xmlns:a16="http://schemas.microsoft.com/office/drawing/2014/main" id="{E91224E9-B594-B567-07DC-C3A84E9A7EFD}"/>
              </a:ext>
            </a:extLst>
          </p:cNvPr>
          <p:cNvCxnSpPr>
            <a:cxnSpLocks/>
          </p:cNvCxnSpPr>
          <p:nvPr/>
        </p:nvCxnSpPr>
        <p:spPr>
          <a:xfrm>
            <a:off x="857678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E2191E77-5EEA-2BB9-9D6C-2F3D9BC71C38}"/>
              </a:ext>
            </a:extLst>
          </p:cNvPr>
          <p:cNvCxnSpPr>
            <a:cxnSpLocks/>
          </p:cNvCxnSpPr>
          <p:nvPr/>
        </p:nvCxnSpPr>
        <p:spPr>
          <a:xfrm>
            <a:off x="8764455"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72872612-1F78-996B-D50D-C90B7E084F24}"/>
              </a:ext>
            </a:extLst>
          </p:cNvPr>
          <p:cNvCxnSpPr>
            <a:cxnSpLocks/>
          </p:cNvCxnSpPr>
          <p:nvPr/>
        </p:nvCxnSpPr>
        <p:spPr>
          <a:xfrm>
            <a:off x="8903017"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直線コネクタ 311">
            <a:extLst>
              <a:ext uri="{FF2B5EF4-FFF2-40B4-BE49-F238E27FC236}">
                <a16:creationId xmlns:a16="http://schemas.microsoft.com/office/drawing/2014/main" id="{5C47F4CA-CB8C-7C59-433B-BC46F6C25656}"/>
              </a:ext>
            </a:extLst>
          </p:cNvPr>
          <p:cNvCxnSpPr>
            <a:cxnSpLocks/>
          </p:cNvCxnSpPr>
          <p:nvPr/>
        </p:nvCxnSpPr>
        <p:spPr>
          <a:xfrm>
            <a:off x="811913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直線コネクタ 312">
            <a:extLst>
              <a:ext uri="{FF2B5EF4-FFF2-40B4-BE49-F238E27FC236}">
                <a16:creationId xmlns:a16="http://schemas.microsoft.com/office/drawing/2014/main" id="{04893ED8-33E9-D0AC-EC49-638B75C45118}"/>
              </a:ext>
            </a:extLst>
          </p:cNvPr>
          <p:cNvCxnSpPr>
            <a:cxnSpLocks/>
          </p:cNvCxnSpPr>
          <p:nvPr/>
        </p:nvCxnSpPr>
        <p:spPr>
          <a:xfrm>
            <a:off x="825769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F8CDAD6F-3668-EFB3-4694-710CA4A771F0}"/>
              </a:ext>
            </a:extLst>
          </p:cNvPr>
          <p:cNvCxnSpPr>
            <a:cxnSpLocks/>
          </p:cNvCxnSpPr>
          <p:nvPr/>
        </p:nvCxnSpPr>
        <p:spPr>
          <a:xfrm>
            <a:off x="780008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7542BED6-4822-023C-F8D9-ABFE93EE068D}"/>
              </a:ext>
            </a:extLst>
          </p:cNvPr>
          <p:cNvCxnSpPr>
            <a:cxnSpLocks/>
          </p:cNvCxnSpPr>
          <p:nvPr/>
        </p:nvCxnSpPr>
        <p:spPr>
          <a:xfrm>
            <a:off x="793864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79C3639E-4D09-30C5-F68A-63E77C250B3E}"/>
              </a:ext>
            </a:extLst>
          </p:cNvPr>
          <p:cNvCxnSpPr>
            <a:cxnSpLocks/>
          </p:cNvCxnSpPr>
          <p:nvPr/>
        </p:nvCxnSpPr>
        <p:spPr>
          <a:xfrm>
            <a:off x="7480999"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2774D684-AF6F-9B2D-BF50-2BC2AB510A28}"/>
              </a:ext>
            </a:extLst>
          </p:cNvPr>
          <p:cNvCxnSpPr>
            <a:cxnSpLocks/>
          </p:cNvCxnSpPr>
          <p:nvPr/>
        </p:nvCxnSpPr>
        <p:spPr>
          <a:xfrm>
            <a:off x="7619561"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0741F520-459E-15B3-9817-1B9188817C2C}"/>
              </a:ext>
            </a:extLst>
          </p:cNvPr>
          <p:cNvCxnSpPr>
            <a:cxnSpLocks/>
          </p:cNvCxnSpPr>
          <p:nvPr/>
        </p:nvCxnSpPr>
        <p:spPr>
          <a:xfrm>
            <a:off x="9403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a:extLst>
              <a:ext uri="{FF2B5EF4-FFF2-40B4-BE49-F238E27FC236}">
                <a16:creationId xmlns:a16="http://schemas.microsoft.com/office/drawing/2014/main" id="{9AD6EE9B-F23D-9510-1EAE-75FFA81CD878}"/>
              </a:ext>
            </a:extLst>
          </p:cNvPr>
          <p:cNvCxnSpPr>
            <a:cxnSpLocks/>
          </p:cNvCxnSpPr>
          <p:nvPr/>
        </p:nvCxnSpPr>
        <p:spPr>
          <a:xfrm>
            <a:off x="9541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9E852590-4076-C2E5-26E4-FDED15AF4A9E}"/>
              </a:ext>
            </a:extLst>
          </p:cNvPr>
          <p:cNvCxnSpPr>
            <a:cxnSpLocks/>
          </p:cNvCxnSpPr>
          <p:nvPr/>
        </p:nvCxnSpPr>
        <p:spPr>
          <a:xfrm>
            <a:off x="908429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a:extLst>
              <a:ext uri="{FF2B5EF4-FFF2-40B4-BE49-F238E27FC236}">
                <a16:creationId xmlns:a16="http://schemas.microsoft.com/office/drawing/2014/main" id="{AED0C1CA-2C9D-ED67-66DB-9171E244EA70}"/>
              </a:ext>
            </a:extLst>
          </p:cNvPr>
          <p:cNvCxnSpPr>
            <a:cxnSpLocks/>
          </p:cNvCxnSpPr>
          <p:nvPr/>
        </p:nvCxnSpPr>
        <p:spPr>
          <a:xfrm>
            <a:off x="922285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C9166CBD-1764-C5C0-6A08-59F021115460}"/>
              </a:ext>
            </a:extLst>
          </p:cNvPr>
          <p:cNvCxnSpPr>
            <a:cxnSpLocks/>
          </p:cNvCxnSpPr>
          <p:nvPr/>
        </p:nvCxnSpPr>
        <p:spPr>
          <a:xfrm>
            <a:off x="10046151"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直線コネクタ 336">
            <a:extLst>
              <a:ext uri="{FF2B5EF4-FFF2-40B4-BE49-F238E27FC236}">
                <a16:creationId xmlns:a16="http://schemas.microsoft.com/office/drawing/2014/main" id="{8C8B5E74-EA4F-B836-6257-8331489B9ED6}"/>
              </a:ext>
            </a:extLst>
          </p:cNvPr>
          <p:cNvCxnSpPr>
            <a:cxnSpLocks/>
          </p:cNvCxnSpPr>
          <p:nvPr/>
        </p:nvCxnSpPr>
        <p:spPr>
          <a:xfrm>
            <a:off x="10184713"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直線コネクタ 355">
            <a:extLst>
              <a:ext uri="{FF2B5EF4-FFF2-40B4-BE49-F238E27FC236}">
                <a16:creationId xmlns:a16="http://schemas.microsoft.com/office/drawing/2014/main" id="{CDDACDBB-2317-86B6-8415-6AC2F29ADD86}"/>
              </a:ext>
            </a:extLst>
          </p:cNvPr>
          <p:cNvCxnSpPr>
            <a:cxnSpLocks/>
          </p:cNvCxnSpPr>
          <p:nvPr/>
        </p:nvCxnSpPr>
        <p:spPr>
          <a:xfrm>
            <a:off x="10372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直線コネクタ 356">
            <a:extLst>
              <a:ext uri="{FF2B5EF4-FFF2-40B4-BE49-F238E27FC236}">
                <a16:creationId xmlns:a16="http://schemas.microsoft.com/office/drawing/2014/main" id="{762341C7-9A8F-FADE-E75C-C908F83A4168}"/>
              </a:ext>
            </a:extLst>
          </p:cNvPr>
          <p:cNvCxnSpPr>
            <a:cxnSpLocks/>
          </p:cNvCxnSpPr>
          <p:nvPr/>
        </p:nvCxnSpPr>
        <p:spPr>
          <a:xfrm>
            <a:off x="10510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a:extLst>
              <a:ext uri="{FF2B5EF4-FFF2-40B4-BE49-F238E27FC236}">
                <a16:creationId xmlns:a16="http://schemas.microsoft.com/office/drawing/2014/main" id="{2278B97B-2D88-BFBD-9E5B-A333C8FFEC92}"/>
              </a:ext>
            </a:extLst>
          </p:cNvPr>
          <p:cNvCxnSpPr>
            <a:cxnSpLocks/>
          </p:cNvCxnSpPr>
          <p:nvPr/>
        </p:nvCxnSpPr>
        <p:spPr>
          <a:xfrm>
            <a:off x="9727064"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直線コネクタ 358">
            <a:extLst>
              <a:ext uri="{FF2B5EF4-FFF2-40B4-BE49-F238E27FC236}">
                <a16:creationId xmlns:a16="http://schemas.microsoft.com/office/drawing/2014/main" id="{B05CC1C2-C3C4-B117-AD35-73BB9009BC92}"/>
              </a:ext>
            </a:extLst>
          </p:cNvPr>
          <p:cNvCxnSpPr>
            <a:cxnSpLocks/>
          </p:cNvCxnSpPr>
          <p:nvPr/>
        </p:nvCxnSpPr>
        <p:spPr>
          <a:xfrm>
            <a:off x="9865626"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テキスト ボックス 363">
            <a:extLst>
              <a:ext uri="{FF2B5EF4-FFF2-40B4-BE49-F238E27FC236}">
                <a16:creationId xmlns:a16="http://schemas.microsoft.com/office/drawing/2014/main" id="{A81E6B05-1636-9431-CBBA-7A11B6A55D6E}"/>
              </a:ext>
            </a:extLst>
          </p:cNvPr>
          <p:cNvSpPr txBox="1"/>
          <p:nvPr/>
        </p:nvSpPr>
        <p:spPr>
          <a:xfrm>
            <a:off x="9049671" y="4558492"/>
            <a:ext cx="2130446" cy="369332"/>
          </a:xfrm>
          <a:prstGeom prst="rect">
            <a:avLst/>
          </a:prstGeom>
          <a:noFill/>
        </p:spPr>
        <p:txBody>
          <a:bodyPr wrap="square">
            <a:spAutoFit/>
          </a:bodyPr>
          <a:lstStyle/>
          <a:p>
            <a:r>
              <a:rPr lang="en-US" altLang="ja-JP" sz="1800" b="1" dirty="0"/>
              <a:t>Vertical CCD </a:t>
            </a:r>
            <a:endParaRPr lang="ja-JP" altLang="en-US" dirty="0"/>
          </a:p>
        </p:txBody>
      </p:sp>
      <p:sp>
        <p:nvSpPr>
          <p:cNvPr id="366" name="テキスト ボックス 365">
            <a:extLst>
              <a:ext uri="{FF2B5EF4-FFF2-40B4-BE49-F238E27FC236}">
                <a16:creationId xmlns:a16="http://schemas.microsoft.com/office/drawing/2014/main" id="{77CBE726-0A91-93A3-DFD8-CBD082EAB33B}"/>
              </a:ext>
            </a:extLst>
          </p:cNvPr>
          <p:cNvSpPr txBox="1"/>
          <p:nvPr/>
        </p:nvSpPr>
        <p:spPr>
          <a:xfrm>
            <a:off x="8484533" y="6448621"/>
            <a:ext cx="2130446" cy="369332"/>
          </a:xfrm>
          <a:prstGeom prst="rect">
            <a:avLst/>
          </a:prstGeom>
          <a:noFill/>
        </p:spPr>
        <p:txBody>
          <a:bodyPr wrap="square">
            <a:spAutoFit/>
          </a:bodyPr>
          <a:lstStyle/>
          <a:p>
            <a:r>
              <a:rPr lang="en-US" altLang="ja-JP" sz="1800" b="1" dirty="0"/>
              <a:t>Horizontal CCD </a:t>
            </a:r>
            <a:endParaRPr lang="ja-JP" altLang="en-US" dirty="0"/>
          </a:p>
        </p:txBody>
      </p:sp>
      <p:sp>
        <p:nvSpPr>
          <p:cNvPr id="367" name="テキスト ボックス 366">
            <a:extLst>
              <a:ext uri="{FF2B5EF4-FFF2-40B4-BE49-F238E27FC236}">
                <a16:creationId xmlns:a16="http://schemas.microsoft.com/office/drawing/2014/main" id="{2E8A62EC-5946-4C68-60C4-25B07EFA7464}"/>
              </a:ext>
            </a:extLst>
          </p:cNvPr>
          <p:cNvSpPr txBox="1"/>
          <p:nvPr/>
        </p:nvSpPr>
        <p:spPr>
          <a:xfrm>
            <a:off x="5637042" y="3953865"/>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PNPN junction</a:t>
            </a:r>
          </a:p>
        </p:txBody>
      </p:sp>
      <p:sp>
        <p:nvSpPr>
          <p:cNvPr id="371" name="テキスト ボックス 370">
            <a:extLst>
              <a:ext uri="{FF2B5EF4-FFF2-40B4-BE49-F238E27FC236}">
                <a16:creationId xmlns:a16="http://schemas.microsoft.com/office/drawing/2014/main" id="{4F1A086C-B87A-17FD-5D55-BCCC6E775BE3}"/>
              </a:ext>
            </a:extLst>
          </p:cNvPr>
          <p:cNvSpPr txBox="1"/>
          <p:nvPr/>
        </p:nvSpPr>
        <p:spPr>
          <a:xfrm>
            <a:off x="8906197" y="5041358"/>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Small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372" name="正方形/長方形 371">
            <a:extLst>
              <a:ext uri="{FF2B5EF4-FFF2-40B4-BE49-F238E27FC236}">
                <a16:creationId xmlns:a16="http://schemas.microsoft.com/office/drawing/2014/main" id="{93570EFF-254E-E484-72FA-DE7A267958D1}"/>
              </a:ext>
            </a:extLst>
          </p:cNvPr>
          <p:cNvSpPr/>
          <p:nvPr/>
        </p:nvSpPr>
        <p:spPr>
          <a:xfrm>
            <a:off x="7083560" y="4653252"/>
            <a:ext cx="570343" cy="103012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3" name="直線コネクタ 372">
            <a:extLst>
              <a:ext uri="{FF2B5EF4-FFF2-40B4-BE49-F238E27FC236}">
                <a16:creationId xmlns:a16="http://schemas.microsoft.com/office/drawing/2014/main" id="{95EE799B-9EBF-6397-D412-66DC2FB1C765}"/>
              </a:ext>
            </a:extLst>
          </p:cNvPr>
          <p:cNvCxnSpPr>
            <a:cxnSpLocks/>
          </p:cNvCxnSpPr>
          <p:nvPr/>
        </p:nvCxnSpPr>
        <p:spPr>
          <a:xfrm>
            <a:off x="7266236" y="582670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直線コネクタ 373">
            <a:extLst>
              <a:ext uri="{FF2B5EF4-FFF2-40B4-BE49-F238E27FC236}">
                <a16:creationId xmlns:a16="http://schemas.microsoft.com/office/drawing/2014/main" id="{EC6FBE38-9C08-1119-0E4B-0BC7B6BFAD3F}"/>
              </a:ext>
            </a:extLst>
          </p:cNvPr>
          <p:cNvCxnSpPr>
            <a:cxnSpLocks/>
          </p:cNvCxnSpPr>
          <p:nvPr/>
        </p:nvCxnSpPr>
        <p:spPr>
          <a:xfrm>
            <a:off x="7319905" y="58862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直線コネクタ 374">
            <a:extLst>
              <a:ext uri="{FF2B5EF4-FFF2-40B4-BE49-F238E27FC236}">
                <a16:creationId xmlns:a16="http://schemas.microsoft.com/office/drawing/2014/main" id="{E3831C1B-17FC-4AAC-4D49-9F7E2CC00554}"/>
              </a:ext>
            </a:extLst>
          </p:cNvPr>
          <p:cNvCxnSpPr>
            <a:cxnSpLocks/>
          </p:cNvCxnSpPr>
          <p:nvPr/>
        </p:nvCxnSpPr>
        <p:spPr>
          <a:xfrm>
            <a:off x="7093707" y="4927824"/>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a:extLst>
              <a:ext uri="{FF2B5EF4-FFF2-40B4-BE49-F238E27FC236}">
                <a16:creationId xmlns:a16="http://schemas.microsoft.com/office/drawing/2014/main" id="{975C3D06-42F3-A0D0-0DEE-4EB9943C8BF5}"/>
              </a:ext>
            </a:extLst>
          </p:cNvPr>
          <p:cNvCxnSpPr>
            <a:cxnSpLocks/>
          </p:cNvCxnSpPr>
          <p:nvPr/>
        </p:nvCxnSpPr>
        <p:spPr>
          <a:xfrm>
            <a:off x="7093707" y="5158520"/>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直線コネクタ 376">
            <a:extLst>
              <a:ext uri="{FF2B5EF4-FFF2-40B4-BE49-F238E27FC236}">
                <a16:creationId xmlns:a16="http://schemas.microsoft.com/office/drawing/2014/main" id="{1E184E0A-C223-341B-FE49-ECA4AA453BE6}"/>
              </a:ext>
            </a:extLst>
          </p:cNvPr>
          <p:cNvCxnSpPr>
            <a:cxnSpLocks/>
            <a:stCxn id="378" idx="6"/>
          </p:cNvCxnSpPr>
          <p:nvPr/>
        </p:nvCxnSpPr>
        <p:spPr>
          <a:xfrm flipV="1">
            <a:off x="6832482" y="4479504"/>
            <a:ext cx="527368" cy="1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楕円 377">
            <a:extLst>
              <a:ext uri="{FF2B5EF4-FFF2-40B4-BE49-F238E27FC236}">
                <a16:creationId xmlns:a16="http://schemas.microsoft.com/office/drawing/2014/main" id="{2C204C21-4552-916E-A947-DD051185A289}"/>
              </a:ext>
            </a:extLst>
          </p:cNvPr>
          <p:cNvSpPr/>
          <p:nvPr/>
        </p:nvSpPr>
        <p:spPr>
          <a:xfrm>
            <a:off x="6724239" y="4420916"/>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9" name="テキスト ボックス 378">
            <a:extLst>
              <a:ext uri="{FF2B5EF4-FFF2-40B4-BE49-F238E27FC236}">
                <a16:creationId xmlns:a16="http://schemas.microsoft.com/office/drawing/2014/main" id="{0BFCC05C-1F49-B350-2208-C8AC3BABE507}"/>
              </a:ext>
            </a:extLst>
          </p:cNvPr>
          <p:cNvSpPr txBox="1"/>
          <p:nvPr/>
        </p:nvSpPr>
        <p:spPr>
          <a:xfrm>
            <a:off x="7177674" y="4640419"/>
            <a:ext cx="539956" cy="307777"/>
          </a:xfrm>
          <a:prstGeom prst="rect">
            <a:avLst/>
          </a:prstGeom>
          <a:noFill/>
        </p:spPr>
        <p:txBody>
          <a:bodyPr wrap="square">
            <a:spAutoFit/>
          </a:bodyPr>
          <a:lstStyle/>
          <a:p>
            <a:r>
              <a:rPr lang="en-US" altLang="ja-JP" sz="1400" b="1" dirty="0"/>
              <a:t>P+</a:t>
            </a:r>
            <a:endParaRPr lang="ja-JP" altLang="en-US" sz="1400" dirty="0"/>
          </a:p>
        </p:txBody>
      </p:sp>
      <p:sp>
        <p:nvSpPr>
          <p:cNvPr id="380" name="テキスト ボックス 379">
            <a:extLst>
              <a:ext uri="{FF2B5EF4-FFF2-40B4-BE49-F238E27FC236}">
                <a16:creationId xmlns:a16="http://schemas.microsoft.com/office/drawing/2014/main" id="{9C5F6839-3F0A-3F5D-57CF-8CACB03BF023}"/>
              </a:ext>
            </a:extLst>
          </p:cNvPr>
          <p:cNvSpPr txBox="1"/>
          <p:nvPr/>
        </p:nvSpPr>
        <p:spPr>
          <a:xfrm>
            <a:off x="7175912" y="5144022"/>
            <a:ext cx="2130446" cy="307777"/>
          </a:xfrm>
          <a:prstGeom prst="rect">
            <a:avLst/>
          </a:prstGeom>
          <a:noFill/>
        </p:spPr>
        <p:txBody>
          <a:bodyPr wrap="square">
            <a:spAutoFit/>
          </a:bodyPr>
          <a:lstStyle/>
          <a:p>
            <a:r>
              <a:rPr lang="en-US" altLang="ja-JP" sz="1400" b="1" dirty="0"/>
              <a:t>P+</a:t>
            </a:r>
            <a:endParaRPr lang="ja-JP" altLang="en-US" sz="1400" dirty="0"/>
          </a:p>
        </p:txBody>
      </p:sp>
      <p:sp>
        <p:nvSpPr>
          <p:cNvPr id="381" name="テキスト ボックス 380">
            <a:extLst>
              <a:ext uri="{FF2B5EF4-FFF2-40B4-BE49-F238E27FC236}">
                <a16:creationId xmlns:a16="http://schemas.microsoft.com/office/drawing/2014/main" id="{5498329F-7DF4-1932-AC79-92081875457F}"/>
              </a:ext>
            </a:extLst>
          </p:cNvPr>
          <p:cNvSpPr txBox="1"/>
          <p:nvPr/>
        </p:nvSpPr>
        <p:spPr>
          <a:xfrm>
            <a:off x="6260702" y="4492111"/>
            <a:ext cx="1060651" cy="369332"/>
          </a:xfrm>
          <a:prstGeom prst="rect">
            <a:avLst/>
          </a:prstGeom>
          <a:noFill/>
        </p:spPr>
        <p:txBody>
          <a:bodyPr wrap="square">
            <a:spAutoFit/>
          </a:bodyPr>
          <a:lstStyle/>
          <a:p>
            <a:r>
              <a:rPr lang="en-US" altLang="ja-JP" b="1" dirty="0" err="1"/>
              <a:t>V</a:t>
            </a:r>
            <a:r>
              <a:rPr lang="en-US" altLang="ja-JP" sz="1400" b="1" dirty="0" err="1"/>
              <a:t>pin</a:t>
            </a:r>
            <a:endParaRPr lang="ja-JP" altLang="en-US" sz="1400" dirty="0"/>
          </a:p>
        </p:txBody>
      </p:sp>
      <p:sp>
        <p:nvSpPr>
          <p:cNvPr id="382" name="テキスト ボックス 381">
            <a:extLst>
              <a:ext uri="{FF2B5EF4-FFF2-40B4-BE49-F238E27FC236}">
                <a16:creationId xmlns:a16="http://schemas.microsoft.com/office/drawing/2014/main" id="{6F0BAE7D-887B-7B1E-2EC8-B174FA8C984A}"/>
              </a:ext>
            </a:extLst>
          </p:cNvPr>
          <p:cNvSpPr txBox="1"/>
          <p:nvPr/>
        </p:nvSpPr>
        <p:spPr>
          <a:xfrm>
            <a:off x="7165858" y="4909605"/>
            <a:ext cx="2130446" cy="307777"/>
          </a:xfrm>
          <a:prstGeom prst="rect">
            <a:avLst/>
          </a:prstGeom>
          <a:noFill/>
        </p:spPr>
        <p:txBody>
          <a:bodyPr wrap="square">
            <a:spAutoFit/>
          </a:bodyPr>
          <a:lstStyle/>
          <a:p>
            <a:r>
              <a:rPr lang="en-US" altLang="ja-JP" sz="1400" b="1" dirty="0"/>
              <a:t>N</a:t>
            </a:r>
            <a:endParaRPr lang="ja-JP" altLang="en-US" sz="1400" dirty="0"/>
          </a:p>
        </p:txBody>
      </p:sp>
      <p:cxnSp>
        <p:nvCxnSpPr>
          <p:cNvPr id="383" name="直線コネクタ 382">
            <a:extLst>
              <a:ext uri="{FF2B5EF4-FFF2-40B4-BE49-F238E27FC236}">
                <a16:creationId xmlns:a16="http://schemas.microsoft.com/office/drawing/2014/main" id="{8CD6AB61-B7CA-05E8-D34D-61F6061971B8}"/>
              </a:ext>
            </a:extLst>
          </p:cNvPr>
          <p:cNvCxnSpPr>
            <a:cxnSpLocks/>
          </p:cNvCxnSpPr>
          <p:nvPr/>
        </p:nvCxnSpPr>
        <p:spPr>
          <a:xfrm>
            <a:off x="7099146" y="5391130"/>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4" name="テキスト ボックス 383">
            <a:extLst>
              <a:ext uri="{FF2B5EF4-FFF2-40B4-BE49-F238E27FC236}">
                <a16:creationId xmlns:a16="http://schemas.microsoft.com/office/drawing/2014/main" id="{25CEF364-2C68-0D61-E0B7-1565840C5583}"/>
              </a:ext>
            </a:extLst>
          </p:cNvPr>
          <p:cNvSpPr txBox="1"/>
          <p:nvPr/>
        </p:nvSpPr>
        <p:spPr>
          <a:xfrm>
            <a:off x="7141370" y="5413107"/>
            <a:ext cx="2130446" cy="307777"/>
          </a:xfrm>
          <a:prstGeom prst="rect">
            <a:avLst/>
          </a:prstGeom>
          <a:noFill/>
        </p:spPr>
        <p:txBody>
          <a:bodyPr wrap="square">
            <a:spAutoFit/>
          </a:bodyPr>
          <a:lstStyle/>
          <a:p>
            <a:r>
              <a:rPr lang="en-US" altLang="ja-JP" sz="1400" b="1" dirty="0"/>
              <a:t>Sub</a:t>
            </a:r>
            <a:endParaRPr lang="ja-JP" altLang="en-US" sz="1400" dirty="0"/>
          </a:p>
        </p:txBody>
      </p:sp>
      <p:cxnSp>
        <p:nvCxnSpPr>
          <p:cNvPr id="385" name="直線コネクタ 384">
            <a:extLst>
              <a:ext uri="{FF2B5EF4-FFF2-40B4-BE49-F238E27FC236}">
                <a16:creationId xmlns:a16="http://schemas.microsoft.com/office/drawing/2014/main" id="{053401FD-CCDC-47AB-2300-302D57A6E3C5}"/>
              </a:ext>
            </a:extLst>
          </p:cNvPr>
          <p:cNvCxnSpPr>
            <a:cxnSpLocks/>
          </p:cNvCxnSpPr>
          <p:nvPr/>
        </p:nvCxnSpPr>
        <p:spPr>
          <a:xfrm flipV="1">
            <a:off x="7360909" y="4457340"/>
            <a:ext cx="0" cy="183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6" name="テキスト ボックス 385">
            <a:extLst>
              <a:ext uri="{FF2B5EF4-FFF2-40B4-BE49-F238E27FC236}">
                <a16:creationId xmlns:a16="http://schemas.microsoft.com/office/drawing/2014/main" id="{3EE331B8-EB6A-3137-1776-0C3EF516E57B}"/>
              </a:ext>
            </a:extLst>
          </p:cNvPr>
          <p:cNvSpPr txBox="1"/>
          <p:nvPr/>
        </p:nvSpPr>
        <p:spPr>
          <a:xfrm>
            <a:off x="5958155" y="5854887"/>
            <a:ext cx="3061489" cy="307777"/>
          </a:xfrm>
          <a:prstGeom prst="rect">
            <a:avLst/>
          </a:prstGeom>
          <a:noFill/>
        </p:spPr>
        <p:txBody>
          <a:bodyPr wrap="square">
            <a:spAutoFit/>
          </a:bodyPr>
          <a:lstStyle/>
          <a:p>
            <a:r>
              <a:rPr lang="en-US" altLang="ja-JP" sz="1400" b="1" dirty="0">
                <a:solidFill>
                  <a:srgbClr val="FF0000"/>
                </a:solidFill>
              </a:rPr>
              <a:t>Electric Shutter Function</a:t>
            </a:r>
            <a:endParaRPr lang="ja-JP" altLang="en-US" sz="1400" dirty="0">
              <a:solidFill>
                <a:srgbClr val="FF0000"/>
              </a:solidFill>
            </a:endParaRPr>
          </a:p>
        </p:txBody>
      </p:sp>
      <p:sp>
        <p:nvSpPr>
          <p:cNvPr id="272" name="テキスト ボックス 271">
            <a:extLst>
              <a:ext uri="{FF2B5EF4-FFF2-40B4-BE49-F238E27FC236}">
                <a16:creationId xmlns:a16="http://schemas.microsoft.com/office/drawing/2014/main" id="{B627622A-5A04-45A3-FDA3-E51529366A07}"/>
              </a:ext>
            </a:extLst>
          </p:cNvPr>
          <p:cNvSpPr txBox="1"/>
          <p:nvPr/>
        </p:nvSpPr>
        <p:spPr>
          <a:xfrm>
            <a:off x="5970674" y="4164752"/>
            <a:ext cx="2303019" cy="523220"/>
          </a:xfrm>
          <a:prstGeom prst="rect">
            <a:avLst/>
          </a:prstGeom>
          <a:noFill/>
        </p:spPr>
        <p:txBody>
          <a:bodyPr wrap="square">
            <a:spAutoFit/>
          </a:bodyPr>
          <a:lstStyle/>
          <a:p>
            <a:r>
              <a:rPr lang="en-US" altLang="ja-JP" sz="1400" b="1" dirty="0">
                <a:solidFill>
                  <a:srgbClr val="FF0000"/>
                </a:solidFill>
              </a:rPr>
              <a:t>Pinned Photodiode</a:t>
            </a:r>
          </a:p>
          <a:p>
            <a:r>
              <a:rPr lang="ja-JP" altLang="en-US" sz="1400" b="1" dirty="0">
                <a:solidFill>
                  <a:srgbClr val="FF0000"/>
                </a:solidFill>
              </a:rPr>
              <a:t>　</a:t>
            </a:r>
            <a:endParaRPr lang="ja-JP" altLang="en-US" sz="1400" dirty="0">
              <a:solidFill>
                <a:srgbClr val="FF0000"/>
              </a:solidFill>
            </a:endParaRPr>
          </a:p>
        </p:txBody>
      </p:sp>
      <p:sp>
        <p:nvSpPr>
          <p:cNvPr id="274" name="テキスト ボックス 273">
            <a:extLst>
              <a:ext uri="{FF2B5EF4-FFF2-40B4-BE49-F238E27FC236}">
                <a16:creationId xmlns:a16="http://schemas.microsoft.com/office/drawing/2014/main" id="{29CA4010-4442-7062-AA8A-BD03B0327751}"/>
              </a:ext>
            </a:extLst>
          </p:cNvPr>
          <p:cNvSpPr txBox="1"/>
          <p:nvPr/>
        </p:nvSpPr>
        <p:spPr>
          <a:xfrm>
            <a:off x="9365547" y="4106852"/>
            <a:ext cx="2495781" cy="461665"/>
          </a:xfrm>
          <a:prstGeom prst="rect">
            <a:avLst/>
          </a:prstGeom>
          <a:noFill/>
        </p:spPr>
        <p:txBody>
          <a:bodyPr wrap="square">
            <a:spAutoFit/>
          </a:bodyPr>
          <a:lstStyle/>
          <a:p>
            <a:r>
              <a:rPr lang="en-US" altLang="ja-JP" sz="2400" b="1" dirty="0">
                <a:solidFill>
                  <a:srgbClr val="FF0000"/>
                </a:solidFill>
              </a:rPr>
              <a:t>No Image Lag</a:t>
            </a:r>
            <a:r>
              <a:rPr lang="ja-JP" altLang="en-US" sz="2400" b="1" dirty="0">
                <a:solidFill>
                  <a:srgbClr val="FF0000"/>
                </a:solidFill>
              </a:rPr>
              <a:t> </a:t>
            </a:r>
            <a:endParaRPr lang="ja-JP" altLang="en-US" sz="2400" dirty="0">
              <a:solidFill>
                <a:srgbClr val="FF0000"/>
              </a:solidFill>
            </a:endParaRPr>
          </a:p>
        </p:txBody>
      </p:sp>
      <p:sp>
        <p:nvSpPr>
          <p:cNvPr id="275" name="テキスト ボックス 274">
            <a:extLst>
              <a:ext uri="{FF2B5EF4-FFF2-40B4-BE49-F238E27FC236}">
                <a16:creationId xmlns:a16="http://schemas.microsoft.com/office/drawing/2014/main" id="{00C6D8CD-EAEF-4D40-A387-465FEC24844D}"/>
              </a:ext>
            </a:extLst>
          </p:cNvPr>
          <p:cNvSpPr txBox="1"/>
          <p:nvPr/>
        </p:nvSpPr>
        <p:spPr>
          <a:xfrm>
            <a:off x="8891894" y="725407"/>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76" name="テキスト ボックス 275">
            <a:extLst>
              <a:ext uri="{FF2B5EF4-FFF2-40B4-BE49-F238E27FC236}">
                <a16:creationId xmlns:a16="http://schemas.microsoft.com/office/drawing/2014/main" id="{6AA06D1B-F1BC-BF27-F8B8-7325E3C8F469}"/>
              </a:ext>
            </a:extLst>
          </p:cNvPr>
          <p:cNvSpPr txBox="1"/>
          <p:nvPr/>
        </p:nvSpPr>
        <p:spPr>
          <a:xfrm>
            <a:off x="8969668" y="310109"/>
            <a:ext cx="2726639" cy="523220"/>
          </a:xfrm>
          <a:prstGeom prst="rect">
            <a:avLst/>
          </a:prstGeom>
          <a:noFill/>
        </p:spPr>
        <p:txBody>
          <a:bodyPr wrap="square">
            <a:spAutoFit/>
          </a:bodyPr>
          <a:lstStyle/>
          <a:p>
            <a:r>
              <a:rPr lang="en-US" altLang="ja-JP" sz="2800" b="1" dirty="0"/>
              <a:t> </a:t>
            </a:r>
            <a:r>
              <a:rPr lang="en-US" altLang="ja-JP" sz="1400" b="1" dirty="0"/>
              <a:t>RCA, Fairchild, NEC, Philips </a:t>
            </a:r>
            <a:endParaRPr lang="ja-JP" altLang="en-US" sz="1400" dirty="0"/>
          </a:p>
        </p:txBody>
      </p:sp>
      <p:pic>
        <p:nvPicPr>
          <p:cNvPr id="8" name="図 7">
            <a:extLst>
              <a:ext uri="{FF2B5EF4-FFF2-40B4-BE49-F238E27FC236}">
                <a16:creationId xmlns:a16="http://schemas.microsoft.com/office/drawing/2014/main" id="{838A07F2-4DEC-B1B4-C194-0EE50EC18B94}"/>
              </a:ext>
            </a:extLst>
          </p:cNvPr>
          <p:cNvPicPr>
            <a:picLocks noChangeAspect="1"/>
          </p:cNvPicPr>
          <p:nvPr/>
        </p:nvPicPr>
        <p:blipFill rotWithShape="1">
          <a:blip r:embed="rId3"/>
          <a:srcRect l="29394" t="26771" r="25937" b="24335"/>
          <a:stretch/>
        </p:blipFill>
        <p:spPr>
          <a:xfrm>
            <a:off x="187697" y="784837"/>
            <a:ext cx="5446138" cy="3351506"/>
          </a:xfrm>
          <a:prstGeom prst="rect">
            <a:avLst/>
          </a:prstGeom>
        </p:spPr>
      </p:pic>
      <p:pic>
        <p:nvPicPr>
          <p:cNvPr id="278" name="図 277">
            <a:extLst>
              <a:ext uri="{FF2B5EF4-FFF2-40B4-BE49-F238E27FC236}">
                <a16:creationId xmlns:a16="http://schemas.microsoft.com/office/drawing/2014/main" id="{55F07043-32EE-1F19-7B16-A3414AA8C8C5}"/>
              </a:ext>
            </a:extLst>
          </p:cNvPr>
          <p:cNvPicPr>
            <a:picLocks noChangeAspect="1"/>
          </p:cNvPicPr>
          <p:nvPr/>
        </p:nvPicPr>
        <p:blipFill rotWithShape="1">
          <a:blip r:embed="rId3"/>
          <a:srcRect l="35205" t="17825" r="27370" b="72905"/>
          <a:stretch/>
        </p:blipFill>
        <p:spPr>
          <a:xfrm>
            <a:off x="396492" y="100241"/>
            <a:ext cx="5264691" cy="733087"/>
          </a:xfrm>
          <a:prstGeom prst="rect">
            <a:avLst/>
          </a:prstGeom>
        </p:spPr>
      </p:pic>
      <p:sp>
        <p:nvSpPr>
          <p:cNvPr id="279" name="テキスト ボックス 278">
            <a:extLst>
              <a:ext uri="{FF2B5EF4-FFF2-40B4-BE49-F238E27FC236}">
                <a16:creationId xmlns:a16="http://schemas.microsoft.com/office/drawing/2014/main" id="{922B0BCB-9D2D-E3B4-0AE1-152161A487CB}"/>
              </a:ext>
            </a:extLst>
          </p:cNvPr>
          <p:cNvSpPr txBox="1"/>
          <p:nvPr/>
        </p:nvSpPr>
        <p:spPr>
          <a:xfrm>
            <a:off x="3028837" y="1123636"/>
            <a:ext cx="681404" cy="366436"/>
          </a:xfrm>
          <a:prstGeom prst="rect">
            <a:avLst/>
          </a:prstGeom>
          <a:noFill/>
        </p:spPr>
        <p:txBody>
          <a:bodyPr wrap="square">
            <a:spAutoFit/>
          </a:bodyPr>
          <a:lstStyle/>
          <a:p>
            <a:r>
              <a:rPr lang="en-US" altLang="ja-JP" sz="1800" b="1" dirty="0">
                <a:solidFill>
                  <a:srgbClr val="FF0000"/>
                </a:solidFill>
              </a:rPr>
              <a:t>Cox</a:t>
            </a:r>
            <a:endParaRPr lang="ja-JP" altLang="en-US" dirty="0"/>
          </a:p>
        </p:txBody>
      </p:sp>
      <p:pic>
        <p:nvPicPr>
          <p:cNvPr id="24" name="図 23">
            <a:extLst>
              <a:ext uri="{FF2B5EF4-FFF2-40B4-BE49-F238E27FC236}">
                <a16:creationId xmlns:a16="http://schemas.microsoft.com/office/drawing/2014/main" id="{1B2429C2-5084-69C7-18A6-1DF63B7250C1}"/>
              </a:ext>
            </a:extLst>
          </p:cNvPr>
          <p:cNvPicPr>
            <a:picLocks noChangeAspect="1"/>
          </p:cNvPicPr>
          <p:nvPr/>
        </p:nvPicPr>
        <p:blipFill rotWithShape="1">
          <a:blip r:embed="rId4"/>
          <a:srcRect l="59788" t="35211" r="17380" b="44133"/>
          <a:stretch/>
        </p:blipFill>
        <p:spPr>
          <a:xfrm>
            <a:off x="219055" y="4937783"/>
            <a:ext cx="3276557" cy="1872824"/>
          </a:xfrm>
          <a:prstGeom prst="rect">
            <a:avLst/>
          </a:prstGeom>
        </p:spPr>
      </p:pic>
      <p:pic>
        <p:nvPicPr>
          <p:cNvPr id="280" name="図 279">
            <a:extLst>
              <a:ext uri="{FF2B5EF4-FFF2-40B4-BE49-F238E27FC236}">
                <a16:creationId xmlns:a16="http://schemas.microsoft.com/office/drawing/2014/main" id="{6D24ABC9-15B1-D96C-4015-24A6E757238A}"/>
              </a:ext>
            </a:extLst>
          </p:cNvPr>
          <p:cNvPicPr>
            <a:picLocks noChangeAspect="1"/>
          </p:cNvPicPr>
          <p:nvPr/>
        </p:nvPicPr>
        <p:blipFill rotWithShape="1">
          <a:blip r:embed="rId4"/>
          <a:srcRect l="58696" t="57935" r="23377" b="14174"/>
          <a:stretch/>
        </p:blipFill>
        <p:spPr>
          <a:xfrm>
            <a:off x="3668984" y="4764963"/>
            <a:ext cx="2185668" cy="1911842"/>
          </a:xfrm>
          <a:prstGeom prst="rect">
            <a:avLst/>
          </a:prstGeom>
        </p:spPr>
      </p:pic>
      <p:pic>
        <p:nvPicPr>
          <p:cNvPr id="281" name="図 280">
            <a:extLst>
              <a:ext uri="{FF2B5EF4-FFF2-40B4-BE49-F238E27FC236}">
                <a16:creationId xmlns:a16="http://schemas.microsoft.com/office/drawing/2014/main" id="{3845734A-100E-EA3F-40ED-95B9F71AF2E2}"/>
              </a:ext>
            </a:extLst>
          </p:cNvPr>
          <p:cNvPicPr>
            <a:picLocks noChangeAspect="1"/>
          </p:cNvPicPr>
          <p:nvPr/>
        </p:nvPicPr>
        <p:blipFill rotWithShape="1">
          <a:blip r:embed="rId4"/>
          <a:srcRect l="55250" t="35073" r="39158" b="61369"/>
          <a:stretch/>
        </p:blipFill>
        <p:spPr>
          <a:xfrm>
            <a:off x="1288142" y="4716126"/>
            <a:ext cx="950372" cy="339952"/>
          </a:xfrm>
          <a:prstGeom prst="rect">
            <a:avLst/>
          </a:prstGeom>
        </p:spPr>
      </p:pic>
      <p:pic>
        <p:nvPicPr>
          <p:cNvPr id="282" name="図 281">
            <a:extLst>
              <a:ext uri="{FF2B5EF4-FFF2-40B4-BE49-F238E27FC236}">
                <a16:creationId xmlns:a16="http://schemas.microsoft.com/office/drawing/2014/main" id="{D547A8B9-8673-D9B2-809D-1F327B6E234F}"/>
              </a:ext>
            </a:extLst>
          </p:cNvPr>
          <p:cNvPicPr>
            <a:picLocks noChangeAspect="1"/>
          </p:cNvPicPr>
          <p:nvPr/>
        </p:nvPicPr>
        <p:blipFill rotWithShape="1">
          <a:blip r:embed="rId4"/>
          <a:srcRect l="53569" t="57119" r="38636" b="37922"/>
          <a:stretch/>
        </p:blipFill>
        <p:spPr>
          <a:xfrm>
            <a:off x="3922764" y="4457340"/>
            <a:ext cx="1107201" cy="396050"/>
          </a:xfrm>
          <a:prstGeom prst="rect">
            <a:avLst/>
          </a:prstGeom>
        </p:spPr>
      </p:pic>
      <p:sp>
        <p:nvSpPr>
          <p:cNvPr id="26" name="正方形/長方形 25">
            <a:extLst>
              <a:ext uri="{FF2B5EF4-FFF2-40B4-BE49-F238E27FC236}">
                <a16:creationId xmlns:a16="http://schemas.microsoft.com/office/drawing/2014/main" id="{38BDCDFC-CFEC-9218-24B4-194E92737985}"/>
              </a:ext>
            </a:extLst>
          </p:cNvPr>
          <p:cNvSpPr/>
          <p:nvPr/>
        </p:nvSpPr>
        <p:spPr>
          <a:xfrm>
            <a:off x="3491132" y="4610609"/>
            <a:ext cx="456806" cy="3693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EA0158C6-1320-8066-12D9-B283ED98610B}"/>
              </a:ext>
            </a:extLst>
          </p:cNvPr>
          <p:cNvSpPr txBox="1"/>
          <p:nvPr/>
        </p:nvSpPr>
        <p:spPr>
          <a:xfrm>
            <a:off x="545728" y="4115081"/>
            <a:ext cx="3825086" cy="369332"/>
          </a:xfrm>
          <a:prstGeom prst="rect">
            <a:avLst/>
          </a:prstGeom>
          <a:noFill/>
        </p:spPr>
        <p:txBody>
          <a:bodyPr wrap="none" rtlCol="0">
            <a:spAutoFit/>
          </a:bodyPr>
          <a:lstStyle/>
          <a:p>
            <a:r>
              <a:rPr kumimoji="1" lang="en-US" altLang="ja-JP" b="1" dirty="0">
                <a:solidFill>
                  <a:schemeClr val="accent1">
                    <a:lumMod val="75000"/>
                  </a:schemeClr>
                </a:solidFill>
              </a:rPr>
              <a:t>JPA1975-134985 Hagiwara, 1975</a:t>
            </a:r>
            <a:endParaRPr kumimoji="1" lang="ja-JP" altLang="en-US" b="1" dirty="0">
              <a:solidFill>
                <a:schemeClr val="accent1">
                  <a:lumMod val="75000"/>
                </a:schemeClr>
              </a:solidFill>
            </a:endParaRPr>
          </a:p>
        </p:txBody>
      </p:sp>
      <p:sp>
        <p:nvSpPr>
          <p:cNvPr id="283" name="テキスト ボックス 282">
            <a:extLst>
              <a:ext uri="{FF2B5EF4-FFF2-40B4-BE49-F238E27FC236}">
                <a16:creationId xmlns:a16="http://schemas.microsoft.com/office/drawing/2014/main" id="{9150F417-C709-8A34-5F62-9A4A3763E180}"/>
              </a:ext>
            </a:extLst>
          </p:cNvPr>
          <p:cNvSpPr txBox="1"/>
          <p:nvPr/>
        </p:nvSpPr>
        <p:spPr>
          <a:xfrm>
            <a:off x="3589824" y="6251981"/>
            <a:ext cx="1040484" cy="369332"/>
          </a:xfrm>
          <a:prstGeom prst="rect">
            <a:avLst/>
          </a:prstGeom>
          <a:noFill/>
        </p:spPr>
        <p:txBody>
          <a:bodyPr wrap="square">
            <a:spAutoFit/>
          </a:bodyPr>
          <a:lstStyle/>
          <a:p>
            <a:r>
              <a:rPr lang="en-US" altLang="ja-JP" sz="1800" b="1" dirty="0">
                <a:solidFill>
                  <a:srgbClr val="FF0000"/>
                </a:solidFill>
              </a:rPr>
              <a:t>VOD</a:t>
            </a:r>
            <a:endParaRPr lang="ja-JP" altLang="en-US" dirty="0"/>
          </a:p>
        </p:txBody>
      </p:sp>
      <p:sp>
        <p:nvSpPr>
          <p:cNvPr id="284" name="テキスト ボックス 283">
            <a:extLst>
              <a:ext uri="{FF2B5EF4-FFF2-40B4-BE49-F238E27FC236}">
                <a16:creationId xmlns:a16="http://schemas.microsoft.com/office/drawing/2014/main" id="{828D6694-1CC2-DD06-1414-B6578E2D4292}"/>
              </a:ext>
            </a:extLst>
          </p:cNvPr>
          <p:cNvSpPr txBox="1"/>
          <p:nvPr/>
        </p:nvSpPr>
        <p:spPr>
          <a:xfrm>
            <a:off x="3377816" y="4832266"/>
            <a:ext cx="1040484" cy="369332"/>
          </a:xfrm>
          <a:prstGeom prst="rect">
            <a:avLst/>
          </a:prstGeom>
          <a:noFill/>
        </p:spPr>
        <p:txBody>
          <a:bodyPr wrap="square">
            <a:spAutoFit/>
          </a:bodyPr>
          <a:lstStyle/>
          <a:p>
            <a:r>
              <a:rPr lang="en-US" altLang="ja-JP" sz="1800" b="1" dirty="0">
                <a:solidFill>
                  <a:srgbClr val="FF0000"/>
                </a:solidFill>
              </a:rPr>
              <a:t>VOD</a:t>
            </a:r>
            <a:endParaRPr lang="ja-JP" altLang="en-US" dirty="0"/>
          </a:p>
        </p:txBody>
      </p:sp>
      <p:sp>
        <p:nvSpPr>
          <p:cNvPr id="285" name="テキスト ボックス 284">
            <a:extLst>
              <a:ext uri="{FF2B5EF4-FFF2-40B4-BE49-F238E27FC236}">
                <a16:creationId xmlns:a16="http://schemas.microsoft.com/office/drawing/2014/main" id="{4B31CC48-0E5B-83CC-319A-6E55FC732994}"/>
              </a:ext>
            </a:extLst>
          </p:cNvPr>
          <p:cNvSpPr txBox="1"/>
          <p:nvPr/>
        </p:nvSpPr>
        <p:spPr>
          <a:xfrm>
            <a:off x="4636809" y="6253922"/>
            <a:ext cx="3061489" cy="523220"/>
          </a:xfrm>
          <a:prstGeom prst="rect">
            <a:avLst/>
          </a:prstGeom>
          <a:noFill/>
        </p:spPr>
        <p:txBody>
          <a:bodyPr wrap="square">
            <a:spAutoFit/>
          </a:bodyPr>
          <a:lstStyle/>
          <a:p>
            <a:r>
              <a:rPr lang="en-US" altLang="ja-JP" sz="1400" b="1" dirty="0">
                <a:solidFill>
                  <a:srgbClr val="FF0000"/>
                </a:solidFill>
              </a:rPr>
              <a:t>Empty Potential Well</a:t>
            </a:r>
          </a:p>
          <a:p>
            <a:r>
              <a:rPr lang="en-US" altLang="ja-JP" sz="1400" b="1" dirty="0">
                <a:solidFill>
                  <a:srgbClr val="FF0000"/>
                </a:solidFill>
              </a:rPr>
              <a:t>No Image Lag</a:t>
            </a:r>
            <a:endParaRPr lang="ja-JP" altLang="en-US" sz="1400" dirty="0">
              <a:solidFill>
                <a:srgbClr val="FF0000"/>
              </a:solidFill>
            </a:endParaRPr>
          </a:p>
        </p:txBody>
      </p:sp>
      <p:sp>
        <p:nvSpPr>
          <p:cNvPr id="143" name="テキスト ボックス 142">
            <a:extLst>
              <a:ext uri="{FF2B5EF4-FFF2-40B4-BE49-F238E27FC236}">
                <a16:creationId xmlns:a16="http://schemas.microsoft.com/office/drawing/2014/main" id="{8A11B898-92BE-59BC-BF85-55EA7804703A}"/>
              </a:ext>
            </a:extLst>
          </p:cNvPr>
          <p:cNvSpPr txBox="1"/>
          <p:nvPr/>
        </p:nvSpPr>
        <p:spPr>
          <a:xfrm>
            <a:off x="5859021" y="376426"/>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141" name="テキスト ボックス 140">
            <a:extLst>
              <a:ext uri="{FF2B5EF4-FFF2-40B4-BE49-F238E27FC236}">
                <a16:creationId xmlns:a16="http://schemas.microsoft.com/office/drawing/2014/main" id="{9F020207-038D-9684-1A63-E9A70E9FC3F7}"/>
              </a:ext>
            </a:extLst>
          </p:cNvPr>
          <p:cNvSpPr txBox="1"/>
          <p:nvPr/>
        </p:nvSpPr>
        <p:spPr>
          <a:xfrm>
            <a:off x="11393460" y="6451492"/>
            <a:ext cx="798540" cy="461665"/>
          </a:xfrm>
          <a:prstGeom prst="rect">
            <a:avLst/>
          </a:prstGeom>
          <a:noFill/>
        </p:spPr>
        <p:txBody>
          <a:bodyPr wrap="square">
            <a:spAutoFit/>
          </a:bodyPr>
          <a:lstStyle/>
          <a:p>
            <a:r>
              <a:rPr lang="en-US" altLang="ja-JP" sz="2400" b="1" dirty="0"/>
              <a:t>2.52</a:t>
            </a:r>
            <a:endParaRPr lang="ja-JP" altLang="en-US" sz="2400" b="1" dirty="0"/>
          </a:p>
        </p:txBody>
      </p:sp>
      <p:sp>
        <p:nvSpPr>
          <p:cNvPr id="142" name="正方形/長方形 141">
            <a:extLst>
              <a:ext uri="{FF2B5EF4-FFF2-40B4-BE49-F238E27FC236}">
                <a16:creationId xmlns:a16="http://schemas.microsoft.com/office/drawing/2014/main" id="{DF771A1A-1058-550E-6AFD-24E77CEC7C1C}"/>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テキスト ボックス 143">
            <a:extLst>
              <a:ext uri="{FF2B5EF4-FFF2-40B4-BE49-F238E27FC236}">
                <a16:creationId xmlns:a16="http://schemas.microsoft.com/office/drawing/2014/main" id="{FC75854B-8F0B-6DC6-D563-0A1BBA0798D7}"/>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052</a:t>
            </a:r>
            <a:endParaRPr kumimoji="1" lang="ja-JP" altLang="en-US" b="1" dirty="0"/>
          </a:p>
        </p:txBody>
      </p:sp>
      <p:sp>
        <p:nvSpPr>
          <p:cNvPr id="145" name="正方形/長方形 144">
            <a:extLst>
              <a:ext uri="{FF2B5EF4-FFF2-40B4-BE49-F238E27FC236}">
                <a16:creationId xmlns:a16="http://schemas.microsoft.com/office/drawing/2014/main" id="{607B3802-A813-F36F-D43A-78EDB0C987D1}"/>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298727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テキスト ボックス 149">
            <a:extLst>
              <a:ext uri="{FF2B5EF4-FFF2-40B4-BE49-F238E27FC236}">
                <a16:creationId xmlns:a16="http://schemas.microsoft.com/office/drawing/2014/main" id="{CA343FB1-470C-D0AB-B37E-E17917CCCDCC}"/>
              </a:ext>
            </a:extLst>
          </p:cNvPr>
          <p:cNvSpPr txBox="1"/>
          <p:nvPr/>
        </p:nvSpPr>
        <p:spPr>
          <a:xfrm>
            <a:off x="7257486" y="171645"/>
            <a:ext cx="4340060" cy="400110"/>
          </a:xfrm>
          <a:prstGeom prst="rect">
            <a:avLst/>
          </a:prstGeom>
          <a:noFill/>
        </p:spPr>
        <p:txBody>
          <a:bodyPr wrap="square" rtlCol="0">
            <a:spAutoFit/>
          </a:bodyPr>
          <a:lstStyle/>
          <a:p>
            <a:r>
              <a:rPr lang="en-US" altLang="ja-JP" sz="2000" b="1" dirty="0"/>
              <a:t>Before Invention of CCD in 1970, </a:t>
            </a:r>
            <a:endParaRPr kumimoji="1" lang="ja-JP" altLang="en-US" sz="2000" b="1" dirty="0"/>
          </a:p>
        </p:txBody>
      </p:sp>
      <p:cxnSp>
        <p:nvCxnSpPr>
          <p:cNvPr id="59" name="直線コネクタ 58">
            <a:extLst>
              <a:ext uri="{FF2B5EF4-FFF2-40B4-BE49-F238E27FC236}">
                <a16:creationId xmlns:a16="http://schemas.microsoft.com/office/drawing/2014/main" id="{57B511A6-405D-7E55-FB5B-0100D1F0E1D0}"/>
              </a:ext>
            </a:extLst>
          </p:cNvPr>
          <p:cNvCxnSpPr>
            <a:cxnSpLocks/>
          </p:cNvCxnSpPr>
          <p:nvPr/>
        </p:nvCxnSpPr>
        <p:spPr>
          <a:xfrm>
            <a:off x="8663111" y="632007"/>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4690E898-1B06-6BB9-A20E-6B29D1BD77DC}"/>
              </a:ext>
            </a:extLst>
          </p:cNvPr>
          <p:cNvCxnSpPr>
            <a:cxnSpLocks/>
          </p:cNvCxnSpPr>
          <p:nvPr/>
        </p:nvCxnSpPr>
        <p:spPr>
          <a:xfrm>
            <a:off x="8112375" y="1113616"/>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F779526F-A4A5-D22B-9BD1-36D499361046}"/>
              </a:ext>
            </a:extLst>
          </p:cNvPr>
          <p:cNvCxnSpPr>
            <a:cxnSpLocks/>
          </p:cNvCxnSpPr>
          <p:nvPr/>
        </p:nvCxnSpPr>
        <p:spPr>
          <a:xfrm>
            <a:off x="7555142" y="1113616"/>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047D638D-F7D9-CBF6-2F2B-462A8E700094}"/>
              </a:ext>
            </a:extLst>
          </p:cNvPr>
          <p:cNvCxnSpPr>
            <a:cxnSpLocks/>
          </p:cNvCxnSpPr>
          <p:nvPr/>
        </p:nvCxnSpPr>
        <p:spPr>
          <a:xfrm>
            <a:off x="7905369" y="9952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CE388EA-D3CE-9DE3-E6DC-2027B6EC4DE5}"/>
              </a:ext>
            </a:extLst>
          </p:cNvPr>
          <p:cNvCxnSpPr>
            <a:cxnSpLocks/>
          </p:cNvCxnSpPr>
          <p:nvPr/>
        </p:nvCxnSpPr>
        <p:spPr>
          <a:xfrm>
            <a:off x="7905369" y="929554"/>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4BDB31E-79BB-7996-BD5C-F526F0912FDB}"/>
              </a:ext>
            </a:extLst>
          </p:cNvPr>
          <p:cNvCxnSpPr>
            <a:cxnSpLocks/>
          </p:cNvCxnSpPr>
          <p:nvPr/>
        </p:nvCxnSpPr>
        <p:spPr>
          <a:xfrm flipV="1">
            <a:off x="7905369" y="995283"/>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BF0B80F-B12E-2FA7-FE6A-8EFFA5A5E7A4}"/>
              </a:ext>
            </a:extLst>
          </p:cNvPr>
          <p:cNvCxnSpPr>
            <a:cxnSpLocks/>
          </p:cNvCxnSpPr>
          <p:nvPr/>
        </p:nvCxnSpPr>
        <p:spPr>
          <a:xfrm flipV="1">
            <a:off x="8112375" y="989247"/>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FA440355-28A7-A4B2-BA98-8993DC08CC48}"/>
              </a:ext>
            </a:extLst>
          </p:cNvPr>
          <p:cNvCxnSpPr>
            <a:cxnSpLocks/>
          </p:cNvCxnSpPr>
          <p:nvPr/>
        </p:nvCxnSpPr>
        <p:spPr>
          <a:xfrm flipV="1">
            <a:off x="8004130" y="807025"/>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楕円 91">
            <a:extLst>
              <a:ext uri="{FF2B5EF4-FFF2-40B4-BE49-F238E27FC236}">
                <a16:creationId xmlns:a16="http://schemas.microsoft.com/office/drawing/2014/main" id="{4EB0EC97-AC5B-C14F-9F81-3DA0CBE69ED6}"/>
              </a:ext>
            </a:extLst>
          </p:cNvPr>
          <p:cNvSpPr/>
          <p:nvPr/>
        </p:nvSpPr>
        <p:spPr>
          <a:xfrm>
            <a:off x="7950008" y="71643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EC6995C-FB02-ED83-9DA0-D7FF52DC6639}"/>
              </a:ext>
            </a:extLst>
          </p:cNvPr>
          <p:cNvSpPr/>
          <p:nvPr/>
        </p:nvSpPr>
        <p:spPr>
          <a:xfrm>
            <a:off x="8608302" y="104520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D012BB34-3EFA-7BF2-1777-F8E42BA35256}"/>
              </a:ext>
            </a:extLst>
          </p:cNvPr>
          <p:cNvCxnSpPr>
            <a:cxnSpLocks/>
          </p:cNvCxnSpPr>
          <p:nvPr/>
        </p:nvCxnSpPr>
        <p:spPr>
          <a:xfrm>
            <a:off x="7574192" y="1098348"/>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AC3459D2-6289-E4BC-FC20-6C5D2E804501}"/>
              </a:ext>
            </a:extLst>
          </p:cNvPr>
          <p:cNvCxnSpPr>
            <a:cxnSpLocks/>
          </p:cNvCxnSpPr>
          <p:nvPr/>
        </p:nvCxnSpPr>
        <p:spPr>
          <a:xfrm>
            <a:off x="7471597" y="166187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C46DC54-5C9D-D25D-4C39-732B14B4305B}"/>
              </a:ext>
            </a:extLst>
          </p:cNvPr>
          <p:cNvCxnSpPr>
            <a:cxnSpLocks/>
          </p:cNvCxnSpPr>
          <p:nvPr/>
        </p:nvCxnSpPr>
        <p:spPr>
          <a:xfrm>
            <a:off x="7525266" y="172145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FBB036B5-A27B-D79B-B6EE-A1B2FFC8E626}"/>
              </a:ext>
            </a:extLst>
          </p:cNvPr>
          <p:cNvCxnSpPr>
            <a:cxnSpLocks/>
          </p:cNvCxnSpPr>
          <p:nvPr/>
        </p:nvCxnSpPr>
        <p:spPr>
          <a:xfrm>
            <a:off x="7428084" y="1245911"/>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二等辺三角形 166">
            <a:extLst>
              <a:ext uri="{FF2B5EF4-FFF2-40B4-BE49-F238E27FC236}">
                <a16:creationId xmlns:a16="http://schemas.microsoft.com/office/drawing/2014/main" id="{60A0CEA2-6FE6-8FC1-05A6-F9122A8AF89B}"/>
              </a:ext>
            </a:extLst>
          </p:cNvPr>
          <p:cNvSpPr/>
          <p:nvPr/>
        </p:nvSpPr>
        <p:spPr>
          <a:xfrm>
            <a:off x="7471599" y="1250279"/>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DE5EBB98-1791-4362-171A-497BCCF8D96E}"/>
              </a:ext>
            </a:extLst>
          </p:cNvPr>
          <p:cNvCxnSpPr>
            <a:cxnSpLocks/>
          </p:cNvCxnSpPr>
          <p:nvPr/>
        </p:nvCxnSpPr>
        <p:spPr>
          <a:xfrm>
            <a:off x="8663111" y="228342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CF2AE3E-3FC3-9B63-972E-5F3B0846B6DD}"/>
              </a:ext>
            </a:extLst>
          </p:cNvPr>
          <p:cNvCxnSpPr>
            <a:cxnSpLocks/>
          </p:cNvCxnSpPr>
          <p:nvPr/>
        </p:nvCxnSpPr>
        <p:spPr>
          <a:xfrm>
            <a:off x="8662423" y="2510257"/>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31A2894-A1FC-E59F-2FC6-4C36FB818FE0}"/>
              </a:ext>
            </a:extLst>
          </p:cNvPr>
          <p:cNvCxnSpPr>
            <a:cxnSpLocks/>
          </p:cNvCxnSpPr>
          <p:nvPr/>
        </p:nvCxnSpPr>
        <p:spPr>
          <a:xfrm flipV="1">
            <a:off x="8958970" y="2265302"/>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FA7857F-D0F1-50CE-0A53-22EAB65149F0}"/>
              </a:ext>
            </a:extLst>
          </p:cNvPr>
          <p:cNvCxnSpPr>
            <a:cxnSpLocks/>
          </p:cNvCxnSpPr>
          <p:nvPr/>
        </p:nvCxnSpPr>
        <p:spPr>
          <a:xfrm flipV="1">
            <a:off x="8870117" y="226602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13E0E57C-C773-D8E1-3880-68188B1A3756}"/>
              </a:ext>
            </a:extLst>
          </p:cNvPr>
          <p:cNvCxnSpPr>
            <a:cxnSpLocks/>
          </p:cNvCxnSpPr>
          <p:nvPr/>
        </p:nvCxnSpPr>
        <p:spPr>
          <a:xfrm flipH="1" flipV="1">
            <a:off x="8663111" y="2503756"/>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8020F7A4-6F81-1DC0-48CE-F618AB5DD7E3}"/>
              </a:ext>
            </a:extLst>
          </p:cNvPr>
          <p:cNvCxnSpPr>
            <a:cxnSpLocks/>
          </p:cNvCxnSpPr>
          <p:nvPr/>
        </p:nvCxnSpPr>
        <p:spPr>
          <a:xfrm>
            <a:off x="8958970" y="239365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楕円 197">
            <a:extLst>
              <a:ext uri="{FF2B5EF4-FFF2-40B4-BE49-F238E27FC236}">
                <a16:creationId xmlns:a16="http://schemas.microsoft.com/office/drawing/2014/main" id="{9B492A26-7B6E-947A-4C37-9E93A9D58DB7}"/>
              </a:ext>
            </a:extLst>
          </p:cNvPr>
          <p:cNvSpPr/>
          <p:nvPr/>
        </p:nvSpPr>
        <p:spPr>
          <a:xfrm>
            <a:off x="9111855" y="2334298"/>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CAC77176-FFE5-2716-5E3C-8E133A828E32}"/>
              </a:ext>
            </a:extLst>
          </p:cNvPr>
          <p:cNvSpPr/>
          <p:nvPr/>
        </p:nvSpPr>
        <p:spPr>
          <a:xfrm>
            <a:off x="8601086" y="265950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C86FB810-CEEB-0975-28D2-CBCC2A9AF194}"/>
              </a:ext>
            </a:extLst>
          </p:cNvPr>
          <p:cNvCxnSpPr>
            <a:cxnSpLocks/>
            <a:endCxn id="202" idx="1"/>
          </p:cNvCxnSpPr>
          <p:nvPr/>
        </p:nvCxnSpPr>
        <p:spPr>
          <a:xfrm>
            <a:off x="7579857" y="2717398"/>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a:extLst>
              <a:ext uri="{FF2B5EF4-FFF2-40B4-BE49-F238E27FC236}">
                <a16:creationId xmlns:a16="http://schemas.microsoft.com/office/drawing/2014/main" id="{8C3E250D-172E-2DC4-65AA-E854CA4AA7A9}"/>
              </a:ext>
            </a:extLst>
          </p:cNvPr>
          <p:cNvSpPr txBox="1"/>
          <p:nvPr/>
        </p:nvSpPr>
        <p:spPr>
          <a:xfrm>
            <a:off x="11011311" y="2547589"/>
            <a:ext cx="1132251" cy="369332"/>
          </a:xfrm>
          <a:prstGeom prst="rect">
            <a:avLst/>
          </a:prstGeom>
          <a:noFill/>
        </p:spPr>
        <p:txBody>
          <a:bodyPr wrap="square">
            <a:spAutoFit/>
          </a:bodyPr>
          <a:lstStyle/>
          <a:p>
            <a:r>
              <a:rPr lang="en-US" altLang="ja-JP" sz="1800" b="1" dirty="0"/>
              <a:t>Output</a:t>
            </a:r>
            <a:endParaRPr lang="ja-JP" altLang="en-US" dirty="0"/>
          </a:p>
        </p:txBody>
      </p:sp>
      <p:sp>
        <p:nvSpPr>
          <p:cNvPr id="203" name="テキスト ボックス 202">
            <a:extLst>
              <a:ext uri="{FF2B5EF4-FFF2-40B4-BE49-F238E27FC236}">
                <a16:creationId xmlns:a16="http://schemas.microsoft.com/office/drawing/2014/main" id="{D94D9140-4ED2-AAF9-8C08-204EAF0DD9EB}"/>
              </a:ext>
            </a:extLst>
          </p:cNvPr>
          <p:cNvSpPr txBox="1"/>
          <p:nvPr/>
        </p:nvSpPr>
        <p:spPr>
          <a:xfrm>
            <a:off x="9185216" y="2228183"/>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05" name="直線コネクタ 204">
            <a:extLst>
              <a:ext uri="{FF2B5EF4-FFF2-40B4-BE49-F238E27FC236}">
                <a16:creationId xmlns:a16="http://schemas.microsoft.com/office/drawing/2014/main" id="{705BF72F-F682-90B0-2D11-D55906D4C3C5}"/>
              </a:ext>
            </a:extLst>
          </p:cNvPr>
          <p:cNvCxnSpPr>
            <a:cxnSpLocks/>
          </p:cNvCxnSpPr>
          <p:nvPr/>
        </p:nvCxnSpPr>
        <p:spPr>
          <a:xfrm>
            <a:off x="7972532" y="1790017"/>
            <a:ext cx="657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55D9E9-6AD9-6A5E-7412-B698ED65DA1F}"/>
              </a:ext>
            </a:extLst>
          </p:cNvPr>
          <p:cNvCxnSpPr>
            <a:cxnSpLocks/>
          </p:cNvCxnSpPr>
          <p:nvPr/>
        </p:nvCxnSpPr>
        <p:spPr>
          <a:xfrm>
            <a:off x="7972532" y="1790017"/>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780B89AD-34B3-FA8E-D6D9-B974B90BE4B1}"/>
              </a:ext>
            </a:extLst>
          </p:cNvPr>
          <p:cNvCxnSpPr>
            <a:cxnSpLocks/>
          </p:cNvCxnSpPr>
          <p:nvPr/>
        </p:nvCxnSpPr>
        <p:spPr>
          <a:xfrm>
            <a:off x="7815148" y="2121028"/>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E383D7D-9175-89BC-5C12-3A353BDEAFB3}"/>
              </a:ext>
            </a:extLst>
          </p:cNvPr>
          <p:cNvCxnSpPr>
            <a:cxnSpLocks/>
          </p:cNvCxnSpPr>
          <p:nvPr/>
        </p:nvCxnSpPr>
        <p:spPr>
          <a:xfrm>
            <a:off x="7815147" y="2212237"/>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F6AB7724-48AA-E278-6DEE-6C6844E7E885}"/>
              </a:ext>
            </a:extLst>
          </p:cNvPr>
          <p:cNvCxnSpPr>
            <a:cxnSpLocks/>
          </p:cNvCxnSpPr>
          <p:nvPr/>
        </p:nvCxnSpPr>
        <p:spPr>
          <a:xfrm>
            <a:off x="7977125" y="2221279"/>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8B9FA5B0-CA13-CDF3-F451-75D26FD8FE25}"/>
              </a:ext>
            </a:extLst>
          </p:cNvPr>
          <p:cNvCxnSpPr>
            <a:cxnSpLocks/>
          </p:cNvCxnSpPr>
          <p:nvPr/>
        </p:nvCxnSpPr>
        <p:spPr>
          <a:xfrm>
            <a:off x="7879510" y="2436062"/>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4690547A-EB3C-493D-48DF-EBF60B90A547}"/>
              </a:ext>
            </a:extLst>
          </p:cNvPr>
          <p:cNvCxnSpPr>
            <a:cxnSpLocks/>
          </p:cNvCxnSpPr>
          <p:nvPr/>
        </p:nvCxnSpPr>
        <p:spPr>
          <a:xfrm>
            <a:off x="7938648" y="2496975"/>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0C00CF71-B9D5-A779-990E-175618D86158}"/>
              </a:ext>
            </a:extLst>
          </p:cNvPr>
          <p:cNvCxnSpPr>
            <a:cxnSpLocks/>
          </p:cNvCxnSpPr>
          <p:nvPr/>
        </p:nvCxnSpPr>
        <p:spPr>
          <a:xfrm>
            <a:off x="9356075" y="2723423"/>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565ED72F-C13D-6880-39B2-1701E05728D5}"/>
              </a:ext>
            </a:extLst>
          </p:cNvPr>
          <p:cNvCxnSpPr>
            <a:cxnSpLocks/>
          </p:cNvCxnSpPr>
          <p:nvPr/>
        </p:nvCxnSpPr>
        <p:spPr>
          <a:xfrm>
            <a:off x="9198691" y="3054434"/>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8E2A6F12-FF4E-0606-5AD1-CFAF3E29D92E}"/>
              </a:ext>
            </a:extLst>
          </p:cNvPr>
          <p:cNvCxnSpPr>
            <a:cxnSpLocks/>
          </p:cNvCxnSpPr>
          <p:nvPr/>
        </p:nvCxnSpPr>
        <p:spPr>
          <a:xfrm>
            <a:off x="9198690" y="3145643"/>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76CD189A-9F83-4655-F672-15DCA6B966E9}"/>
              </a:ext>
            </a:extLst>
          </p:cNvPr>
          <p:cNvCxnSpPr>
            <a:cxnSpLocks/>
          </p:cNvCxnSpPr>
          <p:nvPr/>
        </p:nvCxnSpPr>
        <p:spPr>
          <a:xfrm>
            <a:off x="9360668" y="3154685"/>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27E20199-949A-2D56-14A4-B4AA77BAA1C9}"/>
              </a:ext>
            </a:extLst>
          </p:cNvPr>
          <p:cNvCxnSpPr>
            <a:cxnSpLocks/>
          </p:cNvCxnSpPr>
          <p:nvPr/>
        </p:nvCxnSpPr>
        <p:spPr>
          <a:xfrm>
            <a:off x="9263053" y="336946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4FEAE1BA-DB41-0FC5-D0F2-F94E404F44E2}"/>
              </a:ext>
            </a:extLst>
          </p:cNvPr>
          <p:cNvCxnSpPr>
            <a:cxnSpLocks/>
          </p:cNvCxnSpPr>
          <p:nvPr/>
        </p:nvCxnSpPr>
        <p:spPr>
          <a:xfrm>
            <a:off x="9322191" y="34303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83707831-029F-F49F-FC88-78C14EF674EA}"/>
              </a:ext>
            </a:extLst>
          </p:cNvPr>
          <p:cNvSpPr txBox="1"/>
          <p:nvPr/>
        </p:nvSpPr>
        <p:spPr>
          <a:xfrm>
            <a:off x="9453691" y="2960977"/>
            <a:ext cx="1132251" cy="369332"/>
          </a:xfrm>
          <a:prstGeom prst="rect">
            <a:avLst/>
          </a:prstGeom>
          <a:noFill/>
        </p:spPr>
        <p:txBody>
          <a:bodyPr wrap="square">
            <a:spAutoFit/>
          </a:bodyPr>
          <a:lstStyle/>
          <a:p>
            <a:r>
              <a:rPr lang="en-US" altLang="ja-JP" sz="1800" b="1" dirty="0"/>
              <a:t>C</a:t>
            </a:r>
            <a:r>
              <a:rPr lang="en-US" altLang="ja-JP" sz="1200" b="1" dirty="0"/>
              <a:t>H</a:t>
            </a:r>
            <a:endParaRPr lang="ja-JP" altLang="en-US" sz="1200" dirty="0"/>
          </a:p>
        </p:txBody>
      </p:sp>
      <p:sp>
        <p:nvSpPr>
          <p:cNvPr id="223" name="テキスト ボックス 222">
            <a:extLst>
              <a:ext uri="{FF2B5EF4-FFF2-40B4-BE49-F238E27FC236}">
                <a16:creationId xmlns:a16="http://schemas.microsoft.com/office/drawing/2014/main" id="{C9853594-B20A-CCA5-2259-5A14A9D58A18}"/>
              </a:ext>
            </a:extLst>
          </p:cNvPr>
          <p:cNvSpPr txBox="1"/>
          <p:nvPr/>
        </p:nvSpPr>
        <p:spPr>
          <a:xfrm>
            <a:off x="7352282" y="1974065"/>
            <a:ext cx="1132251" cy="369332"/>
          </a:xfrm>
          <a:prstGeom prst="rect">
            <a:avLst/>
          </a:prstGeom>
          <a:noFill/>
        </p:spPr>
        <p:txBody>
          <a:bodyPr wrap="square">
            <a:spAutoFit/>
          </a:bodyPr>
          <a:lstStyle/>
          <a:p>
            <a:r>
              <a:rPr lang="en-US" altLang="ja-JP" sz="1800" b="1" dirty="0"/>
              <a:t>C</a:t>
            </a:r>
            <a:r>
              <a:rPr lang="en-US" altLang="ja-JP" sz="1200" b="1" dirty="0"/>
              <a:t>V</a:t>
            </a:r>
            <a:endParaRPr lang="ja-JP" altLang="en-US" sz="1200" dirty="0"/>
          </a:p>
        </p:txBody>
      </p:sp>
      <p:sp>
        <p:nvSpPr>
          <p:cNvPr id="224" name="楕円 223">
            <a:extLst>
              <a:ext uri="{FF2B5EF4-FFF2-40B4-BE49-F238E27FC236}">
                <a16:creationId xmlns:a16="http://schemas.microsoft.com/office/drawing/2014/main" id="{1003464E-9523-A405-C391-A84F63D1C4DB}"/>
              </a:ext>
            </a:extLst>
          </p:cNvPr>
          <p:cNvSpPr/>
          <p:nvPr/>
        </p:nvSpPr>
        <p:spPr>
          <a:xfrm>
            <a:off x="8600398" y="1745604"/>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8B87EEEF-8EDB-BD5B-7C15-9A973877E94A}"/>
              </a:ext>
            </a:extLst>
          </p:cNvPr>
          <p:cNvSpPr/>
          <p:nvPr/>
        </p:nvSpPr>
        <p:spPr>
          <a:xfrm>
            <a:off x="9295584" y="265608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5C28C203-71D8-7FA0-B092-735AE23D4C93}"/>
              </a:ext>
            </a:extLst>
          </p:cNvPr>
          <p:cNvSpPr txBox="1"/>
          <p:nvPr/>
        </p:nvSpPr>
        <p:spPr>
          <a:xfrm>
            <a:off x="6388859" y="3369104"/>
            <a:ext cx="5765913" cy="707886"/>
          </a:xfrm>
          <a:prstGeom prst="rect">
            <a:avLst/>
          </a:prstGeom>
          <a:noFill/>
        </p:spPr>
        <p:txBody>
          <a:bodyPr wrap="square" rtlCol="0">
            <a:spAutoFit/>
          </a:bodyPr>
          <a:lstStyle/>
          <a:p>
            <a:r>
              <a:rPr lang="en-US" altLang="ja-JP" sz="2000" b="1" dirty="0"/>
              <a:t>Triple junction type Pinned Photodiode</a:t>
            </a:r>
          </a:p>
          <a:p>
            <a:r>
              <a:rPr lang="en-US" altLang="ja-JP" sz="2000" b="1" dirty="0"/>
              <a:t>with Electric Shutter by Hagiwara, 1975</a:t>
            </a:r>
            <a:endParaRPr kumimoji="1" lang="ja-JP" altLang="en-US" sz="2000" b="1" dirty="0"/>
          </a:p>
        </p:txBody>
      </p:sp>
      <p:sp>
        <p:nvSpPr>
          <p:cNvPr id="362" name="テキスト ボックス 361">
            <a:extLst>
              <a:ext uri="{FF2B5EF4-FFF2-40B4-BE49-F238E27FC236}">
                <a16:creationId xmlns:a16="http://schemas.microsoft.com/office/drawing/2014/main" id="{4C99498C-A28D-DCF5-3125-A4DFE0D50FD8}"/>
              </a:ext>
            </a:extLst>
          </p:cNvPr>
          <p:cNvSpPr txBox="1"/>
          <p:nvPr/>
        </p:nvSpPr>
        <p:spPr>
          <a:xfrm>
            <a:off x="8874139" y="1353876"/>
            <a:ext cx="2778204" cy="369332"/>
          </a:xfrm>
          <a:prstGeom prst="rect">
            <a:avLst/>
          </a:prstGeom>
          <a:noFill/>
        </p:spPr>
        <p:txBody>
          <a:bodyPr wrap="square">
            <a:spAutoFit/>
          </a:bodyPr>
          <a:lstStyle/>
          <a:p>
            <a:r>
              <a:rPr lang="en-US" altLang="ja-JP" sz="1800" b="1" dirty="0"/>
              <a:t>Vertical Data Line</a:t>
            </a:r>
            <a:endParaRPr lang="ja-JP" altLang="en-US" dirty="0"/>
          </a:p>
        </p:txBody>
      </p:sp>
      <p:sp>
        <p:nvSpPr>
          <p:cNvPr id="363" name="テキスト ボックス 362">
            <a:extLst>
              <a:ext uri="{FF2B5EF4-FFF2-40B4-BE49-F238E27FC236}">
                <a16:creationId xmlns:a16="http://schemas.microsoft.com/office/drawing/2014/main" id="{ACDF5E21-4F06-FC7F-7CEF-786A80BB814B}"/>
              </a:ext>
            </a:extLst>
          </p:cNvPr>
          <p:cNvSpPr txBox="1"/>
          <p:nvPr/>
        </p:nvSpPr>
        <p:spPr>
          <a:xfrm>
            <a:off x="8044333" y="2736591"/>
            <a:ext cx="3822459" cy="369332"/>
          </a:xfrm>
          <a:prstGeom prst="rect">
            <a:avLst/>
          </a:prstGeom>
          <a:noFill/>
        </p:spPr>
        <p:txBody>
          <a:bodyPr wrap="square">
            <a:spAutoFit/>
          </a:bodyPr>
          <a:lstStyle/>
          <a:p>
            <a:r>
              <a:rPr lang="en-US" altLang="ja-JP" sz="1800" b="1" dirty="0"/>
              <a:t>Horizontal   Data Line</a:t>
            </a:r>
            <a:endParaRPr lang="ja-JP" altLang="en-US" dirty="0"/>
          </a:p>
        </p:txBody>
      </p:sp>
      <p:sp>
        <p:nvSpPr>
          <p:cNvPr id="246" name="テキスト ボックス 245">
            <a:extLst>
              <a:ext uri="{FF2B5EF4-FFF2-40B4-BE49-F238E27FC236}">
                <a16:creationId xmlns:a16="http://schemas.microsoft.com/office/drawing/2014/main" id="{EC8A8438-5621-D5AD-5B60-64BF1B75C0BA}"/>
              </a:ext>
            </a:extLst>
          </p:cNvPr>
          <p:cNvSpPr txBox="1"/>
          <p:nvPr/>
        </p:nvSpPr>
        <p:spPr>
          <a:xfrm>
            <a:off x="8877098" y="1722783"/>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Large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cxnSp>
        <p:nvCxnSpPr>
          <p:cNvPr id="248" name="直線コネクタ 247">
            <a:extLst>
              <a:ext uri="{FF2B5EF4-FFF2-40B4-BE49-F238E27FC236}">
                <a16:creationId xmlns:a16="http://schemas.microsoft.com/office/drawing/2014/main" id="{5204FCEF-6935-8275-3DC9-CB9FE1BD1485}"/>
              </a:ext>
            </a:extLst>
          </p:cNvPr>
          <p:cNvCxnSpPr>
            <a:cxnSpLocks/>
          </p:cNvCxnSpPr>
          <p:nvPr/>
        </p:nvCxnSpPr>
        <p:spPr>
          <a:xfrm>
            <a:off x="8586937" y="4022175"/>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0FAD7E2E-CDD7-EBE6-53B2-6CC023A5CBDC}"/>
              </a:ext>
            </a:extLst>
          </p:cNvPr>
          <p:cNvCxnSpPr>
            <a:cxnSpLocks/>
          </p:cNvCxnSpPr>
          <p:nvPr/>
        </p:nvCxnSpPr>
        <p:spPr>
          <a:xfrm>
            <a:off x="8036889" y="4659795"/>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C4B00B32-39F1-F1E4-EA2F-B535BEC2E15F}"/>
              </a:ext>
            </a:extLst>
          </p:cNvPr>
          <p:cNvCxnSpPr>
            <a:cxnSpLocks/>
          </p:cNvCxnSpPr>
          <p:nvPr/>
        </p:nvCxnSpPr>
        <p:spPr>
          <a:xfrm>
            <a:off x="7480999" y="4655411"/>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4F5481C3-9B7E-36A4-F91E-2905E9C727ED}"/>
              </a:ext>
            </a:extLst>
          </p:cNvPr>
          <p:cNvCxnSpPr>
            <a:cxnSpLocks/>
          </p:cNvCxnSpPr>
          <p:nvPr/>
        </p:nvCxnSpPr>
        <p:spPr>
          <a:xfrm>
            <a:off x="7829883" y="454146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FEE51955-C733-413F-A013-79FDA311B606}"/>
              </a:ext>
            </a:extLst>
          </p:cNvPr>
          <p:cNvCxnSpPr>
            <a:cxnSpLocks/>
          </p:cNvCxnSpPr>
          <p:nvPr/>
        </p:nvCxnSpPr>
        <p:spPr>
          <a:xfrm>
            <a:off x="7829883" y="447573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6897D489-50B8-5A86-B60D-115974A433C6}"/>
              </a:ext>
            </a:extLst>
          </p:cNvPr>
          <p:cNvCxnSpPr>
            <a:cxnSpLocks/>
          </p:cNvCxnSpPr>
          <p:nvPr/>
        </p:nvCxnSpPr>
        <p:spPr>
          <a:xfrm flipV="1">
            <a:off x="7829883" y="4541462"/>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B74D6D55-F0BB-5CC7-D763-FA8CC26075A2}"/>
              </a:ext>
            </a:extLst>
          </p:cNvPr>
          <p:cNvCxnSpPr>
            <a:cxnSpLocks/>
          </p:cNvCxnSpPr>
          <p:nvPr/>
        </p:nvCxnSpPr>
        <p:spPr>
          <a:xfrm flipV="1">
            <a:off x="8036889" y="4535426"/>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45DA6C81-682D-E57C-EAFB-0A55E5938F6E}"/>
              </a:ext>
            </a:extLst>
          </p:cNvPr>
          <p:cNvCxnSpPr>
            <a:cxnSpLocks/>
          </p:cNvCxnSpPr>
          <p:nvPr/>
        </p:nvCxnSpPr>
        <p:spPr>
          <a:xfrm flipV="1">
            <a:off x="7928644" y="4353204"/>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楕円 255">
            <a:extLst>
              <a:ext uri="{FF2B5EF4-FFF2-40B4-BE49-F238E27FC236}">
                <a16:creationId xmlns:a16="http://schemas.microsoft.com/office/drawing/2014/main" id="{6DA55A72-85FC-9D65-48AA-82EB1DC01EB3}"/>
              </a:ext>
            </a:extLst>
          </p:cNvPr>
          <p:cNvSpPr/>
          <p:nvPr/>
        </p:nvSpPr>
        <p:spPr>
          <a:xfrm>
            <a:off x="7874522" y="4262610"/>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楕円 256">
            <a:extLst>
              <a:ext uri="{FF2B5EF4-FFF2-40B4-BE49-F238E27FC236}">
                <a16:creationId xmlns:a16="http://schemas.microsoft.com/office/drawing/2014/main" id="{8EF9A015-004D-40D7-3DD8-D45F41542A3A}"/>
              </a:ext>
            </a:extLst>
          </p:cNvPr>
          <p:cNvSpPr/>
          <p:nvPr/>
        </p:nvSpPr>
        <p:spPr>
          <a:xfrm>
            <a:off x="8532816" y="459138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8" name="直線コネクタ 257">
            <a:extLst>
              <a:ext uri="{FF2B5EF4-FFF2-40B4-BE49-F238E27FC236}">
                <a16:creationId xmlns:a16="http://schemas.microsoft.com/office/drawing/2014/main" id="{5D193413-55E4-4C4D-641F-6E8C6B6207D8}"/>
              </a:ext>
            </a:extLst>
          </p:cNvPr>
          <p:cNvCxnSpPr>
            <a:cxnSpLocks/>
          </p:cNvCxnSpPr>
          <p:nvPr/>
        </p:nvCxnSpPr>
        <p:spPr>
          <a:xfrm>
            <a:off x="7368731" y="4712274"/>
            <a:ext cx="0" cy="11144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A6210F84-6CCE-4B65-E93A-537A3E88B897}"/>
              </a:ext>
            </a:extLst>
          </p:cNvPr>
          <p:cNvCxnSpPr>
            <a:cxnSpLocks/>
          </p:cNvCxnSpPr>
          <p:nvPr/>
        </p:nvCxnSpPr>
        <p:spPr>
          <a:xfrm>
            <a:off x="8587997" y="567150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007227D9-622C-17B1-541C-1DC6EBB8A42A}"/>
              </a:ext>
            </a:extLst>
          </p:cNvPr>
          <p:cNvCxnSpPr>
            <a:cxnSpLocks/>
          </p:cNvCxnSpPr>
          <p:nvPr/>
        </p:nvCxnSpPr>
        <p:spPr>
          <a:xfrm>
            <a:off x="8587309" y="5898331"/>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5CF71DA2-857B-4676-8420-5FECE0B8FB99}"/>
              </a:ext>
            </a:extLst>
          </p:cNvPr>
          <p:cNvCxnSpPr>
            <a:cxnSpLocks/>
          </p:cNvCxnSpPr>
          <p:nvPr/>
        </p:nvCxnSpPr>
        <p:spPr>
          <a:xfrm flipV="1">
            <a:off x="8883856" y="5653376"/>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460EFB2F-C7B6-C070-2364-3F6D8EB381E0}"/>
              </a:ext>
            </a:extLst>
          </p:cNvPr>
          <p:cNvCxnSpPr>
            <a:cxnSpLocks/>
          </p:cNvCxnSpPr>
          <p:nvPr/>
        </p:nvCxnSpPr>
        <p:spPr>
          <a:xfrm flipV="1">
            <a:off x="8795003" y="5654095"/>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BDED2EF4-8A28-1026-D5A5-E86936CDE6C3}"/>
              </a:ext>
            </a:extLst>
          </p:cNvPr>
          <p:cNvCxnSpPr>
            <a:cxnSpLocks/>
          </p:cNvCxnSpPr>
          <p:nvPr/>
        </p:nvCxnSpPr>
        <p:spPr>
          <a:xfrm flipH="1" flipV="1">
            <a:off x="8587997" y="5891830"/>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3E1DBB35-E2DD-6B7F-74D7-39E6D2428AEB}"/>
              </a:ext>
            </a:extLst>
          </p:cNvPr>
          <p:cNvCxnSpPr>
            <a:cxnSpLocks/>
          </p:cNvCxnSpPr>
          <p:nvPr/>
        </p:nvCxnSpPr>
        <p:spPr>
          <a:xfrm>
            <a:off x="8883856" y="5781729"/>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楕円 264">
            <a:extLst>
              <a:ext uri="{FF2B5EF4-FFF2-40B4-BE49-F238E27FC236}">
                <a16:creationId xmlns:a16="http://schemas.microsoft.com/office/drawing/2014/main" id="{DEC66E11-621D-6A2F-9697-6EE4222B2E83}"/>
              </a:ext>
            </a:extLst>
          </p:cNvPr>
          <p:cNvSpPr/>
          <p:nvPr/>
        </p:nvSpPr>
        <p:spPr>
          <a:xfrm>
            <a:off x="9036741" y="572237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楕円 265">
            <a:extLst>
              <a:ext uri="{FF2B5EF4-FFF2-40B4-BE49-F238E27FC236}">
                <a16:creationId xmlns:a16="http://schemas.microsoft.com/office/drawing/2014/main" id="{7227B9CE-651D-A64D-7E08-03A4F80FA0B6}"/>
              </a:ext>
            </a:extLst>
          </p:cNvPr>
          <p:cNvSpPr/>
          <p:nvPr/>
        </p:nvSpPr>
        <p:spPr>
          <a:xfrm>
            <a:off x="8525972" y="6047577"/>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7" name="直線矢印コネクタ 266">
            <a:extLst>
              <a:ext uri="{FF2B5EF4-FFF2-40B4-BE49-F238E27FC236}">
                <a16:creationId xmlns:a16="http://schemas.microsoft.com/office/drawing/2014/main" id="{FF096018-7117-A32F-25B6-DF984C0DB96A}"/>
              </a:ext>
            </a:extLst>
          </p:cNvPr>
          <p:cNvCxnSpPr>
            <a:cxnSpLocks/>
          </p:cNvCxnSpPr>
          <p:nvPr/>
        </p:nvCxnSpPr>
        <p:spPr>
          <a:xfrm>
            <a:off x="7558889" y="6122687"/>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8" name="テキスト ボックス 267">
            <a:extLst>
              <a:ext uri="{FF2B5EF4-FFF2-40B4-BE49-F238E27FC236}">
                <a16:creationId xmlns:a16="http://schemas.microsoft.com/office/drawing/2014/main" id="{B031922E-D34A-F789-8FF1-C123ECA12719}"/>
              </a:ext>
            </a:extLst>
          </p:cNvPr>
          <p:cNvSpPr txBox="1"/>
          <p:nvPr/>
        </p:nvSpPr>
        <p:spPr>
          <a:xfrm>
            <a:off x="10975980" y="5971118"/>
            <a:ext cx="1132251" cy="369332"/>
          </a:xfrm>
          <a:prstGeom prst="rect">
            <a:avLst/>
          </a:prstGeom>
          <a:noFill/>
        </p:spPr>
        <p:txBody>
          <a:bodyPr wrap="square">
            <a:spAutoFit/>
          </a:bodyPr>
          <a:lstStyle/>
          <a:p>
            <a:r>
              <a:rPr lang="en-US" altLang="ja-JP" sz="1800" b="1" dirty="0"/>
              <a:t>Output</a:t>
            </a:r>
            <a:endParaRPr lang="ja-JP" altLang="en-US" dirty="0"/>
          </a:p>
        </p:txBody>
      </p:sp>
      <p:sp>
        <p:nvSpPr>
          <p:cNvPr id="269" name="テキスト ボックス 268">
            <a:extLst>
              <a:ext uri="{FF2B5EF4-FFF2-40B4-BE49-F238E27FC236}">
                <a16:creationId xmlns:a16="http://schemas.microsoft.com/office/drawing/2014/main" id="{7DE94637-F509-295B-E026-9C5FAECBB7AE}"/>
              </a:ext>
            </a:extLst>
          </p:cNvPr>
          <p:cNvSpPr txBox="1"/>
          <p:nvPr/>
        </p:nvSpPr>
        <p:spPr>
          <a:xfrm>
            <a:off x="9110102" y="5616257"/>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70" name="直線コネクタ 269">
            <a:extLst>
              <a:ext uri="{FF2B5EF4-FFF2-40B4-BE49-F238E27FC236}">
                <a16:creationId xmlns:a16="http://schemas.microsoft.com/office/drawing/2014/main" id="{6AAEDD08-F6F8-6F0B-2A81-A1B56A3000CF}"/>
              </a:ext>
            </a:extLst>
          </p:cNvPr>
          <p:cNvCxnSpPr>
            <a:cxnSpLocks/>
          </p:cNvCxnSpPr>
          <p:nvPr/>
        </p:nvCxnSpPr>
        <p:spPr>
          <a:xfrm flipV="1">
            <a:off x="8713970" y="533869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a:extLst>
              <a:ext uri="{FF2B5EF4-FFF2-40B4-BE49-F238E27FC236}">
                <a16:creationId xmlns:a16="http://schemas.microsoft.com/office/drawing/2014/main" id="{1041ADEF-B993-C2F3-AA8E-A9D422CBACD5}"/>
              </a:ext>
            </a:extLst>
          </p:cNvPr>
          <p:cNvCxnSpPr>
            <a:cxnSpLocks/>
          </p:cNvCxnSpPr>
          <p:nvPr/>
        </p:nvCxnSpPr>
        <p:spPr>
          <a:xfrm>
            <a:off x="8717178" y="545951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直線コネクタ 297">
            <a:extLst>
              <a:ext uri="{FF2B5EF4-FFF2-40B4-BE49-F238E27FC236}">
                <a16:creationId xmlns:a16="http://schemas.microsoft.com/office/drawing/2014/main" id="{9805E9F3-4382-72C2-F2B7-AD7C36D52A41}"/>
              </a:ext>
            </a:extLst>
          </p:cNvPr>
          <p:cNvCxnSpPr>
            <a:cxnSpLocks/>
          </p:cNvCxnSpPr>
          <p:nvPr/>
        </p:nvCxnSpPr>
        <p:spPr>
          <a:xfrm flipV="1">
            <a:off x="8714907" y="5087133"/>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a:extLst>
              <a:ext uri="{FF2B5EF4-FFF2-40B4-BE49-F238E27FC236}">
                <a16:creationId xmlns:a16="http://schemas.microsoft.com/office/drawing/2014/main" id="{7DFF8C26-DFDA-AC74-ECA2-859EFF95A089}"/>
              </a:ext>
            </a:extLst>
          </p:cNvPr>
          <p:cNvCxnSpPr>
            <a:cxnSpLocks/>
          </p:cNvCxnSpPr>
          <p:nvPr/>
        </p:nvCxnSpPr>
        <p:spPr>
          <a:xfrm>
            <a:off x="8718115" y="5207950"/>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a:extLst>
              <a:ext uri="{FF2B5EF4-FFF2-40B4-BE49-F238E27FC236}">
                <a16:creationId xmlns:a16="http://schemas.microsoft.com/office/drawing/2014/main" id="{2915508F-F305-B884-0D1E-279CD32F3BED}"/>
              </a:ext>
            </a:extLst>
          </p:cNvPr>
          <p:cNvCxnSpPr>
            <a:cxnSpLocks/>
          </p:cNvCxnSpPr>
          <p:nvPr/>
        </p:nvCxnSpPr>
        <p:spPr>
          <a:xfrm flipV="1">
            <a:off x="8713970" y="481696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a:extLst>
              <a:ext uri="{FF2B5EF4-FFF2-40B4-BE49-F238E27FC236}">
                <a16:creationId xmlns:a16="http://schemas.microsoft.com/office/drawing/2014/main" id="{9F099814-A094-FEC3-30A9-618F270584F6}"/>
              </a:ext>
            </a:extLst>
          </p:cNvPr>
          <p:cNvCxnSpPr>
            <a:cxnSpLocks/>
          </p:cNvCxnSpPr>
          <p:nvPr/>
        </p:nvCxnSpPr>
        <p:spPr>
          <a:xfrm>
            <a:off x="8717178" y="49377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a:extLst>
              <a:ext uri="{FF2B5EF4-FFF2-40B4-BE49-F238E27FC236}">
                <a16:creationId xmlns:a16="http://schemas.microsoft.com/office/drawing/2014/main" id="{D5952738-F58B-E77C-AE24-1890206B71BE}"/>
              </a:ext>
            </a:extLst>
          </p:cNvPr>
          <p:cNvCxnSpPr>
            <a:cxnSpLocks/>
          </p:cNvCxnSpPr>
          <p:nvPr/>
        </p:nvCxnSpPr>
        <p:spPr>
          <a:xfrm flipV="1">
            <a:off x="8714274" y="4529608"/>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BC04F421-3239-C7D1-8028-A7B9A82BFC12}"/>
              </a:ext>
            </a:extLst>
          </p:cNvPr>
          <p:cNvCxnSpPr>
            <a:cxnSpLocks/>
          </p:cNvCxnSpPr>
          <p:nvPr/>
        </p:nvCxnSpPr>
        <p:spPr>
          <a:xfrm>
            <a:off x="8717482" y="465042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a:extLst>
              <a:ext uri="{FF2B5EF4-FFF2-40B4-BE49-F238E27FC236}">
                <a16:creationId xmlns:a16="http://schemas.microsoft.com/office/drawing/2014/main" id="{E7B6B262-FD59-D6E0-E34D-13C609CB7D92}"/>
              </a:ext>
            </a:extLst>
          </p:cNvPr>
          <p:cNvCxnSpPr>
            <a:cxnSpLocks/>
          </p:cNvCxnSpPr>
          <p:nvPr/>
        </p:nvCxnSpPr>
        <p:spPr>
          <a:xfrm flipV="1">
            <a:off x="8713337" y="425944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C789A626-F086-BF1F-FD95-0460D4898EDB}"/>
              </a:ext>
            </a:extLst>
          </p:cNvPr>
          <p:cNvCxnSpPr>
            <a:cxnSpLocks/>
          </p:cNvCxnSpPr>
          <p:nvPr/>
        </p:nvCxnSpPr>
        <p:spPr>
          <a:xfrm>
            <a:off x="8716545" y="438025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5EADA420-5400-B294-F16C-7B5B00146A6C}"/>
              </a:ext>
            </a:extLst>
          </p:cNvPr>
          <p:cNvCxnSpPr>
            <a:cxnSpLocks/>
          </p:cNvCxnSpPr>
          <p:nvPr/>
        </p:nvCxnSpPr>
        <p:spPr>
          <a:xfrm flipV="1">
            <a:off x="8713337" y="396866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a:extLst>
              <a:ext uri="{FF2B5EF4-FFF2-40B4-BE49-F238E27FC236}">
                <a16:creationId xmlns:a16="http://schemas.microsoft.com/office/drawing/2014/main" id="{F7173C34-C65F-85BA-B286-BA298D53383B}"/>
              </a:ext>
            </a:extLst>
          </p:cNvPr>
          <p:cNvCxnSpPr>
            <a:cxnSpLocks/>
          </p:cNvCxnSpPr>
          <p:nvPr/>
        </p:nvCxnSpPr>
        <p:spPr>
          <a:xfrm>
            <a:off x="8716545" y="408947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a:extLst>
              <a:ext uri="{FF2B5EF4-FFF2-40B4-BE49-F238E27FC236}">
                <a16:creationId xmlns:a16="http://schemas.microsoft.com/office/drawing/2014/main" id="{F85DB3B1-F210-B55E-2327-1D0E3E63D5F6}"/>
              </a:ext>
            </a:extLst>
          </p:cNvPr>
          <p:cNvCxnSpPr>
            <a:cxnSpLocks/>
          </p:cNvCxnSpPr>
          <p:nvPr/>
        </p:nvCxnSpPr>
        <p:spPr>
          <a:xfrm>
            <a:off x="843822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直線コネクタ 308">
            <a:extLst>
              <a:ext uri="{FF2B5EF4-FFF2-40B4-BE49-F238E27FC236}">
                <a16:creationId xmlns:a16="http://schemas.microsoft.com/office/drawing/2014/main" id="{E91224E9-B594-B567-07DC-C3A84E9A7EFD}"/>
              </a:ext>
            </a:extLst>
          </p:cNvPr>
          <p:cNvCxnSpPr>
            <a:cxnSpLocks/>
          </p:cNvCxnSpPr>
          <p:nvPr/>
        </p:nvCxnSpPr>
        <p:spPr>
          <a:xfrm>
            <a:off x="857678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E2191E77-5EEA-2BB9-9D6C-2F3D9BC71C38}"/>
              </a:ext>
            </a:extLst>
          </p:cNvPr>
          <p:cNvCxnSpPr>
            <a:cxnSpLocks/>
          </p:cNvCxnSpPr>
          <p:nvPr/>
        </p:nvCxnSpPr>
        <p:spPr>
          <a:xfrm>
            <a:off x="8764455"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72872612-1F78-996B-D50D-C90B7E084F24}"/>
              </a:ext>
            </a:extLst>
          </p:cNvPr>
          <p:cNvCxnSpPr>
            <a:cxnSpLocks/>
          </p:cNvCxnSpPr>
          <p:nvPr/>
        </p:nvCxnSpPr>
        <p:spPr>
          <a:xfrm>
            <a:off x="8903017"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直線コネクタ 311">
            <a:extLst>
              <a:ext uri="{FF2B5EF4-FFF2-40B4-BE49-F238E27FC236}">
                <a16:creationId xmlns:a16="http://schemas.microsoft.com/office/drawing/2014/main" id="{5C47F4CA-CB8C-7C59-433B-BC46F6C25656}"/>
              </a:ext>
            </a:extLst>
          </p:cNvPr>
          <p:cNvCxnSpPr>
            <a:cxnSpLocks/>
          </p:cNvCxnSpPr>
          <p:nvPr/>
        </p:nvCxnSpPr>
        <p:spPr>
          <a:xfrm>
            <a:off x="811913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直線コネクタ 312">
            <a:extLst>
              <a:ext uri="{FF2B5EF4-FFF2-40B4-BE49-F238E27FC236}">
                <a16:creationId xmlns:a16="http://schemas.microsoft.com/office/drawing/2014/main" id="{04893ED8-33E9-D0AC-EC49-638B75C45118}"/>
              </a:ext>
            </a:extLst>
          </p:cNvPr>
          <p:cNvCxnSpPr>
            <a:cxnSpLocks/>
          </p:cNvCxnSpPr>
          <p:nvPr/>
        </p:nvCxnSpPr>
        <p:spPr>
          <a:xfrm>
            <a:off x="825769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F8CDAD6F-3668-EFB3-4694-710CA4A771F0}"/>
              </a:ext>
            </a:extLst>
          </p:cNvPr>
          <p:cNvCxnSpPr>
            <a:cxnSpLocks/>
          </p:cNvCxnSpPr>
          <p:nvPr/>
        </p:nvCxnSpPr>
        <p:spPr>
          <a:xfrm>
            <a:off x="780008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7542BED6-4822-023C-F8D9-ABFE93EE068D}"/>
              </a:ext>
            </a:extLst>
          </p:cNvPr>
          <p:cNvCxnSpPr>
            <a:cxnSpLocks/>
          </p:cNvCxnSpPr>
          <p:nvPr/>
        </p:nvCxnSpPr>
        <p:spPr>
          <a:xfrm>
            <a:off x="793864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79C3639E-4D09-30C5-F68A-63E77C250B3E}"/>
              </a:ext>
            </a:extLst>
          </p:cNvPr>
          <p:cNvCxnSpPr>
            <a:cxnSpLocks/>
          </p:cNvCxnSpPr>
          <p:nvPr/>
        </p:nvCxnSpPr>
        <p:spPr>
          <a:xfrm>
            <a:off x="7480999"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2774D684-AF6F-9B2D-BF50-2BC2AB510A28}"/>
              </a:ext>
            </a:extLst>
          </p:cNvPr>
          <p:cNvCxnSpPr>
            <a:cxnSpLocks/>
          </p:cNvCxnSpPr>
          <p:nvPr/>
        </p:nvCxnSpPr>
        <p:spPr>
          <a:xfrm>
            <a:off x="7619561"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0741F520-459E-15B3-9817-1B9188817C2C}"/>
              </a:ext>
            </a:extLst>
          </p:cNvPr>
          <p:cNvCxnSpPr>
            <a:cxnSpLocks/>
          </p:cNvCxnSpPr>
          <p:nvPr/>
        </p:nvCxnSpPr>
        <p:spPr>
          <a:xfrm>
            <a:off x="9403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a:extLst>
              <a:ext uri="{FF2B5EF4-FFF2-40B4-BE49-F238E27FC236}">
                <a16:creationId xmlns:a16="http://schemas.microsoft.com/office/drawing/2014/main" id="{9AD6EE9B-F23D-9510-1EAE-75FFA81CD878}"/>
              </a:ext>
            </a:extLst>
          </p:cNvPr>
          <p:cNvCxnSpPr>
            <a:cxnSpLocks/>
          </p:cNvCxnSpPr>
          <p:nvPr/>
        </p:nvCxnSpPr>
        <p:spPr>
          <a:xfrm>
            <a:off x="9541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9E852590-4076-C2E5-26E4-FDED15AF4A9E}"/>
              </a:ext>
            </a:extLst>
          </p:cNvPr>
          <p:cNvCxnSpPr>
            <a:cxnSpLocks/>
          </p:cNvCxnSpPr>
          <p:nvPr/>
        </p:nvCxnSpPr>
        <p:spPr>
          <a:xfrm>
            <a:off x="908429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a:extLst>
              <a:ext uri="{FF2B5EF4-FFF2-40B4-BE49-F238E27FC236}">
                <a16:creationId xmlns:a16="http://schemas.microsoft.com/office/drawing/2014/main" id="{AED0C1CA-2C9D-ED67-66DB-9171E244EA70}"/>
              </a:ext>
            </a:extLst>
          </p:cNvPr>
          <p:cNvCxnSpPr>
            <a:cxnSpLocks/>
          </p:cNvCxnSpPr>
          <p:nvPr/>
        </p:nvCxnSpPr>
        <p:spPr>
          <a:xfrm>
            <a:off x="922285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C9166CBD-1764-C5C0-6A08-59F021115460}"/>
              </a:ext>
            </a:extLst>
          </p:cNvPr>
          <p:cNvCxnSpPr>
            <a:cxnSpLocks/>
          </p:cNvCxnSpPr>
          <p:nvPr/>
        </p:nvCxnSpPr>
        <p:spPr>
          <a:xfrm>
            <a:off x="10046151"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直線コネクタ 336">
            <a:extLst>
              <a:ext uri="{FF2B5EF4-FFF2-40B4-BE49-F238E27FC236}">
                <a16:creationId xmlns:a16="http://schemas.microsoft.com/office/drawing/2014/main" id="{8C8B5E74-EA4F-B836-6257-8331489B9ED6}"/>
              </a:ext>
            </a:extLst>
          </p:cNvPr>
          <p:cNvCxnSpPr>
            <a:cxnSpLocks/>
          </p:cNvCxnSpPr>
          <p:nvPr/>
        </p:nvCxnSpPr>
        <p:spPr>
          <a:xfrm>
            <a:off x="10184713"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直線コネクタ 355">
            <a:extLst>
              <a:ext uri="{FF2B5EF4-FFF2-40B4-BE49-F238E27FC236}">
                <a16:creationId xmlns:a16="http://schemas.microsoft.com/office/drawing/2014/main" id="{CDDACDBB-2317-86B6-8415-6AC2F29ADD86}"/>
              </a:ext>
            </a:extLst>
          </p:cNvPr>
          <p:cNvCxnSpPr>
            <a:cxnSpLocks/>
          </p:cNvCxnSpPr>
          <p:nvPr/>
        </p:nvCxnSpPr>
        <p:spPr>
          <a:xfrm>
            <a:off x="10372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直線コネクタ 356">
            <a:extLst>
              <a:ext uri="{FF2B5EF4-FFF2-40B4-BE49-F238E27FC236}">
                <a16:creationId xmlns:a16="http://schemas.microsoft.com/office/drawing/2014/main" id="{762341C7-9A8F-FADE-E75C-C908F83A4168}"/>
              </a:ext>
            </a:extLst>
          </p:cNvPr>
          <p:cNvCxnSpPr>
            <a:cxnSpLocks/>
          </p:cNvCxnSpPr>
          <p:nvPr/>
        </p:nvCxnSpPr>
        <p:spPr>
          <a:xfrm>
            <a:off x="10510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a:extLst>
              <a:ext uri="{FF2B5EF4-FFF2-40B4-BE49-F238E27FC236}">
                <a16:creationId xmlns:a16="http://schemas.microsoft.com/office/drawing/2014/main" id="{2278B97B-2D88-BFBD-9E5B-A333C8FFEC92}"/>
              </a:ext>
            </a:extLst>
          </p:cNvPr>
          <p:cNvCxnSpPr>
            <a:cxnSpLocks/>
          </p:cNvCxnSpPr>
          <p:nvPr/>
        </p:nvCxnSpPr>
        <p:spPr>
          <a:xfrm>
            <a:off x="9727064"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直線コネクタ 358">
            <a:extLst>
              <a:ext uri="{FF2B5EF4-FFF2-40B4-BE49-F238E27FC236}">
                <a16:creationId xmlns:a16="http://schemas.microsoft.com/office/drawing/2014/main" id="{B05CC1C2-C3C4-B117-AD35-73BB9009BC92}"/>
              </a:ext>
            </a:extLst>
          </p:cNvPr>
          <p:cNvCxnSpPr>
            <a:cxnSpLocks/>
          </p:cNvCxnSpPr>
          <p:nvPr/>
        </p:nvCxnSpPr>
        <p:spPr>
          <a:xfrm>
            <a:off x="9865626"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テキスト ボックス 363">
            <a:extLst>
              <a:ext uri="{FF2B5EF4-FFF2-40B4-BE49-F238E27FC236}">
                <a16:creationId xmlns:a16="http://schemas.microsoft.com/office/drawing/2014/main" id="{A81E6B05-1636-9431-CBBA-7A11B6A55D6E}"/>
              </a:ext>
            </a:extLst>
          </p:cNvPr>
          <p:cNvSpPr txBox="1"/>
          <p:nvPr/>
        </p:nvSpPr>
        <p:spPr>
          <a:xfrm>
            <a:off x="9049671" y="4558492"/>
            <a:ext cx="2130446" cy="369332"/>
          </a:xfrm>
          <a:prstGeom prst="rect">
            <a:avLst/>
          </a:prstGeom>
          <a:noFill/>
        </p:spPr>
        <p:txBody>
          <a:bodyPr wrap="square">
            <a:spAutoFit/>
          </a:bodyPr>
          <a:lstStyle/>
          <a:p>
            <a:r>
              <a:rPr lang="en-US" altLang="ja-JP" sz="1800" b="1" dirty="0"/>
              <a:t>Vertical CCD </a:t>
            </a:r>
            <a:endParaRPr lang="ja-JP" altLang="en-US" dirty="0"/>
          </a:p>
        </p:txBody>
      </p:sp>
      <p:sp>
        <p:nvSpPr>
          <p:cNvPr id="366" name="テキスト ボックス 365">
            <a:extLst>
              <a:ext uri="{FF2B5EF4-FFF2-40B4-BE49-F238E27FC236}">
                <a16:creationId xmlns:a16="http://schemas.microsoft.com/office/drawing/2014/main" id="{77CBE726-0A91-93A3-DFD8-CBD082EAB33B}"/>
              </a:ext>
            </a:extLst>
          </p:cNvPr>
          <p:cNvSpPr txBox="1"/>
          <p:nvPr/>
        </p:nvSpPr>
        <p:spPr>
          <a:xfrm>
            <a:off x="8484533" y="6448621"/>
            <a:ext cx="2130446" cy="369332"/>
          </a:xfrm>
          <a:prstGeom prst="rect">
            <a:avLst/>
          </a:prstGeom>
          <a:noFill/>
        </p:spPr>
        <p:txBody>
          <a:bodyPr wrap="square">
            <a:spAutoFit/>
          </a:bodyPr>
          <a:lstStyle/>
          <a:p>
            <a:r>
              <a:rPr lang="en-US" altLang="ja-JP" sz="1800" b="1" dirty="0"/>
              <a:t>Horizontal CCD </a:t>
            </a:r>
            <a:endParaRPr lang="ja-JP" altLang="en-US" dirty="0"/>
          </a:p>
        </p:txBody>
      </p:sp>
      <p:sp>
        <p:nvSpPr>
          <p:cNvPr id="367" name="テキスト ボックス 366">
            <a:extLst>
              <a:ext uri="{FF2B5EF4-FFF2-40B4-BE49-F238E27FC236}">
                <a16:creationId xmlns:a16="http://schemas.microsoft.com/office/drawing/2014/main" id="{2E8A62EC-5946-4C68-60C4-25B07EFA7464}"/>
              </a:ext>
            </a:extLst>
          </p:cNvPr>
          <p:cNvSpPr txBox="1"/>
          <p:nvPr/>
        </p:nvSpPr>
        <p:spPr>
          <a:xfrm>
            <a:off x="5637042" y="3953865"/>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PNPN junction</a:t>
            </a:r>
          </a:p>
        </p:txBody>
      </p:sp>
      <p:sp>
        <p:nvSpPr>
          <p:cNvPr id="371" name="テキスト ボックス 370">
            <a:extLst>
              <a:ext uri="{FF2B5EF4-FFF2-40B4-BE49-F238E27FC236}">
                <a16:creationId xmlns:a16="http://schemas.microsoft.com/office/drawing/2014/main" id="{4F1A086C-B87A-17FD-5D55-BCCC6E775BE3}"/>
              </a:ext>
            </a:extLst>
          </p:cNvPr>
          <p:cNvSpPr txBox="1"/>
          <p:nvPr/>
        </p:nvSpPr>
        <p:spPr>
          <a:xfrm>
            <a:off x="8906197" y="5041358"/>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Small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372" name="正方形/長方形 371">
            <a:extLst>
              <a:ext uri="{FF2B5EF4-FFF2-40B4-BE49-F238E27FC236}">
                <a16:creationId xmlns:a16="http://schemas.microsoft.com/office/drawing/2014/main" id="{93570EFF-254E-E484-72FA-DE7A267958D1}"/>
              </a:ext>
            </a:extLst>
          </p:cNvPr>
          <p:cNvSpPr/>
          <p:nvPr/>
        </p:nvSpPr>
        <p:spPr>
          <a:xfrm>
            <a:off x="7083560" y="4653252"/>
            <a:ext cx="570343" cy="103012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3" name="直線コネクタ 372">
            <a:extLst>
              <a:ext uri="{FF2B5EF4-FFF2-40B4-BE49-F238E27FC236}">
                <a16:creationId xmlns:a16="http://schemas.microsoft.com/office/drawing/2014/main" id="{95EE799B-9EBF-6397-D412-66DC2FB1C765}"/>
              </a:ext>
            </a:extLst>
          </p:cNvPr>
          <p:cNvCxnSpPr>
            <a:cxnSpLocks/>
          </p:cNvCxnSpPr>
          <p:nvPr/>
        </p:nvCxnSpPr>
        <p:spPr>
          <a:xfrm>
            <a:off x="7266236" y="582670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直線コネクタ 373">
            <a:extLst>
              <a:ext uri="{FF2B5EF4-FFF2-40B4-BE49-F238E27FC236}">
                <a16:creationId xmlns:a16="http://schemas.microsoft.com/office/drawing/2014/main" id="{EC6FBE38-9C08-1119-0E4B-0BC7B6BFAD3F}"/>
              </a:ext>
            </a:extLst>
          </p:cNvPr>
          <p:cNvCxnSpPr>
            <a:cxnSpLocks/>
          </p:cNvCxnSpPr>
          <p:nvPr/>
        </p:nvCxnSpPr>
        <p:spPr>
          <a:xfrm>
            <a:off x="7319905" y="58862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直線コネクタ 374">
            <a:extLst>
              <a:ext uri="{FF2B5EF4-FFF2-40B4-BE49-F238E27FC236}">
                <a16:creationId xmlns:a16="http://schemas.microsoft.com/office/drawing/2014/main" id="{E3831C1B-17FC-4AAC-4D49-9F7E2CC00554}"/>
              </a:ext>
            </a:extLst>
          </p:cNvPr>
          <p:cNvCxnSpPr>
            <a:cxnSpLocks/>
          </p:cNvCxnSpPr>
          <p:nvPr/>
        </p:nvCxnSpPr>
        <p:spPr>
          <a:xfrm>
            <a:off x="7093707" y="4927824"/>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a:extLst>
              <a:ext uri="{FF2B5EF4-FFF2-40B4-BE49-F238E27FC236}">
                <a16:creationId xmlns:a16="http://schemas.microsoft.com/office/drawing/2014/main" id="{975C3D06-42F3-A0D0-0DEE-4EB9943C8BF5}"/>
              </a:ext>
            </a:extLst>
          </p:cNvPr>
          <p:cNvCxnSpPr>
            <a:cxnSpLocks/>
          </p:cNvCxnSpPr>
          <p:nvPr/>
        </p:nvCxnSpPr>
        <p:spPr>
          <a:xfrm>
            <a:off x="7093707" y="5158520"/>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直線コネクタ 376">
            <a:extLst>
              <a:ext uri="{FF2B5EF4-FFF2-40B4-BE49-F238E27FC236}">
                <a16:creationId xmlns:a16="http://schemas.microsoft.com/office/drawing/2014/main" id="{1E184E0A-C223-341B-FE49-ECA4AA453BE6}"/>
              </a:ext>
            </a:extLst>
          </p:cNvPr>
          <p:cNvCxnSpPr>
            <a:cxnSpLocks/>
            <a:stCxn id="378" idx="6"/>
          </p:cNvCxnSpPr>
          <p:nvPr/>
        </p:nvCxnSpPr>
        <p:spPr>
          <a:xfrm flipV="1">
            <a:off x="6832482" y="4479504"/>
            <a:ext cx="527368" cy="1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楕円 377">
            <a:extLst>
              <a:ext uri="{FF2B5EF4-FFF2-40B4-BE49-F238E27FC236}">
                <a16:creationId xmlns:a16="http://schemas.microsoft.com/office/drawing/2014/main" id="{2C204C21-4552-916E-A947-DD051185A289}"/>
              </a:ext>
            </a:extLst>
          </p:cNvPr>
          <p:cNvSpPr/>
          <p:nvPr/>
        </p:nvSpPr>
        <p:spPr>
          <a:xfrm>
            <a:off x="6724239" y="4420916"/>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9" name="テキスト ボックス 378">
            <a:extLst>
              <a:ext uri="{FF2B5EF4-FFF2-40B4-BE49-F238E27FC236}">
                <a16:creationId xmlns:a16="http://schemas.microsoft.com/office/drawing/2014/main" id="{0BFCC05C-1F49-B350-2208-C8AC3BABE507}"/>
              </a:ext>
            </a:extLst>
          </p:cNvPr>
          <p:cNvSpPr txBox="1"/>
          <p:nvPr/>
        </p:nvSpPr>
        <p:spPr>
          <a:xfrm>
            <a:off x="7177674" y="4640419"/>
            <a:ext cx="539956" cy="307777"/>
          </a:xfrm>
          <a:prstGeom prst="rect">
            <a:avLst/>
          </a:prstGeom>
          <a:noFill/>
        </p:spPr>
        <p:txBody>
          <a:bodyPr wrap="square">
            <a:spAutoFit/>
          </a:bodyPr>
          <a:lstStyle/>
          <a:p>
            <a:r>
              <a:rPr lang="en-US" altLang="ja-JP" sz="1400" b="1" dirty="0"/>
              <a:t>P+</a:t>
            </a:r>
            <a:endParaRPr lang="ja-JP" altLang="en-US" sz="1400" dirty="0"/>
          </a:p>
        </p:txBody>
      </p:sp>
      <p:sp>
        <p:nvSpPr>
          <p:cNvPr id="380" name="テキスト ボックス 379">
            <a:extLst>
              <a:ext uri="{FF2B5EF4-FFF2-40B4-BE49-F238E27FC236}">
                <a16:creationId xmlns:a16="http://schemas.microsoft.com/office/drawing/2014/main" id="{9C5F6839-3F0A-3F5D-57CF-8CACB03BF023}"/>
              </a:ext>
            </a:extLst>
          </p:cNvPr>
          <p:cNvSpPr txBox="1"/>
          <p:nvPr/>
        </p:nvSpPr>
        <p:spPr>
          <a:xfrm>
            <a:off x="7175912" y="5144022"/>
            <a:ext cx="2130446" cy="307777"/>
          </a:xfrm>
          <a:prstGeom prst="rect">
            <a:avLst/>
          </a:prstGeom>
          <a:noFill/>
        </p:spPr>
        <p:txBody>
          <a:bodyPr wrap="square">
            <a:spAutoFit/>
          </a:bodyPr>
          <a:lstStyle/>
          <a:p>
            <a:r>
              <a:rPr lang="en-US" altLang="ja-JP" sz="1400" b="1" dirty="0"/>
              <a:t>P+</a:t>
            </a:r>
            <a:endParaRPr lang="ja-JP" altLang="en-US" sz="1400" dirty="0"/>
          </a:p>
        </p:txBody>
      </p:sp>
      <p:sp>
        <p:nvSpPr>
          <p:cNvPr id="381" name="テキスト ボックス 380">
            <a:extLst>
              <a:ext uri="{FF2B5EF4-FFF2-40B4-BE49-F238E27FC236}">
                <a16:creationId xmlns:a16="http://schemas.microsoft.com/office/drawing/2014/main" id="{5498329F-7DF4-1932-AC79-92081875457F}"/>
              </a:ext>
            </a:extLst>
          </p:cNvPr>
          <p:cNvSpPr txBox="1"/>
          <p:nvPr/>
        </p:nvSpPr>
        <p:spPr>
          <a:xfrm>
            <a:off x="6260702" y="4492111"/>
            <a:ext cx="1060651" cy="369332"/>
          </a:xfrm>
          <a:prstGeom prst="rect">
            <a:avLst/>
          </a:prstGeom>
          <a:noFill/>
        </p:spPr>
        <p:txBody>
          <a:bodyPr wrap="square">
            <a:spAutoFit/>
          </a:bodyPr>
          <a:lstStyle/>
          <a:p>
            <a:r>
              <a:rPr lang="en-US" altLang="ja-JP" b="1" dirty="0" err="1"/>
              <a:t>V</a:t>
            </a:r>
            <a:r>
              <a:rPr lang="en-US" altLang="ja-JP" sz="1400" b="1" dirty="0" err="1"/>
              <a:t>pin</a:t>
            </a:r>
            <a:endParaRPr lang="ja-JP" altLang="en-US" sz="1400" dirty="0"/>
          </a:p>
        </p:txBody>
      </p:sp>
      <p:sp>
        <p:nvSpPr>
          <p:cNvPr id="382" name="テキスト ボックス 381">
            <a:extLst>
              <a:ext uri="{FF2B5EF4-FFF2-40B4-BE49-F238E27FC236}">
                <a16:creationId xmlns:a16="http://schemas.microsoft.com/office/drawing/2014/main" id="{6F0BAE7D-887B-7B1E-2EC8-B174FA8C984A}"/>
              </a:ext>
            </a:extLst>
          </p:cNvPr>
          <p:cNvSpPr txBox="1"/>
          <p:nvPr/>
        </p:nvSpPr>
        <p:spPr>
          <a:xfrm>
            <a:off x="7165858" y="4909605"/>
            <a:ext cx="2130446" cy="307777"/>
          </a:xfrm>
          <a:prstGeom prst="rect">
            <a:avLst/>
          </a:prstGeom>
          <a:noFill/>
        </p:spPr>
        <p:txBody>
          <a:bodyPr wrap="square">
            <a:spAutoFit/>
          </a:bodyPr>
          <a:lstStyle/>
          <a:p>
            <a:r>
              <a:rPr lang="en-US" altLang="ja-JP" sz="1400" b="1" dirty="0"/>
              <a:t>N</a:t>
            </a:r>
            <a:endParaRPr lang="ja-JP" altLang="en-US" sz="1400" dirty="0"/>
          </a:p>
        </p:txBody>
      </p:sp>
      <p:cxnSp>
        <p:nvCxnSpPr>
          <p:cNvPr id="383" name="直線コネクタ 382">
            <a:extLst>
              <a:ext uri="{FF2B5EF4-FFF2-40B4-BE49-F238E27FC236}">
                <a16:creationId xmlns:a16="http://schemas.microsoft.com/office/drawing/2014/main" id="{8CD6AB61-B7CA-05E8-D34D-61F6061971B8}"/>
              </a:ext>
            </a:extLst>
          </p:cNvPr>
          <p:cNvCxnSpPr>
            <a:cxnSpLocks/>
          </p:cNvCxnSpPr>
          <p:nvPr/>
        </p:nvCxnSpPr>
        <p:spPr>
          <a:xfrm>
            <a:off x="7099146" y="5391130"/>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4" name="テキスト ボックス 383">
            <a:extLst>
              <a:ext uri="{FF2B5EF4-FFF2-40B4-BE49-F238E27FC236}">
                <a16:creationId xmlns:a16="http://schemas.microsoft.com/office/drawing/2014/main" id="{25CEF364-2C68-0D61-E0B7-1565840C5583}"/>
              </a:ext>
            </a:extLst>
          </p:cNvPr>
          <p:cNvSpPr txBox="1"/>
          <p:nvPr/>
        </p:nvSpPr>
        <p:spPr>
          <a:xfrm>
            <a:off x="7141370" y="5413107"/>
            <a:ext cx="2130446" cy="307777"/>
          </a:xfrm>
          <a:prstGeom prst="rect">
            <a:avLst/>
          </a:prstGeom>
          <a:noFill/>
        </p:spPr>
        <p:txBody>
          <a:bodyPr wrap="square">
            <a:spAutoFit/>
          </a:bodyPr>
          <a:lstStyle/>
          <a:p>
            <a:r>
              <a:rPr lang="en-US" altLang="ja-JP" sz="1400" b="1" dirty="0"/>
              <a:t>Sub</a:t>
            </a:r>
            <a:endParaRPr lang="ja-JP" altLang="en-US" sz="1400" dirty="0"/>
          </a:p>
        </p:txBody>
      </p:sp>
      <p:cxnSp>
        <p:nvCxnSpPr>
          <p:cNvPr id="385" name="直線コネクタ 384">
            <a:extLst>
              <a:ext uri="{FF2B5EF4-FFF2-40B4-BE49-F238E27FC236}">
                <a16:creationId xmlns:a16="http://schemas.microsoft.com/office/drawing/2014/main" id="{053401FD-CCDC-47AB-2300-302D57A6E3C5}"/>
              </a:ext>
            </a:extLst>
          </p:cNvPr>
          <p:cNvCxnSpPr>
            <a:cxnSpLocks/>
          </p:cNvCxnSpPr>
          <p:nvPr/>
        </p:nvCxnSpPr>
        <p:spPr>
          <a:xfrm flipV="1">
            <a:off x="7360909" y="4457340"/>
            <a:ext cx="0" cy="183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6" name="テキスト ボックス 385">
            <a:extLst>
              <a:ext uri="{FF2B5EF4-FFF2-40B4-BE49-F238E27FC236}">
                <a16:creationId xmlns:a16="http://schemas.microsoft.com/office/drawing/2014/main" id="{3EE331B8-EB6A-3137-1776-0C3EF516E57B}"/>
              </a:ext>
            </a:extLst>
          </p:cNvPr>
          <p:cNvSpPr txBox="1"/>
          <p:nvPr/>
        </p:nvSpPr>
        <p:spPr>
          <a:xfrm>
            <a:off x="5958155" y="5854887"/>
            <a:ext cx="3061489" cy="307777"/>
          </a:xfrm>
          <a:prstGeom prst="rect">
            <a:avLst/>
          </a:prstGeom>
          <a:noFill/>
        </p:spPr>
        <p:txBody>
          <a:bodyPr wrap="square">
            <a:spAutoFit/>
          </a:bodyPr>
          <a:lstStyle/>
          <a:p>
            <a:r>
              <a:rPr lang="en-US" altLang="ja-JP" sz="1400" b="1" dirty="0">
                <a:solidFill>
                  <a:srgbClr val="FF0000"/>
                </a:solidFill>
              </a:rPr>
              <a:t>Electric Shutter Function</a:t>
            </a:r>
            <a:endParaRPr lang="ja-JP" altLang="en-US" sz="1400" dirty="0">
              <a:solidFill>
                <a:srgbClr val="FF0000"/>
              </a:solidFill>
            </a:endParaRPr>
          </a:p>
        </p:txBody>
      </p:sp>
      <p:sp>
        <p:nvSpPr>
          <p:cNvPr id="272" name="テキスト ボックス 271">
            <a:extLst>
              <a:ext uri="{FF2B5EF4-FFF2-40B4-BE49-F238E27FC236}">
                <a16:creationId xmlns:a16="http://schemas.microsoft.com/office/drawing/2014/main" id="{B627622A-5A04-45A3-FDA3-E51529366A07}"/>
              </a:ext>
            </a:extLst>
          </p:cNvPr>
          <p:cNvSpPr txBox="1"/>
          <p:nvPr/>
        </p:nvSpPr>
        <p:spPr>
          <a:xfrm>
            <a:off x="5970674" y="4164752"/>
            <a:ext cx="2303019" cy="523220"/>
          </a:xfrm>
          <a:prstGeom prst="rect">
            <a:avLst/>
          </a:prstGeom>
          <a:noFill/>
        </p:spPr>
        <p:txBody>
          <a:bodyPr wrap="square">
            <a:spAutoFit/>
          </a:bodyPr>
          <a:lstStyle/>
          <a:p>
            <a:r>
              <a:rPr lang="en-US" altLang="ja-JP" sz="1400" b="1" dirty="0">
                <a:solidFill>
                  <a:srgbClr val="FF0000"/>
                </a:solidFill>
              </a:rPr>
              <a:t>Pinned Photodiode</a:t>
            </a:r>
          </a:p>
          <a:p>
            <a:r>
              <a:rPr lang="ja-JP" altLang="en-US" sz="1400" b="1" dirty="0">
                <a:solidFill>
                  <a:srgbClr val="FF0000"/>
                </a:solidFill>
              </a:rPr>
              <a:t>　</a:t>
            </a:r>
            <a:endParaRPr lang="ja-JP" altLang="en-US" sz="1400" dirty="0">
              <a:solidFill>
                <a:srgbClr val="FF0000"/>
              </a:solidFill>
            </a:endParaRPr>
          </a:p>
        </p:txBody>
      </p:sp>
      <p:sp>
        <p:nvSpPr>
          <p:cNvPr id="274" name="テキスト ボックス 273">
            <a:extLst>
              <a:ext uri="{FF2B5EF4-FFF2-40B4-BE49-F238E27FC236}">
                <a16:creationId xmlns:a16="http://schemas.microsoft.com/office/drawing/2014/main" id="{29CA4010-4442-7062-AA8A-BD03B0327751}"/>
              </a:ext>
            </a:extLst>
          </p:cNvPr>
          <p:cNvSpPr txBox="1"/>
          <p:nvPr/>
        </p:nvSpPr>
        <p:spPr>
          <a:xfrm>
            <a:off x="9365547" y="4106852"/>
            <a:ext cx="2495781" cy="461665"/>
          </a:xfrm>
          <a:prstGeom prst="rect">
            <a:avLst/>
          </a:prstGeom>
          <a:noFill/>
        </p:spPr>
        <p:txBody>
          <a:bodyPr wrap="square">
            <a:spAutoFit/>
          </a:bodyPr>
          <a:lstStyle/>
          <a:p>
            <a:r>
              <a:rPr lang="en-US" altLang="ja-JP" sz="2400" b="1" dirty="0">
                <a:solidFill>
                  <a:srgbClr val="FF0000"/>
                </a:solidFill>
              </a:rPr>
              <a:t>No Image Lag</a:t>
            </a:r>
            <a:r>
              <a:rPr lang="ja-JP" altLang="en-US" sz="2400" b="1" dirty="0">
                <a:solidFill>
                  <a:srgbClr val="FF0000"/>
                </a:solidFill>
              </a:rPr>
              <a:t> </a:t>
            </a:r>
            <a:endParaRPr lang="ja-JP" altLang="en-US" sz="2400" dirty="0">
              <a:solidFill>
                <a:srgbClr val="FF0000"/>
              </a:solidFill>
            </a:endParaRPr>
          </a:p>
        </p:txBody>
      </p:sp>
      <p:sp>
        <p:nvSpPr>
          <p:cNvPr id="275" name="テキスト ボックス 274">
            <a:extLst>
              <a:ext uri="{FF2B5EF4-FFF2-40B4-BE49-F238E27FC236}">
                <a16:creationId xmlns:a16="http://schemas.microsoft.com/office/drawing/2014/main" id="{00C6D8CD-EAEF-4D40-A387-465FEC24844D}"/>
              </a:ext>
            </a:extLst>
          </p:cNvPr>
          <p:cNvSpPr txBox="1"/>
          <p:nvPr/>
        </p:nvSpPr>
        <p:spPr>
          <a:xfrm>
            <a:off x="8891894" y="725407"/>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76" name="テキスト ボックス 275">
            <a:extLst>
              <a:ext uri="{FF2B5EF4-FFF2-40B4-BE49-F238E27FC236}">
                <a16:creationId xmlns:a16="http://schemas.microsoft.com/office/drawing/2014/main" id="{6AA06D1B-F1BC-BF27-F8B8-7325E3C8F469}"/>
              </a:ext>
            </a:extLst>
          </p:cNvPr>
          <p:cNvSpPr txBox="1"/>
          <p:nvPr/>
        </p:nvSpPr>
        <p:spPr>
          <a:xfrm>
            <a:off x="8969668" y="310109"/>
            <a:ext cx="2726639" cy="523220"/>
          </a:xfrm>
          <a:prstGeom prst="rect">
            <a:avLst/>
          </a:prstGeom>
          <a:noFill/>
        </p:spPr>
        <p:txBody>
          <a:bodyPr wrap="square">
            <a:spAutoFit/>
          </a:bodyPr>
          <a:lstStyle/>
          <a:p>
            <a:r>
              <a:rPr lang="en-US" altLang="ja-JP" sz="2800" b="1" dirty="0"/>
              <a:t> </a:t>
            </a:r>
            <a:r>
              <a:rPr lang="en-US" altLang="ja-JP" sz="1400" b="1" dirty="0"/>
              <a:t>RCA, Fairchild, NEC, Philips </a:t>
            </a:r>
            <a:endParaRPr lang="ja-JP" altLang="en-US" sz="1400" dirty="0"/>
          </a:p>
        </p:txBody>
      </p:sp>
      <p:pic>
        <p:nvPicPr>
          <p:cNvPr id="3" name="図 2">
            <a:extLst>
              <a:ext uri="{FF2B5EF4-FFF2-40B4-BE49-F238E27FC236}">
                <a16:creationId xmlns:a16="http://schemas.microsoft.com/office/drawing/2014/main" id="{D496866A-DFED-CE94-C59E-5F61D3B8C6F4}"/>
              </a:ext>
            </a:extLst>
          </p:cNvPr>
          <p:cNvPicPr>
            <a:picLocks noChangeAspect="1"/>
          </p:cNvPicPr>
          <p:nvPr/>
        </p:nvPicPr>
        <p:blipFill rotWithShape="1">
          <a:blip r:embed="rId3"/>
          <a:srcRect l="30866" t="31517" r="26294" b="23838"/>
          <a:stretch/>
        </p:blipFill>
        <p:spPr>
          <a:xfrm>
            <a:off x="227266" y="833328"/>
            <a:ext cx="5837571" cy="3420217"/>
          </a:xfrm>
          <a:prstGeom prst="rect">
            <a:avLst/>
          </a:prstGeom>
        </p:spPr>
      </p:pic>
      <p:pic>
        <p:nvPicPr>
          <p:cNvPr id="5" name="図 4">
            <a:extLst>
              <a:ext uri="{FF2B5EF4-FFF2-40B4-BE49-F238E27FC236}">
                <a16:creationId xmlns:a16="http://schemas.microsoft.com/office/drawing/2014/main" id="{267FBDFA-64CF-446D-AC7B-4C7F13457285}"/>
              </a:ext>
            </a:extLst>
          </p:cNvPr>
          <p:cNvPicPr>
            <a:picLocks noChangeAspect="1"/>
          </p:cNvPicPr>
          <p:nvPr/>
        </p:nvPicPr>
        <p:blipFill rotWithShape="1">
          <a:blip r:embed="rId3"/>
          <a:srcRect l="32317" t="23507" r="27133" b="68251"/>
          <a:stretch/>
        </p:blipFill>
        <p:spPr>
          <a:xfrm>
            <a:off x="391356" y="171645"/>
            <a:ext cx="4943776" cy="564989"/>
          </a:xfrm>
          <a:prstGeom prst="rect">
            <a:avLst/>
          </a:prstGeom>
        </p:spPr>
      </p:pic>
      <p:sp>
        <p:nvSpPr>
          <p:cNvPr id="6" name="正方形/長方形 5">
            <a:extLst>
              <a:ext uri="{FF2B5EF4-FFF2-40B4-BE49-F238E27FC236}">
                <a16:creationId xmlns:a16="http://schemas.microsoft.com/office/drawing/2014/main" id="{B902F831-6112-7E6C-DB46-C7E9DB5A5120}"/>
              </a:ext>
            </a:extLst>
          </p:cNvPr>
          <p:cNvSpPr/>
          <p:nvPr/>
        </p:nvSpPr>
        <p:spPr>
          <a:xfrm>
            <a:off x="391356" y="110054"/>
            <a:ext cx="487875"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a:extLst>
              <a:ext uri="{FF2B5EF4-FFF2-40B4-BE49-F238E27FC236}">
                <a16:creationId xmlns:a16="http://schemas.microsoft.com/office/drawing/2014/main" id="{5D97FB88-0495-5039-E994-ECD9BE85844D}"/>
              </a:ext>
            </a:extLst>
          </p:cNvPr>
          <p:cNvSpPr txBox="1"/>
          <p:nvPr/>
        </p:nvSpPr>
        <p:spPr>
          <a:xfrm>
            <a:off x="3362945" y="1199964"/>
            <a:ext cx="681404" cy="366436"/>
          </a:xfrm>
          <a:prstGeom prst="rect">
            <a:avLst/>
          </a:prstGeom>
          <a:noFill/>
        </p:spPr>
        <p:txBody>
          <a:bodyPr wrap="square">
            <a:spAutoFit/>
          </a:bodyPr>
          <a:lstStyle/>
          <a:p>
            <a:r>
              <a:rPr lang="en-US" altLang="ja-JP" sz="1800" b="1" dirty="0">
                <a:solidFill>
                  <a:srgbClr val="FF0000"/>
                </a:solidFill>
              </a:rPr>
              <a:t>Cox</a:t>
            </a:r>
            <a:endParaRPr lang="ja-JP" altLang="en-US" dirty="0"/>
          </a:p>
        </p:txBody>
      </p:sp>
      <p:sp>
        <p:nvSpPr>
          <p:cNvPr id="7" name="正方形/長方形 6">
            <a:extLst>
              <a:ext uri="{FF2B5EF4-FFF2-40B4-BE49-F238E27FC236}">
                <a16:creationId xmlns:a16="http://schemas.microsoft.com/office/drawing/2014/main" id="{663A36DC-45B0-171C-153A-6BF82624033E}"/>
              </a:ext>
            </a:extLst>
          </p:cNvPr>
          <p:cNvSpPr/>
          <p:nvPr/>
        </p:nvSpPr>
        <p:spPr>
          <a:xfrm>
            <a:off x="879231" y="1566400"/>
            <a:ext cx="264311" cy="2441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4ADEE959-3F50-2193-6985-7F682CBB793C}"/>
              </a:ext>
            </a:extLst>
          </p:cNvPr>
          <p:cNvCxnSpPr>
            <a:cxnSpLocks/>
            <a:endCxn id="7" idx="2"/>
          </p:cNvCxnSpPr>
          <p:nvPr/>
        </p:nvCxnSpPr>
        <p:spPr>
          <a:xfrm>
            <a:off x="1011387" y="989247"/>
            <a:ext cx="0" cy="8212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BAA7AB93-2C62-6FFD-4127-32248F511AE3}"/>
              </a:ext>
            </a:extLst>
          </p:cNvPr>
          <p:cNvCxnSpPr>
            <a:cxnSpLocks/>
          </p:cNvCxnSpPr>
          <p:nvPr/>
        </p:nvCxnSpPr>
        <p:spPr>
          <a:xfrm flipH="1">
            <a:off x="427892" y="965305"/>
            <a:ext cx="58349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705F9054-1B65-3FD4-070E-05C60C4EB3A4}"/>
              </a:ext>
            </a:extLst>
          </p:cNvPr>
          <p:cNvCxnSpPr>
            <a:cxnSpLocks/>
          </p:cNvCxnSpPr>
          <p:nvPr/>
        </p:nvCxnSpPr>
        <p:spPr>
          <a:xfrm flipV="1">
            <a:off x="427892" y="965772"/>
            <a:ext cx="0" cy="315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AAF9A864-30AF-D80C-AD88-77569B3E165D}"/>
              </a:ext>
            </a:extLst>
          </p:cNvPr>
          <p:cNvCxnSpPr>
            <a:cxnSpLocks/>
          </p:cNvCxnSpPr>
          <p:nvPr/>
        </p:nvCxnSpPr>
        <p:spPr>
          <a:xfrm flipH="1">
            <a:off x="227266" y="1245911"/>
            <a:ext cx="3530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C88EA423-03AC-1FE6-6E92-C1D7679E3C3D}"/>
              </a:ext>
            </a:extLst>
          </p:cNvPr>
          <p:cNvCxnSpPr>
            <a:cxnSpLocks/>
          </p:cNvCxnSpPr>
          <p:nvPr/>
        </p:nvCxnSpPr>
        <p:spPr>
          <a:xfrm flipH="1" flipV="1">
            <a:off x="321521" y="1336695"/>
            <a:ext cx="218136" cy="171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153" name="図 152">
            <a:extLst>
              <a:ext uri="{FF2B5EF4-FFF2-40B4-BE49-F238E27FC236}">
                <a16:creationId xmlns:a16="http://schemas.microsoft.com/office/drawing/2014/main" id="{01F72C58-2CFD-096B-0190-F871332AC468}"/>
              </a:ext>
            </a:extLst>
          </p:cNvPr>
          <p:cNvPicPr>
            <a:picLocks noChangeAspect="1"/>
          </p:cNvPicPr>
          <p:nvPr/>
        </p:nvPicPr>
        <p:blipFill rotWithShape="1">
          <a:blip r:embed="rId4"/>
          <a:srcRect l="67654" t="64584" r="12772" b="3819"/>
          <a:stretch/>
        </p:blipFill>
        <p:spPr>
          <a:xfrm>
            <a:off x="39889" y="4346241"/>
            <a:ext cx="2303858" cy="2458201"/>
          </a:xfrm>
          <a:prstGeom prst="rect">
            <a:avLst/>
          </a:prstGeom>
        </p:spPr>
      </p:pic>
      <p:pic>
        <p:nvPicPr>
          <p:cNvPr id="154" name="図 153">
            <a:extLst>
              <a:ext uri="{FF2B5EF4-FFF2-40B4-BE49-F238E27FC236}">
                <a16:creationId xmlns:a16="http://schemas.microsoft.com/office/drawing/2014/main" id="{DAB955CB-F155-5A22-999A-32C79C41027D}"/>
              </a:ext>
            </a:extLst>
          </p:cNvPr>
          <p:cNvPicPr>
            <a:picLocks noChangeAspect="1"/>
          </p:cNvPicPr>
          <p:nvPr/>
        </p:nvPicPr>
        <p:blipFill rotWithShape="1">
          <a:blip r:embed="rId4"/>
          <a:srcRect l="88004" t="69032" r="1572" b="3819"/>
          <a:stretch/>
        </p:blipFill>
        <p:spPr>
          <a:xfrm>
            <a:off x="2424231" y="4325793"/>
            <a:ext cx="1623071" cy="2535479"/>
          </a:xfrm>
          <a:prstGeom prst="rect">
            <a:avLst/>
          </a:prstGeom>
        </p:spPr>
      </p:pic>
      <p:sp>
        <p:nvSpPr>
          <p:cNvPr id="155" name="正方形/長方形 154">
            <a:extLst>
              <a:ext uri="{FF2B5EF4-FFF2-40B4-BE49-F238E27FC236}">
                <a16:creationId xmlns:a16="http://schemas.microsoft.com/office/drawing/2014/main" id="{6604532D-3136-04D5-CECA-9FF97B363A69}"/>
              </a:ext>
            </a:extLst>
          </p:cNvPr>
          <p:cNvSpPr/>
          <p:nvPr/>
        </p:nvSpPr>
        <p:spPr>
          <a:xfrm>
            <a:off x="1848917" y="4222092"/>
            <a:ext cx="582306" cy="358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0" name="テキスト ボックス 159">
            <a:extLst>
              <a:ext uri="{FF2B5EF4-FFF2-40B4-BE49-F238E27FC236}">
                <a16:creationId xmlns:a16="http://schemas.microsoft.com/office/drawing/2014/main" id="{5ABF7030-AE66-FB1F-7039-829E118F1DD4}"/>
              </a:ext>
            </a:extLst>
          </p:cNvPr>
          <p:cNvSpPr txBox="1"/>
          <p:nvPr/>
        </p:nvSpPr>
        <p:spPr>
          <a:xfrm>
            <a:off x="451332" y="3975069"/>
            <a:ext cx="2302314" cy="369259"/>
          </a:xfrm>
          <a:prstGeom prst="rect">
            <a:avLst/>
          </a:prstGeom>
          <a:noFill/>
        </p:spPr>
        <p:txBody>
          <a:bodyPr wrap="square">
            <a:spAutoFit/>
          </a:bodyPr>
          <a:lstStyle/>
          <a:p>
            <a:r>
              <a:rPr lang="en-US" altLang="ja-JP" sz="1800" b="1" dirty="0"/>
              <a:t>SSDM1978 Paper</a:t>
            </a:r>
            <a:endParaRPr lang="ja-JP" altLang="en-US" dirty="0"/>
          </a:p>
        </p:txBody>
      </p:sp>
      <p:pic>
        <p:nvPicPr>
          <p:cNvPr id="164" name="図 163">
            <a:extLst>
              <a:ext uri="{FF2B5EF4-FFF2-40B4-BE49-F238E27FC236}">
                <a16:creationId xmlns:a16="http://schemas.microsoft.com/office/drawing/2014/main" id="{2AD2E235-1F07-7BFA-49BC-52CE28AFC704}"/>
              </a:ext>
            </a:extLst>
          </p:cNvPr>
          <p:cNvPicPr>
            <a:picLocks noChangeAspect="1"/>
          </p:cNvPicPr>
          <p:nvPr/>
        </p:nvPicPr>
        <p:blipFill rotWithShape="1">
          <a:blip r:embed="rId4"/>
          <a:srcRect l="49301" t="76842" r="32293" b="3819"/>
          <a:stretch/>
        </p:blipFill>
        <p:spPr>
          <a:xfrm>
            <a:off x="3994839" y="4948196"/>
            <a:ext cx="1857295" cy="1821531"/>
          </a:xfrm>
          <a:prstGeom prst="rect">
            <a:avLst/>
          </a:prstGeom>
        </p:spPr>
      </p:pic>
      <p:sp>
        <p:nvSpPr>
          <p:cNvPr id="166" name="テキスト ボックス 165">
            <a:extLst>
              <a:ext uri="{FF2B5EF4-FFF2-40B4-BE49-F238E27FC236}">
                <a16:creationId xmlns:a16="http://schemas.microsoft.com/office/drawing/2014/main" id="{02F9FBB1-298D-8716-7403-DD3A0D479311}"/>
              </a:ext>
            </a:extLst>
          </p:cNvPr>
          <p:cNvSpPr txBox="1"/>
          <p:nvPr/>
        </p:nvSpPr>
        <p:spPr>
          <a:xfrm>
            <a:off x="4044823" y="4389092"/>
            <a:ext cx="2302314" cy="523220"/>
          </a:xfrm>
          <a:prstGeom prst="rect">
            <a:avLst/>
          </a:prstGeom>
          <a:noFill/>
        </p:spPr>
        <p:txBody>
          <a:bodyPr wrap="square">
            <a:spAutoFit/>
          </a:bodyPr>
          <a:lstStyle/>
          <a:p>
            <a:r>
              <a:rPr lang="en-US" altLang="ja-JP" sz="1400" b="1" dirty="0"/>
              <a:t>SSIS Semiconductor</a:t>
            </a:r>
          </a:p>
          <a:p>
            <a:r>
              <a:rPr lang="en-US" altLang="ja-JP" sz="1400" b="1" dirty="0"/>
              <a:t>    History Museum </a:t>
            </a:r>
            <a:endParaRPr lang="ja-JP" altLang="en-US" sz="1400" dirty="0"/>
          </a:p>
        </p:txBody>
      </p:sp>
      <p:sp>
        <p:nvSpPr>
          <p:cNvPr id="146" name="テキスト ボックス 145">
            <a:extLst>
              <a:ext uri="{FF2B5EF4-FFF2-40B4-BE49-F238E27FC236}">
                <a16:creationId xmlns:a16="http://schemas.microsoft.com/office/drawing/2014/main" id="{8D650654-B9D8-236C-174D-FD7EDF1AB90D}"/>
              </a:ext>
            </a:extLst>
          </p:cNvPr>
          <p:cNvSpPr txBox="1"/>
          <p:nvPr/>
        </p:nvSpPr>
        <p:spPr>
          <a:xfrm>
            <a:off x="5859021" y="376426"/>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145" name="テキスト ボックス 144">
            <a:extLst>
              <a:ext uri="{FF2B5EF4-FFF2-40B4-BE49-F238E27FC236}">
                <a16:creationId xmlns:a16="http://schemas.microsoft.com/office/drawing/2014/main" id="{7292AC7A-27FD-68A6-1436-BAD3CE7039BA}"/>
              </a:ext>
            </a:extLst>
          </p:cNvPr>
          <p:cNvSpPr txBox="1"/>
          <p:nvPr/>
        </p:nvSpPr>
        <p:spPr>
          <a:xfrm>
            <a:off x="11393460" y="6451492"/>
            <a:ext cx="798540" cy="461665"/>
          </a:xfrm>
          <a:prstGeom prst="rect">
            <a:avLst/>
          </a:prstGeom>
          <a:noFill/>
        </p:spPr>
        <p:txBody>
          <a:bodyPr wrap="square">
            <a:spAutoFit/>
          </a:bodyPr>
          <a:lstStyle/>
          <a:p>
            <a:r>
              <a:rPr lang="en-US" altLang="ja-JP" sz="2400" b="1" dirty="0"/>
              <a:t>2.53</a:t>
            </a:r>
            <a:endParaRPr lang="ja-JP" altLang="en-US" sz="2400" b="1" dirty="0"/>
          </a:p>
        </p:txBody>
      </p:sp>
      <p:sp>
        <p:nvSpPr>
          <p:cNvPr id="148" name="正方形/長方形 147">
            <a:extLst>
              <a:ext uri="{FF2B5EF4-FFF2-40B4-BE49-F238E27FC236}">
                <a16:creationId xmlns:a16="http://schemas.microsoft.com/office/drawing/2014/main" id="{00DCFFAF-442D-5BFC-0057-686DEC2A497C}"/>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1" name="テキスト ボックス 150">
            <a:extLst>
              <a:ext uri="{FF2B5EF4-FFF2-40B4-BE49-F238E27FC236}">
                <a16:creationId xmlns:a16="http://schemas.microsoft.com/office/drawing/2014/main" id="{66DAA958-387D-9472-1F0B-A9F0503D42E3}"/>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053</a:t>
            </a:r>
            <a:endParaRPr kumimoji="1" lang="ja-JP" altLang="en-US" b="1" dirty="0"/>
          </a:p>
        </p:txBody>
      </p:sp>
      <p:sp>
        <p:nvSpPr>
          <p:cNvPr id="152" name="正方形/長方形 151">
            <a:extLst>
              <a:ext uri="{FF2B5EF4-FFF2-40B4-BE49-F238E27FC236}">
                <a16:creationId xmlns:a16="http://schemas.microsoft.com/office/drawing/2014/main" id="{3E4805A4-64C1-3DB4-C6F1-2FE121ED6077}"/>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105090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テキスト ボックス 149">
            <a:extLst>
              <a:ext uri="{FF2B5EF4-FFF2-40B4-BE49-F238E27FC236}">
                <a16:creationId xmlns:a16="http://schemas.microsoft.com/office/drawing/2014/main" id="{CA343FB1-470C-D0AB-B37E-E17917CCCDCC}"/>
              </a:ext>
            </a:extLst>
          </p:cNvPr>
          <p:cNvSpPr txBox="1"/>
          <p:nvPr/>
        </p:nvSpPr>
        <p:spPr>
          <a:xfrm>
            <a:off x="7257486" y="171645"/>
            <a:ext cx="4340060" cy="400110"/>
          </a:xfrm>
          <a:prstGeom prst="rect">
            <a:avLst/>
          </a:prstGeom>
          <a:noFill/>
        </p:spPr>
        <p:txBody>
          <a:bodyPr wrap="square" rtlCol="0">
            <a:spAutoFit/>
          </a:bodyPr>
          <a:lstStyle/>
          <a:p>
            <a:r>
              <a:rPr lang="en-US" altLang="ja-JP" sz="2000" b="1" dirty="0"/>
              <a:t>Before Invention of CCD in 1970, </a:t>
            </a:r>
            <a:endParaRPr kumimoji="1" lang="ja-JP" altLang="en-US" sz="2000" b="1" dirty="0"/>
          </a:p>
        </p:txBody>
      </p:sp>
      <p:cxnSp>
        <p:nvCxnSpPr>
          <p:cNvPr id="59" name="直線コネクタ 58">
            <a:extLst>
              <a:ext uri="{FF2B5EF4-FFF2-40B4-BE49-F238E27FC236}">
                <a16:creationId xmlns:a16="http://schemas.microsoft.com/office/drawing/2014/main" id="{57B511A6-405D-7E55-FB5B-0100D1F0E1D0}"/>
              </a:ext>
            </a:extLst>
          </p:cNvPr>
          <p:cNvCxnSpPr>
            <a:cxnSpLocks/>
          </p:cNvCxnSpPr>
          <p:nvPr/>
        </p:nvCxnSpPr>
        <p:spPr>
          <a:xfrm>
            <a:off x="8663111" y="632007"/>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4690E898-1B06-6BB9-A20E-6B29D1BD77DC}"/>
              </a:ext>
            </a:extLst>
          </p:cNvPr>
          <p:cNvCxnSpPr>
            <a:cxnSpLocks/>
          </p:cNvCxnSpPr>
          <p:nvPr/>
        </p:nvCxnSpPr>
        <p:spPr>
          <a:xfrm>
            <a:off x="8112375" y="1113616"/>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F779526F-A4A5-D22B-9BD1-36D499361046}"/>
              </a:ext>
            </a:extLst>
          </p:cNvPr>
          <p:cNvCxnSpPr>
            <a:cxnSpLocks/>
          </p:cNvCxnSpPr>
          <p:nvPr/>
        </p:nvCxnSpPr>
        <p:spPr>
          <a:xfrm>
            <a:off x="7555142" y="1113616"/>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047D638D-F7D9-CBF6-2F2B-462A8E700094}"/>
              </a:ext>
            </a:extLst>
          </p:cNvPr>
          <p:cNvCxnSpPr>
            <a:cxnSpLocks/>
          </p:cNvCxnSpPr>
          <p:nvPr/>
        </p:nvCxnSpPr>
        <p:spPr>
          <a:xfrm>
            <a:off x="7905369" y="9952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5CE388EA-D3CE-9DE3-E6DC-2027B6EC4DE5}"/>
              </a:ext>
            </a:extLst>
          </p:cNvPr>
          <p:cNvCxnSpPr>
            <a:cxnSpLocks/>
          </p:cNvCxnSpPr>
          <p:nvPr/>
        </p:nvCxnSpPr>
        <p:spPr>
          <a:xfrm>
            <a:off x="7905369" y="929554"/>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14BDB31E-79BB-7996-BD5C-F526F0912FDB}"/>
              </a:ext>
            </a:extLst>
          </p:cNvPr>
          <p:cNvCxnSpPr>
            <a:cxnSpLocks/>
          </p:cNvCxnSpPr>
          <p:nvPr/>
        </p:nvCxnSpPr>
        <p:spPr>
          <a:xfrm flipV="1">
            <a:off x="7905369" y="995283"/>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BF0B80F-B12E-2FA7-FE6A-8EFFA5A5E7A4}"/>
              </a:ext>
            </a:extLst>
          </p:cNvPr>
          <p:cNvCxnSpPr>
            <a:cxnSpLocks/>
          </p:cNvCxnSpPr>
          <p:nvPr/>
        </p:nvCxnSpPr>
        <p:spPr>
          <a:xfrm flipV="1">
            <a:off x="8112375" y="989247"/>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直線コネクタ 170">
            <a:extLst>
              <a:ext uri="{FF2B5EF4-FFF2-40B4-BE49-F238E27FC236}">
                <a16:creationId xmlns:a16="http://schemas.microsoft.com/office/drawing/2014/main" id="{FA440355-28A7-A4B2-BA98-8993DC08CC48}"/>
              </a:ext>
            </a:extLst>
          </p:cNvPr>
          <p:cNvCxnSpPr>
            <a:cxnSpLocks/>
          </p:cNvCxnSpPr>
          <p:nvPr/>
        </p:nvCxnSpPr>
        <p:spPr>
          <a:xfrm flipV="1">
            <a:off x="8004130" y="807025"/>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楕円 91">
            <a:extLst>
              <a:ext uri="{FF2B5EF4-FFF2-40B4-BE49-F238E27FC236}">
                <a16:creationId xmlns:a16="http://schemas.microsoft.com/office/drawing/2014/main" id="{4EB0EC97-AC5B-C14F-9F81-3DA0CBE69ED6}"/>
              </a:ext>
            </a:extLst>
          </p:cNvPr>
          <p:cNvSpPr/>
          <p:nvPr/>
        </p:nvSpPr>
        <p:spPr>
          <a:xfrm>
            <a:off x="7950008" y="71643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2" name="楕円 171">
            <a:extLst>
              <a:ext uri="{FF2B5EF4-FFF2-40B4-BE49-F238E27FC236}">
                <a16:creationId xmlns:a16="http://schemas.microsoft.com/office/drawing/2014/main" id="{8EC6995C-FB02-ED83-9DA0-D7FF52DC6639}"/>
              </a:ext>
            </a:extLst>
          </p:cNvPr>
          <p:cNvSpPr/>
          <p:nvPr/>
        </p:nvSpPr>
        <p:spPr>
          <a:xfrm>
            <a:off x="8608302" y="104520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74" name="直線コネクタ 173">
            <a:extLst>
              <a:ext uri="{FF2B5EF4-FFF2-40B4-BE49-F238E27FC236}">
                <a16:creationId xmlns:a16="http://schemas.microsoft.com/office/drawing/2014/main" id="{D012BB34-3EFA-7BF2-1777-F8E42BA35256}"/>
              </a:ext>
            </a:extLst>
          </p:cNvPr>
          <p:cNvCxnSpPr>
            <a:cxnSpLocks/>
          </p:cNvCxnSpPr>
          <p:nvPr/>
        </p:nvCxnSpPr>
        <p:spPr>
          <a:xfrm>
            <a:off x="7574192" y="1098348"/>
            <a:ext cx="0" cy="569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直線コネクタ 176">
            <a:extLst>
              <a:ext uri="{FF2B5EF4-FFF2-40B4-BE49-F238E27FC236}">
                <a16:creationId xmlns:a16="http://schemas.microsoft.com/office/drawing/2014/main" id="{AC3459D2-6289-E4BC-FC20-6C5D2E804501}"/>
              </a:ext>
            </a:extLst>
          </p:cNvPr>
          <p:cNvCxnSpPr>
            <a:cxnSpLocks/>
          </p:cNvCxnSpPr>
          <p:nvPr/>
        </p:nvCxnSpPr>
        <p:spPr>
          <a:xfrm>
            <a:off x="7471597" y="166187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直線コネクタ 179">
            <a:extLst>
              <a:ext uri="{FF2B5EF4-FFF2-40B4-BE49-F238E27FC236}">
                <a16:creationId xmlns:a16="http://schemas.microsoft.com/office/drawing/2014/main" id="{0C46DC54-5C9D-D25D-4C39-732B14B4305B}"/>
              </a:ext>
            </a:extLst>
          </p:cNvPr>
          <p:cNvCxnSpPr>
            <a:cxnSpLocks/>
          </p:cNvCxnSpPr>
          <p:nvPr/>
        </p:nvCxnSpPr>
        <p:spPr>
          <a:xfrm>
            <a:off x="7525266" y="172145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直線コネクタ 181">
            <a:extLst>
              <a:ext uri="{FF2B5EF4-FFF2-40B4-BE49-F238E27FC236}">
                <a16:creationId xmlns:a16="http://schemas.microsoft.com/office/drawing/2014/main" id="{FBB036B5-A27B-D79B-B6EE-A1B2FFC8E626}"/>
              </a:ext>
            </a:extLst>
          </p:cNvPr>
          <p:cNvCxnSpPr>
            <a:cxnSpLocks/>
          </p:cNvCxnSpPr>
          <p:nvPr/>
        </p:nvCxnSpPr>
        <p:spPr>
          <a:xfrm>
            <a:off x="7428084" y="1245911"/>
            <a:ext cx="30217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二等辺三角形 166">
            <a:extLst>
              <a:ext uri="{FF2B5EF4-FFF2-40B4-BE49-F238E27FC236}">
                <a16:creationId xmlns:a16="http://schemas.microsoft.com/office/drawing/2014/main" id="{60A0CEA2-6FE6-8FC1-05A6-F9122A8AF89B}"/>
              </a:ext>
            </a:extLst>
          </p:cNvPr>
          <p:cNvSpPr/>
          <p:nvPr/>
        </p:nvSpPr>
        <p:spPr>
          <a:xfrm>
            <a:off x="7471599" y="1250279"/>
            <a:ext cx="204987" cy="183642"/>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88" name="直線コネクタ 187">
            <a:extLst>
              <a:ext uri="{FF2B5EF4-FFF2-40B4-BE49-F238E27FC236}">
                <a16:creationId xmlns:a16="http://schemas.microsoft.com/office/drawing/2014/main" id="{DE5EBB98-1791-4362-171A-497BCCF8D96E}"/>
              </a:ext>
            </a:extLst>
          </p:cNvPr>
          <p:cNvCxnSpPr>
            <a:cxnSpLocks/>
          </p:cNvCxnSpPr>
          <p:nvPr/>
        </p:nvCxnSpPr>
        <p:spPr>
          <a:xfrm>
            <a:off x="8663111" y="228342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3CF2AE3E-3FC3-9B63-972E-5F3B0846B6DD}"/>
              </a:ext>
            </a:extLst>
          </p:cNvPr>
          <p:cNvCxnSpPr>
            <a:cxnSpLocks/>
          </p:cNvCxnSpPr>
          <p:nvPr/>
        </p:nvCxnSpPr>
        <p:spPr>
          <a:xfrm>
            <a:off x="8662423" y="2510257"/>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直線コネクタ 191">
            <a:extLst>
              <a:ext uri="{FF2B5EF4-FFF2-40B4-BE49-F238E27FC236}">
                <a16:creationId xmlns:a16="http://schemas.microsoft.com/office/drawing/2014/main" id="{F31A2894-A1FC-E59F-2FC6-4C36FB818FE0}"/>
              </a:ext>
            </a:extLst>
          </p:cNvPr>
          <p:cNvCxnSpPr>
            <a:cxnSpLocks/>
          </p:cNvCxnSpPr>
          <p:nvPr/>
        </p:nvCxnSpPr>
        <p:spPr>
          <a:xfrm flipV="1">
            <a:off x="8958970" y="2265302"/>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5FA7857F-D0F1-50CE-0A53-22EAB65149F0}"/>
              </a:ext>
            </a:extLst>
          </p:cNvPr>
          <p:cNvCxnSpPr>
            <a:cxnSpLocks/>
          </p:cNvCxnSpPr>
          <p:nvPr/>
        </p:nvCxnSpPr>
        <p:spPr>
          <a:xfrm flipV="1">
            <a:off x="8870117" y="226602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13E0E57C-C773-D8E1-3880-68188B1A3756}"/>
              </a:ext>
            </a:extLst>
          </p:cNvPr>
          <p:cNvCxnSpPr>
            <a:cxnSpLocks/>
          </p:cNvCxnSpPr>
          <p:nvPr/>
        </p:nvCxnSpPr>
        <p:spPr>
          <a:xfrm flipH="1" flipV="1">
            <a:off x="8663111" y="2503756"/>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8020F7A4-6F81-1DC0-48CE-F618AB5DD7E3}"/>
              </a:ext>
            </a:extLst>
          </p:cNvPr>
          <p:cNvCxnSpPr>
            <a:cxnSpLocks/>
          </p:cNvCxnSpPr>
          <p:nvPr/>
        </p:nvCxnSpPr>
        <p:spPr>
          <a:xfrm>
            <a:off x="8958970" y="239365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98" name="楕円 197">
            <a:extLst>
              <a:ext uri="{FF2B5EF4-FFF2-40B4-BE49-F238E27FC236}">
                <a16:creationId xmlns:a16="http://schemas.microsoft.com/office/drawing/2014/main" id="{9B492A26-7B6E-947A-4C37-9E93A9D58DB7}"/>
              </a:ext>
            </a:extLst>
          </p:cNvPr>
          <p:cNvSpPr/>
          <p:nvPr/>
        </p:nvSpPr>
        <p:spPr>
          <a:xfrm>
            <a:off x="9111855" y="2334298"/>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楕円 198">
            <a:extLst>
              <a:ext uri="{FF2B5EF4-FFF2-40B4-BE49-F238E27FC236}">
                <a16:creationId xmlns:a16="http://schemas.microsoft.com/office/drawing/2014/main" id="{CAC77176-FFE5-2716-5E3C-8E133A828E32}"/>
              </a:ext>
            </a:extLst>
          </p:cNvPr>
          <p:cNvSpPr/>
          <p:nvPr/>
        </p:nvSpPr>
        <p:spPr>
          <a:xfrm>
            <a:off x="8601086" y="265950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0" name="直線矢印コネクタ 199">
            <a:extLst>
              <a:ext uri="{FF2B5EF4-FFF2-40B4-BE49-F238E27FC236}">
                <a16:creationId xmlns:a16="http://schemas.microsoft.com/office/drawing/2014/main" id="{C86FB810-CEEB-0975-28D2-CBCC2A9AF194}"/>
              </a:ext>
            </a:extLst>
          </p:cNvPr>
          <p:cNvCxnSpPr>
            <a:cxnSpLocks/>
            <a:endCxn id="202" idx="1"/>
          </p:cNvCxnSpPr>
          <p:nvPr/>
        </p:nvCxnSpPr>
        <p:spPr>
          <a:xfrm>
            <a:off x="7579857" y="2717398"/>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2" name="テキスト ボックス 201">
            <a:extLst>
              <a:ext uri="{FF2B5EF4-FFF2-40B4-BE49-F238E27FC236}">
                <a16:creationId xmlns:a16="http://schemas.microsoft.com/office/drawing/2014/main" id="{8C3E250D-172E-2DC4-65AA-E854CA4AA7A9}"/>
              </a:ext>
            </a:extLst>
          </p:cNvPr>
          <p:cNvSpPr txBox="1"/>
          <p:nvPr/>
        </p:nvSpPr>
        <p:spPr>
          <a:xfrm>
            <a:off x="11011311" y="2547589"/>
            <a:ext cx="1132251" cy="369332"/>
          </a:xfrm>
          <a:prstGeom prst="rect">
            <a:avLst/>
          </a:prstGeom>
          <a:noFill/>
        </p:spPr>
        <p:txBody>
          <a:bodyPr wrap="square">
            <a:spAutoFit/>
          </a:bodyPr>
          <a:lstStyle/>
          <a:p>
            <a:r>
              <a:rPr lang="en-US" altLang="ja-JP" sz="1800" b="1" dirty="0"/>
              <a:t>Output</a:t>
            </a:r>
            <a:endParaRPr lang="ja-JP" altLang="en-US" dirty="0"/>
          </a:p>
        </p:txBody>
      </p:sp>
      <p:sp>
        <p:nvSpPr>
          <p:cNvPr id="203" name="テキスト ボックス 202">
            <a:extLst>
              <a:ext uri="{FF2B5EF4-FFF2-40B4-BE49-F238E27FC236}">
                <a16:creationId xmlns:a16="http://schemas.microsoft.com/office/drawing/2014/main" id="{D94D9140-4ED2-AAF9-8C08-204EAF0DD9EB}"/>
              </a:ext>
            </a:extLst>
          </p:cNvPr>
          <p:cNvSpPr txBox="1"/>
          <p:nvPr/>
        </p:nvSpPr>
        <p:spPr>
          <a:xfrm>
            <a:off x="9185216" y="2228183"/>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05" name="直線コネクタ 204">
            <a:extLst>
              <a:ext uri="{FF2B5EF4-FFF2-40B4-BE49-F238E27FC236}">
                <a16:creationId xmlns:a16="http://schemas.microsoft.com/office/drawing/2014/main" id="{705BF72F-F682-90B0-2D11-D55906D4C3C5}"/>
              </a:ext>
            </a:extLst>
          </p:cNvPr>
          <p:cNvCxnSpPr>
            <a:cxnSpLocks/>
          </p:cNvCxnSpPr>
          <p:nvPr/>
        </p:nvCxnSpPr>
        <p:spPr>
          <a:xfrm>
            <a:off x="7972532" y="1790017"/>
            <a:ext cx="65760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直線コネクタ 205">
            <a:extLst>
              <a:ext uri="{FF2B5EF4-FFF2-40B4-BE49-F238E27FC236}">
                <a16:creationId xmlns:a16="http://schemas.microsoft.com/office/drawing/2014/main" id="{6255D9E9-6AD9-6A5E-7412-B698ED65DA1F}"/>
              </a:ext>
            </a:extLst>
          </p:cNvPr>
          <p:cNvCxnSpPr>
            <a:cxnSpLocks/>
          </p:cNvCxnSpPr>
          <p:nvPr/>
        </p:nvCxnSpPr>
        <p:spPr>
          <a:xfrm>
            <a:off x="7972532" y="1790017"/>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直線コネクタ 208">
            <a:extLst>
              <a:ext uri="{FF2B5EF4-FFF2-40B4-BE49-F238E27FC236}">
                <a16:creationId xmlns:a16="http://schemas.microsoft.com/office/drawing/2014/main" id="{780B89AD-34B3-FA8E-D6D9-B974B90BE4B1}"/>
              </a:ext>
            </a:extLst>
          </p:cNvPr>
          <p:cNvCxnSpPr>
            <a:cxnSpLocks/>
          </p:cNvCxnSpPr>
          <p:nvPr/>
        </p:nvCxnSpPr>
        <p:spPr>
          <a:xfrm>
            <a:off x="7815148" y="2121028"/>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直線コネクタ 210">
            <a:extLst>
              <a:ext uri="{FF2B5EF4-FFF2-40B4-BE49-F238E27FC236}">
                <a16:creationId xmlns:a16="http://schemas.microsoft.com/office/drawing/2014/main" id="{6E383D7D-9175-89BC-5C12-3A353BDEAFB3}"/>
              </a:ext>
            </a:extLst>
          </p:cNvPr>
          <p:cNvCxnSpPr>
            <a:cxnSpLocks/>
          </p:cNvCxnSpPr>
          <p:nvPr/>
        </p:nvCxnSpPr>
        <p:spPr>
          <a:xfrm>
            <a:off x="7815147" y="2212237"/>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F6AB7724-48AA-E278-6DEE-6C6844E7E885}"/>
              </a:ext>
            </a:extLst>
          </p:cNvPr>
          <p:cNvCxnSpPr>
            <a:cxnSpLocks/>
          </p:cNvCxnSpPr>
          <p:nvPr/>
        </p:nvCxnSpPr>
        <p:spPr>
          <a:xfrm>
            <a:off x="7977125" y="2221279"/>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直線コネクタ 212">
            <a:extLst>
              <a:ext uri="{FF2B5EF4-FFF2-40B4-BE49-F238E27FC236}">
                <a16:creationId xmlns:a16="http://schemas.microsoft.com/office/drawing/2014/main" id="{8B9FA5B0-CA13-CDF3-F451-75D26FD8FE25}"/>
              </a:ext>
            </a:extLst>
          </p:cNvPr>
          <p:cNvCxnSpPr>
            <a:cxnSpLocks/>
          </p:cNvCxnSpPr>
          <p:nvPr/>
        </p:nvCxnSpPr>
        <p:spPr>
          <a:xfrm>
            <a:off x="7879510" y="2436062"/>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4690547A-EB3C-493D-48DF-EBF60B90A547}"/>
              </a:ext>
            </a:extLst>
          </p:cNvPr>
          <p:cNvCxnSpPr>
            <a:cxnSpLocks/>
          </p:cNvCxnSpPr>
          <p:nvPr/>
        </p:nvCxnSpPr>
        <p:spPr>
          <a:xfrm>
            <a:off x="7938648" y="2496975"/>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直線コネクタ 215">
            <a:extLst>
              <a:ext uri="{FF2B5EF4-FFF2-40B4-BE49-F238E27FC236}">
                <a16:creationId xmlns:a16="http://schemas.microsoft.com/office/drawing/2014/main" id="{0C00CF71-B9D5-A779-990E-175618D86158}"/>
              </a:ext>
            </a:extLst>
          </p:cNvPr>
          <p:cNvCxnSpPr>
            <a:cxnSpLocks/>
          </p:cNvCxnSpPr>
          <p:nvPr/>
        </p:nvCxnSpPr>
        <p:spPr>
          <a:xfrm>
            <a:off x="9356075" y="2723423"/>
            <a:ext cx="0" cy="33101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直線コネクタ 216">
            <a:extLst>
              <a:ext uri="{FF2B5EF4-FFF2-40B4-BE49-F238E27FC236}">
                <a16:creationId xmlns:a16="http://schemas.microsoft.com/office/drawing/2014/main" id="{565ED72F-C13D-6880-39B2-1701E05728D5}"/>
              </a:ext>
            </a:extLst>
          </p:cNvPr>
          <p:cNvCxnSpPr>
            <a:cxnSpLocks/>
          </p:cNvCxnSpPr>
          <p:nvPr/>
        </p:nvCxnSpPr>
        <p:spPr>
          <a:xfrm>
            <a:off x="9198691" y="3054434"/>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直線コネクタ 217">
            <a:extLst>
              <a:ext uri="{FF2B5EF4-FFF2-40B4-BE49-F238E27FC236}">
                <a16:creationId xmlns:a16="http://schemas.microsoft.com/office/drawing/2014/main" id="{8E2A6F12-FF4E-0606-5AD1-CFAF3E29D92E}"/>
              </a:ext>
            </a:extLst>
          </p:cNvPr>
          <p:cNvCxnSpPr>
            <a:cxnSpLocks/>
          </p:cNvCxnSpPr>
          <p:nvPr/>
        </p:nvCxnSpPr>
        <p:spPr>
          <a:xfrm>
            <a:off x="9198690" y="3145643"/>
            <a:ext cx="31476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直線コネクタ 218">
            <a:extLst>
              <a:ext uri="{FF2B5EF4-FFF2-40B4-BE49-F238E27FC236}">
                <a16:creationId xmlns:a16="http://schemas.microsoft.com/office/drawing/2014/main" id="{76CD189A-9F83-4655-F672-15DCA6B966E9}"/>
              </a:ext>
            </a:extLst>
          </p:cNvPr>
          <p:cNvCxnSpPr>
            <a:cxnSpLocks/>
          </p:cNvCxnSpPr>
          <p:nvPr/>
        </p:nvCxnSpPr>
        <p:spPr>
          <a:xfrm>
            <a:off x="9360668" y="3154685"/>
            <a:ext cx="0" cy="21478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直線コネクタ 219">
            <a:extLst>
              <a:ext uri="{FF2B5EF4-FFF2-40B4-BE49-F238E27FC236}">
                <a16:creationId xmlns:a16="http://schemas.microsoft.com/office/drawing/2014/main" id="{27E20199-949A-2D56-14A4-B4AA77BAA1C9}"/>
              </a:ext>
            </a:extLst>
          </p:cNvPr>
          <p:cNvCxnSpPr>
            <a:cxnSpLocks/>
          </p:cNvCxnSpPr>
          <p:nvPr/>
        </p:nvCxnSpPr>
        <p:spPr>
          <a:xfrm>
            <a:off x="9263053" y="3369468"/>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直線コネクタ 220">
            <a:extLst>
              <a:ext uri="{FF2B5EF4-FFF2-40B4-BE49-F238E27FC236}">
                <a16:creationId xmlns:a16="http://schemas.microsoft.com/office/drawing/2014/main" id="{4FEAE1BA-DB41-0FC5-D0F2-F94E404F44E2}"/>
              </a:ext>
            </a:extLst>
          </p:cNvPr>
          <p:cNvCxnSpPr>
            <a:cxnSpLocks/>
          </p:cNvCxnSpPr>
          <p:nvPr/>
        </p:nvCxnSpPr>
        <p:spPr>
          <a:xfrm>
            <a:off x="9322191" y="34303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2" name="テキスト ボックス 221">
            <a:extLst>
              <a:ext uri="{FF2B5EF4-FFF2-40B4-BE49-F238E27FC236}">
                <a16:creationId xmlns:a16="http://schemas.microsoft.com/office/drawing/2014/main" id="{83707831-029F-F49F-FC88-78C14EF674EA}"/>
              </a:ext>
            </a:extLst>
          </p:cNvPr>
          <p:cNvSpPr txBox="1"/>
          <p:nvPr/>
        </p:nvSpPr>
        <p:spPr>
          <a:xfrm>
            <a:off x="9453691" y="2960977"/>
            <a:ext cx="1132251" cy="369332"/>
          </a:xfrm>
          <a:prstGeom prst="rect">
            <a:avLst/>
          </a:prstGeom>
          <a:noFill/>
        </p:spPr>
        <p:txBody>
          <a:bodyPr wrap="square">
            <a:spAutoFit/>
          </a:bodyPr>
          <a:lstStyle/>
          <a:p>
            <a:r>
              <a:rPr lang="en-US" altLang="ja-JP" sz="1800" b="1" dirty="0"/>
              <a:t>C</a:t>
            </a:r>
            <a:r>
              <a:rPr lang="en-US" altLang="ja-JP" sz="1200" b="1" dirty="0"/>
              <a:t>H</a:t>
            </a:r>
            <a:endParaRPr lang="ja-JP" altLang="en-US" sz="1200" dirty="0"/>
          </a:p>
        </p:txBody>
      </p:sp>
      <p:sp>
        <p:nvSpPr>
          <p:cNvPr id="223" name="テキスト ボックス 222">
            <a:extLst>
              <a:ext uri="{FF2B5EF4-FFF2-40B4-BE49-F238E27FC236}">
                <a16:creationId xmlns:a16="http://schemas.microsoft.com/office/drawing/2014/main" id="{C9853594-B20A-CCA5-2259-5A14A9D58A18}"/>
              </a:ext>
            </a:extLst>
          </p:cNvPr>
          <p:cNvSpPr txBox="1"/>
          <p:nvPr/>
        </p:nvSpPr>
        <p:spPr>
          <a:xfrm>
            <a:off x="7352282" y="1974065"/>
            <a:ext cx="1132251" cy="369332"/>
          </a:xfrm>
          <a:prstGeom prst="rect">
            <a:avLst/>
          </a:prstGeom>
          <a:noFill/>
        </p:spPr>
        <p:txBody>
          <a:bodyPr wrap="square">
            <a:spAutoFit/>
          </a:bodyPr>
          <a:lstStyle/>
          <a:p>
            <a:r>
              <a:rPr lang="en-US" altLang="ja-JP" sz="1800" b="1" dirty="0"/>
              <a:t>C</a:t>
            </a:r>
            <a:r>
              <a:rPr lang="en-US" altLang="ja-JP" sz="1200" b="1" dirty="0"/>
              <a:t>V</a:t>
            </a:r>
            <a:endParaRPr lang="ja-JP" altLang="en-US" sz="1200" dirty="0"/>
          </a:p>
        </p:txBody>
      </p:sp>
      <p:sp>
        <p:nvSpPr>
          <p:cNvPr id="224" name="楕円 223">
            <a:extLst>
              <a:ext uri="{FF2B5EF4-FFF2-40B4-BE49-F238E27FC236}">
                <a16:creationId xmlns:a16="http://schemas.microsoft.com/office/drawing/2014/main" id="{1003464E-9523-A405-C391-A84F63D1C4DB}"/>
              </a:ext>
            </a:extLst>
          </p:cNvPr>
          <p:cNvSpPr/>
          <p:nvPr/>
        </p:nvSpPr>
        <p:spPr>
          <a:xfrm>
            <a:off x="8600398" y="1745604"/>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5" name="楕円 224">
            <a:extLst>
              <a:ext uri="{FF2B5EF4-FFF2-40B4-BE49-F238E27FC236}">
                <a16:creationId xmlns:a16="http://schemas.microsoft.com/office/drawing/2014/main" id="{8B87EEEF-8EDB-BD5B-7C15-9A973877E94A}"/>
              </a:ext>
            </a:extLst>
          </p:cNvPr>
          <p:cNvSpPr/>
          <p:nvPr/>
        </p:nvSpPr>
        <p:spPr>
          <a:xfrm>
            <a:off x="9295584" y="2656083"/>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6" name="テキスト ボックス 225">
            <a:extLst>
              <a:ext uri="{FF2B5EF4-FFF2-40B4-BE49-F238E27FC236}">
                <a16:creationId xmlns:a16="http://schemas.microsoft.com/office/drawing/2014/main" id="{5C28C203-71D8-7FA0-B092-735AE23D4C93}"/>
              </a:ext>
            </a:extLst>
          </p:cNvPr>
          <p:cNvSpPr txBox="1"/>
          <p:nvPr/>
        </p:nvSpPr>
        <p:spPr>
          <a:xfrm>
            <a:off x="6388859" y="3369104"/>
            <a:ext cx="5765913" cy="707886"/>
          </a:xfrm>
          <a:prstGeom prst="rect">
            <a:avLst/>
          </a:prstGeom>
          <a:noFill/>
        </p:spPr>
        <p:txBody>
          <a:bodyPr wrap="square" rtlCol="0">
            <a:spAutoFit/>
          </a:bodyPr>
          <a:lstStyle/>
          <a:p>
            <a:r>
              <a:rPr lang="en-US" altLang="ja-JP" sz="2000" b="1" dirty="0"/>
              <a:t>Triple junction type Pinned Photodiode</a:t>
            </a:r>
          </a:p>
          <a:p>
            <a:r>
              <a:rPr lang="en-US" altLang="ja-JP" sz="2000" b="1" dirty="0"/>
              <a:t>with Electric Shutter by Hagiwara, 1975</a:t>
            </a:r>
            <a:endParaRPr kumimoji="1" lang="ja-JP" altLang="en-US" sz="2000" b="1" dirty="0"/>
          </a:p>
        </p:txBody>
      </p:sp>
      <p:sp>
        <p:nvSpPr>
          <p:cNvPr id="362" name="テキスト ボックス 361">
            <a:extLst>
              <a:ext uri="{FF2B5EF4-FFF2-40B4-BE49-F238E27FC236}">
                <a16:creationId xmlns:a16="http://schemas.microsoft.com/office/drawing/2014/main" id="{4C99498C-A28D-DCF5-3125-A4DFE0D50FD8}"/>
              </a:ext>
            </a:extLst>
          </p:cNvPr>
          <p:cNvSpPr txBox="1"/>
          <p:nvPr/>
        </p:nvSpPr>
        <p:spPr>
          <a:xfrm>
            <a:off x="8874139" y="1353876"/>
            <a:ext cx="2778204" cy="369332"/>
          </a:xfrm>
          <a:prstGeom prst="rect">
            <a:avLst/>
          </a:prstGeom>
          <a:noFill/>
        </p:spPr>
        <p:txBody>
          <a:bodyPr wrap="square">
            <a:spAutoFit/>
          </a:bodyPr>
          <a:lstStyle/>
          <a:p>
            <a:r>
              <a:rPr lang="en-US" altLang="ja-JP" sz="1800" b="1" dirty="0"/>
              <a:t>Vertical Data Line</a:t>
            </a:r>
            <a:endParaRPr lang="ja-JP" altLang="en-US" dirty="0"/>
          </a:p>
        </p:txBody>
      </p:sp>
      <p:sp>
        <p:nvSpPr>
          <p:cNvPr id="363" name="テキスト ボックス 362">
            <a:extLst>
              <a:ext uri="{FF2B5EF4-FFF2-40B4-BE49-F238E27FC236}">
                <a16:creationId xmlns:a16="http://schemas.microsoft.com/office/drawing/2014/main" id="{ACDF5E21-4F06-FC7F-7CEF-786A80BB814B}"/>
              </a:ext>
            </a:extLst>
          </p:cNvPr>
          <p:cNvSpPr txBox="1"/>
          <p:nvPr/>
        </p:nvSpPr>
        <p:spPr>
          <a:xfrm>
            <a:off x="8044333" y="2736591"/>
            <a:ext cx="3822459" cy="369332"/>
          </a:xfrm>
          <a:prstGeom prst="rect">
            <a:avLst/>
          </a:prstGeom>
          <a:noFill/>
        </p:spPr>
        <p:txBody>
          <a:bodyPr wrap="square">
            <a:spAutoFit/>
          </a:bodyPr>
          <a:lstStyle/>
          <a:p>
            <a:r>
              <a:rPr lang="en-US" altLang="ja-JP" sz="1800" b="1" dirty="0"/>
              <a:t>Horizontal   Data Line</a:t>
            </a:r>
            <a:endParaRPr lang="ja-JP" altLang="en-US" dirty="0"/>
          </a:p>
        </p:txBody>
      </p:sp>
      <p:sp>
        <p:nvSpPr>
          <p:cNvPr id="246" name="テキスト ボックス 245">
            <a:extLst>
              <a:ext uri="{FF2B5EF4-FFF2-40B4-BE49-F238E27FC236}">
                <a16:creationId xmlns:a16="http://schemas.microsoft.com/office/drawing/2014/main" id="{EC8A8438-5621-D5AD-5B60-64BF1B75C0BA}"/>
              </a:ext>
            </a:extLst>
          </p:cNvPr>
          <p:cNvSpPr txBox="1"/>
          <p:nvPr/>
        </p:nvSpPr>
        <p:spPr>
          <a:xfrm>
            <a:off x="8877098" y="1722783"/>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Large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cxnSp>
        <p:nvCxnSpPr>
          <p:cNvPr id="248" name="直線コネクタ 247">
            <a:extLst>
              <a:ext uri="{FF2B5EF4-FFF2-40B4-BE49-F238E27FC236}">
                <a16:creationId xmlns:a16="http://schemas.microsoft.com/office/drawing/2014/main" id="{5204FCEF-6935-8275-3DC9-CB9FE1BD1485}"/>
              </a:ext>
            </a:extLst>
          </p:cNvPr>
          <p:cNvCxnSpPr>
            <a:cxnSpLocks/>
          </p:cNvCxnSpPr>
          <p:nvPr/>
        </p:nvCxnSpPr>
        <p:spPr>
          <a:xfrm>
            <a:off x="8586937" y="4022175"/>
            <a:ext cx="0" cy="166163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直線コネクタ 248">
            <a:extLst>
              <a:ext uri="{FF2B5EF4-FFF2-40B4-BE49-F238E27FC236}">
                <a16:creationId xmlns:a16="http://schemas.microsoft.com/office/drawing/2014/main" id="{0FAD7E2E-CDD7-EBE6-53B2-6CC023A5CBDC}"/>
              </a:ext>
            </a:extLst>
          </p:cNvPr>
          <p:cNvCxnSpPr>
            <a:cxnSpLocks/>
          </p:cNvCxnSpPr>
          <p:nvPr/>
        </p:nvCxnSpPr>
        <p:spPr>
          <a:xfrm>
            <a:off x="8036889" y="4659795"/>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直線コネクタ 249">
            <a:extLst>
              <a:ext uri="{FF2B5EF4-FFF2-40B4-BE49-F238E27FC236}">
                <a16:creationId xmlns:a16="http://schemas.microsoft.com/office/drawing/2014/main" id="{C4B00B32-39F1-F1E4-EA2F-B535BEC2E15F}"/>
              </a:ext>
            </a:extLst>
          </p:cNvPr>
          <p:cNvCxnSpPr>
            <a:cxnSpLocks/>
          </p:cNvCxnSpPr>
          <p:nvPr/>
        </p:nvCxnSpPr>
        <p:spPr>
          <a:xfrm>
            <a:off x="7480999" y="4655411"/>
            <a:ext cx="3502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直線コネクタ 250">
            <a:extLst>
              <a:ext uri="{FF2B5EF4-FFF2-40B4-BE49-F238E27FC236}">
                <a16:creationId xmlns:a16="http://schemas.microsoft.com/office/drawing/2014/main" id="{4F5481C3-9B7E-36A4-F91E-2905E9C727ED}"/>
              </a:ext>
            </a:extLst>
          </p:cNvPr>
          <p:cNvCxnSpPr>
            <a:cxnSpLocks/>
          </p:cNvCxnSpPr>
          <p:nvPr/>
        </p:nvCxnSpPr>
        <p:spPr>
          <a:xfrm>
            <a:off x="7829883" y="454146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直線コネクタ 251">
            <a:extLst>
              <a:ext uri="{FF2B5EF4-FFF2-40B4-BE49-F238E27FC236}">
                <a16:creationId xmlns:a16="http://schemas.microsoft.com/office/drawing/2014/main" id="{FEE51955-C733-413F-A013-79FDA311B606}"/>
              </a:ext>
            </a:extLst>
          </p:cNvPr>
          <p:cNvCxnSpPr>
            <a:cxnSpLocks/>
          </p:cNvCxnSpPr>
          <p:nvPr/>
        </p:nvCxnSpPr>
        <p:spPr>
          <a:xfrm>
            <a:off x="7829883" y="447573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6897D489-50B8-5A86-B60D-115974A433C6}"/>
              </a:ext>
            </a:extLst>
          </p:cNvPr>
          <p:cNvCxnSpPr>
            <a:cxnSpLocks/>
          </p:cNvCxnSpPr>
          <p:nvPr/>
        </p:nvCxnSpPr>
        <p:spPr>
          <a:xfrm flipV="1">
            <a:off x="7829883" y="4541462"/>
            <a:ext cx="0" cy="1283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直線コネクタ 253">
            <a:extLst>
              <a:ext uri="{FF2B5EF4-FFF2-40B4-BE49-F238E27FC236}">
                <a16:creationId xmlns:a16="http://schemas.microsoft.com/office/drawing/2014/main" id="{B74D6D55-F0BB-5CC7-D763-FA8CC26075A2}"/>
              </a:ext>
            </a:extLst>
          </p:cNvPr>
          <p:cNvCxnSpPr>
            <a:cxnSpLocks/>
          </p:cNvCxnSpPr>
          <p:nvPr/>
        </p:nvCxnSpPr>
        <p:spPr>
          <a:xfrm flipV="1">
            <a:off x="8036889" y="4535426"/>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5" name="直線コネクタ 254">
            <a:extLst>
              <a:ext uri="{FF2B5EF4-FFF2-40B4-BE49-F238E27FC236}">
                <a16:creationId xmlns:a16="http://schemas.microsoft.com/office/drawing/2014/main" id="{45DA6C81-682D-E57C-EAFB-0A55E5938F6E}"/>
              </a:ext>
            </a:extLst>
          </p:cNvPr>
          <p:cNvCxnSpPr>
            <a:cxnSpLocks/>
          </p:cNvCxnSpPr>
          <p:nvPr/>
        </p:nvCxnSpPr>
        <p:spPr>
          <a:xfrm flipV="1">
            <a:off x="7928644" y="4353204"/>
            <a:ext cx="0" cy="1343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6" name="楕円 255">
            <a:extLst>
              <a:ext uri="{FF2B5EF4-FFF2-40B4-BE49-F238E27FC236}">
                <a16:creationId xmlns:a16="http://schemas.microsoft.com/office/drawing/2014/main" id="{6DA55A72-85FC-9D65-48AA-82EB1DC01EB3}"/>
              </a:ext>
            </a:extLst>
          </p:cNvPr>
          <p:cNvSpPr/>
          <p:nvPr/>
        </p:nvSpPr>
        <p:spPr>
          <a:xfrm>
            <a:off x="7874522" y="4262610"/>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7" name="楕円 256">
            <a:extLst>
              <a:ext uri="{FF2B5EF4-FFF2-40B4-BE49-F238E27FC236}">
                <a16:creationId xmlns:a16="http://schemas.microsoft.com/office/drawing/2014/main" id="{8EF9A015-004D-40D7-3DD8-D45F41542A3A}"/>
              </a:ext>
            </a:extLst>
          </p:cNvPr>
          <p:cNvSpPr/>
          <p:nvPr/>
        </p:nvSpPr>
        <p:spPr>
          <a:xfrm>
            <a:off x="8532816" y="4591381"/>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8" name="直線コネクタ 257">
            <a:extLst>
              <a:ext uri="{FF2B5EF4-FFF2-40B4-BE49-F238E27FC236}">
                <a16:creationId xmlns:a16="http://schemas.microsoft.com/office/drawing/2014/main" id="{5D193413-55E4-4C4D-641F-6E8C6B6207D8}"/>
              </a:ext>
            </a:extLst>
          </p:cNvPr>
          <p:cNvCxnSpPr>
            <a:cxnSpLocks/>
          </p:cNvCxnSpPr>
          <p:nvPr/>
        </p:nvCxnSpPr>
        <p:spPr>
          <a:xfrm>
            <a:off x="7368731" y="4712274"/>
            <a:ext cx="0" cy="111443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直線コネクタ 258">
            <a:extLst>
              <a:ext uri="{FF2B5EF4-FFF2-40B4-BE49-F238E27FC236}">
                <a16:creationId xmlns:a16="http://schemas.microsoft.com/office/drawing/2014/main" id="{A6210F84-6CCE-4B65-E93A-537A3E88B897}"/>
              </a:ext>
            </a:extLst>
          </p:cNvPr>
          <p:cNvCxnSpPr>
            <a:cxnSpLocks/>
          </p:cNvCxnSpPr>
          <p:nvPr/>
        </p:nvCxnSpPr>
        <p:spPr>
          <a:xfrm>
            <a:off x="8587997" y="5671502"/>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直線コネクタ 259">
            <a:extLst>
              <a:ext uri="{FF2B5EF4-FFF2-40B4-BE49-F238E27FC236}">
                <a16:creationId xmlns:a16="http://schemas.microsoft.com/office/drawing/2014/main" id="{007227D9-622C-17B1-541C-1DC6EBB8A42A}"/>
              </a:ext>
            </a:extLst>
          </p:cNvPr>
          <p:cNvCxnSpPr>
            <a:cxnSpLocks/>
          </p:cNvCxnSpPr>
          <p:nvPr/>
        </p:nvCxnSpPr>
        <p:spPr>
          <a:xfrm>
            <a:off x="8587309" y="5898331"/>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直線コネクタ 260">
            <a:extLst>
              <a:ext uri="{FF2B5EF4-FFF2-40B4-BE49-F238E27FC236}">
                <a16:creationId xmlns:a16="http://schemas.microsoft.com/office/drawing/2014/main" id="{5CF71DA2-857B-4676-8420-5FECE0B8FB99}"/>
              </a:ext>
            </a:extLst>
          </p:cNvPr>
          <p:cNvCxnSpPr>
            <a:cxnSpLocks/>
          </p:cNvCxnSpPr>
          <p:nvPr/>
        </p:nvCxnSpPr>
        <p:spPr>
          <a:xfrm flipV="1">
            <a:off x="8883856" y="5653376"/>
            <a:ext cx="0" cy="2449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460EFB2F-C7B6-C070-2364-3F6D8EB381E0}"/>
              </a:ext>
            </a:extLst>
          </p:cNvPr>
          <p:cNvCxnSpPr>
            <a:cxnSpLocks/>
          </p:cNvCxnSpPr>
          <p:nvPr/>
        </p:nvCxnSpPr>
        <p:spPr>
          <a:xfrm flipV="1">
            <a:off x="8795003" y="5654095"/>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BDED2EF4-8A28-1026-D5A5-E86936CDE6C3}"/>
              </a:ext>
            </a:extLst>
          </p:cNvPr>
          <p:cNvCxnSpPr>
            <a:cxnSpLocks/>
          </p:cNvCxnSpPr>
          <p:nvPr/>
        </p:nvCxnSpPr>
        <p:spPr>
          <a:xfrm flipH="1" flipV="1">
            <a:off x="8587997" y="5891830"/>
            <a:ext cx="584" cy="2158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3E1DBB35-E2DD-6B7F-74D7-39E6D2428AEB}"/>
              </a:ext>
            </a:extLst>
          </p:cNvPr>
          <p:cNvCxnSpPr>
            <a:cxnSpLocks/>
          </p:cNvCxnSpPr>
          <p:nvPr/>
        </p:nvCxnSpPr>
        <p:spPr>
          <a:xfrm>
            <a:off x="8883856" y="5781729"/>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65" name="楕円 264">
            <a:extLst>
              <a:ext uri="{FF2B5EF4-FFF2-40B4-BE49-F238E27FC236}">
                <a16:creationId xmlns:a16="http://schemas.microsoft.com/office/drawing/2014/main" id="{DEC66E11-621D-6A2F-9697-6EE4222B2E83}"/>
              </a:ext>
            </a:extLst>
          </p:cNvPr>
          <p:cNvSpPr/>
          <p:nvPr/>
        </p:nvSpPr>
        <p:spPr>
          <a:xfrm>
            <a:off x="9036741" y="5722372"/>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6" name="楕円 265">
            <a:extLst>
              <a:ext uri="{FF2B5EF4-FFF2-40B4-BE49-F238E27FC236}">
                <a16:creationId xmlns:a16="http://schemas.microsoft.com/office/drawing/2014/main" id="{7227B9CE-651D-A64D-7E08-03A4F80FA0B6}"/>
              </a:ext>
            </a:extLst>
          </p:cNvPr>
          <p:cNvSpPr/>
          <p:nvPr/>
        </p:nvSpPr>
        <p:spPr>
          <a:xfrm>
            <a:off x="8525972" y="6047577"/>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67" name="直線矢印コネクタ 266">
            <a:extLst>
              <a:ext uri="{FF2B5EF4-FFF2-40B4-BE49-F238E27FC236}">
                <a16:creationId xmlns:a16="http://schemas.microsoft.com/office/drawing/2014/main" id="{FF096018-7117-A32F-25B6-DF984C0DB96A}"/>
              </a:ext>
            </a:extLst>
          </p:cNvPr>
          <p:cNvCxnSpPr>
            <a:cxnSpLocks/>
          </p:cNvCxnSpPr>
          <p:nvPr/>
        </p:nvCxnSpPr>
        <p:spPr>
          <a:xfrm>
            <a:off x="7558889" y="6122687"/>
            <a:ext cx="3431454" cy="148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8" name="テキスト ボックス 267">
            <a:extLst>
              <a:ext uri="{FF2B5EF4-FFF2-40B4-BE49-F238E27FC236}">
                <a16:creationId xmlns:a16="http://schemas.microsoft.com/office/drawing/2014/main" id="{B031922E-D34A-F789-8FF1-C123ECA12719}"/>
              </a:ext>
            </a:extLst>
          </p:cNvPr>
          <p:cNvSpPr txBox="1"/>
          <p:nvPr/>
        </p:nvSpPr>
        <p:spPr>
          <a:xfrm>
            <a:off x="10975980" y="5971118"/>
            <a:ext cx="1132251" cy="369332"/>
          </a:xfrm>
          <a:prstGeom prst="rect">
            <a:avLst/>
          </a:prstGeom>
          <a:noFill/>
        </p:spPr>
        <p:txBody>
          <a:bodyPr wrap="square">
            <a:spAutoFit/>
          </a:bodyPr>
          <a:lstStyle/>
          <a:p>
            <a:r>
              <a:rPr lang="en-US" altLang="ja-JP" sz="1800" b="1" dirty="0"/>
              <a:t>Output</a:t>
            </a:r>
            <a:endParaRPr lang="ja-JP" altLang="en-US" dirty="0"/>
          </a:p>
        </p:txBody>
      </p:sp>
      <p:sp>
        <p:nvSpPr>
          <p:cNvPr id="269" name="テキスト ボックス 268">
            <a:extLst>
              <a:ext uri="{FF2B5EF4-FFF2-40B4-BE49-F238E27FC236}">
                <a16:creationId xmlns:a16="http://schemas.microsoft.com/office/drawing/2014/main" id="{7DE94637-F509-295B-E026-9C5FAECBB7AE}"/>
              </a:ext>
            </a:extLst>
          </p:cNvPr>
          <p:cNvSpPr txBox="1"/>
          <p:nvPr/>
        </p:nvSpPr>
        <p:spPr>
          <a:xfrm>
            <a:off x="9110102" y="5616257"/>
            <a:ext cx="1132251" cy="369332"/>
          </a:xfrm>
          <a:prstGeom prst="rect">
            <a:avLst/>
          </a:prstGeom>
          <a:noFill/>
        </p:spPr>
        <p:txBody>
          <a:bodyPr wrap="square">
            <a:spAutoFit/>
          </a:bodyPr>
          <a:lstStyle/>
          <a:p>
            <a:r>
              <a:rPr lang="en-US" altLang="ja-JP" sz="1800" b="1" dirty="0"/>
              <a:t>VOG</a:t>
            </a:r>
            <a:endParaRPr lang="ja-JP" altLang="en-US" dirty="0"/>
          </a:p>
        </p:txBody>
      </p:sp>
      <p:cxnSp>
        <p:nvCxnSpPr>
          <p:cNvPr id="270" name="直線コネクタ 269">
            <a:extLst>
              <a:ext uri="{FF2B5EF4-FFF2-40B4-BE49-F238E27FC236}">
                <a16:creationId xmlns:a16="http://schemas.microsoft.com/office/drawing/2014/main" id="{6AAEDD08-F6F8-6F0B-2A81-A1B56A3000CF}"/>
              </a:ext>
            </a:extLst>
          </p:cNvPr>
          <p:cNvCxnSpPr>
            <a:cxnSpLocks/>
          </p:cNvCxnSpPr>
          <p:nvPr/>
        </p:nvCxnSpPr>
        <p:spPr>
          <a:xfrm flipV="1">
            <a:off x="8713970" y="533869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直線コネクタ 270">
            <a:extLst>
              <a:ext uri="{FF2B5EF4-FFF2-40B4-BE49-F238E27FC236}">
                <a16:creationId xmlns:a16="http://schemas.microsoft.com/office/drawing/2014/main" id="{1041ADEF-B993-C2F3-AA8E-A9D422CBACD5}"/>
              </a:ext>
            </a:extLst>
          </p:cNvPr>
          <p:cNvCxnSpPr>
            <a:cxnSpLocks/>
          </p:cNvCxnSpPr>
          <p:nvPr/>
        </p:nvCxnSpPr>
        <p:spPr>
          <a:xfrm>
            <a:off x="8717178" y="545951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8" name="直線コネクタ 297">
            <a:extLst>
              <a:ext uri="{FF2B5EF4-FFF2-40B4-BE49-F238E27FC236}">
                <a16:creationId xmlns:a16="http://schemas.microsoft.com/office/drawing/2014/main" id="{9805E9F3-4382-72C2-F2B7-AD7C36D52A41}"/>
              </a:ext>
            </a:extLst>
          </p:cNvPr>
          <p:cNvCxnSpPr>
            <a:cxnSpLocks/>
          </p:cNvCxnSpPr>
          <p:nvPr/>
        </p:nvCxnSpPr>
        <p:spPr>
          <a:xfrm flipV="1">
            <a:off x="8714907" y="5087133"/>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9" name="直線コネクタ 298">
            <a:extLst>
              <a:ext uri="{FF2B5EF4-FFF2-40B4-BE49-F238E27FC236}">
                <a16:creationId xmlns:a16="http://schemas.microsoft.com/office/drawing/2014/main" id="{7DFF8C26-DFDA-AC74-ECA2-859EFF95A089}"/>
              </a:ext>
            </a:extLst>
          </p:cNvPr>
          <p:cNvCxnSpPr>
            <a:cxnSpLocks/>
          </p:cNvCxnSpPr>
          <p:nvPr/>
        </p:nvCxnSpPr>
        <p:spPr>
          <a:xfrm>
            <a:off x="8718115" y="5207950"/>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直線コネクタ 299">
            <a:extLst>
              <a:ext uri="{FF2B5EF4-FFF2-40B4-BE49-F238E27FC236}">
                <a16:creationId xmlns:a16="http://schemas.microsoft.com/office/drawing/2014/main" id="{2915508F-F305-B884-0D1E-279CD32F3BED}"/>
              </a:ext>
            </a:extLst>
          </p:cNvPr>
          <p:cNvCxnSpPr>
            <a:cxnSpLocks/>
          </p:cNvCxnSpPr>
          <p:nvPr/>
        </p:nvCxnSpPr>
        <p:spPr>
          <a:xfrm flipV="1">
            <a:off x="8713970" y="4816966"/>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直線コネクタ 300">
            <a:extLst>
              <a:ext uri="{FF2B5EF4-FFF2-40B4-BE49-F238E27FC236}">
                <a16:creationId xmlns:a16="http://schemas.microsoft.com/office/drawing/2014/main" id="{9F099814-A094-FEC3-30A9-618F270584F6}"/>
              </a:ext>
            </a:extLst>
          </p:cNvPr>
          <p:cNvCxnSpPr>
            <a:cxnSpLocks/>
          </p:cNvCxnSpPr>
          <p:nvPr/>
        </p:nvCxnSpPr>
        <p:spPr>
          <a:xfrm>
            <a:off x="8717178" y="4937783"/>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直線コネクタ 301">
            <a:extLst>
              <a:ext uri="{FF2B5EF4-FFF2-40B4-BE49-F238E27FC236}">
                <a16:creationId xmlns:a16="http://schemas.microsoft.com/office/drawing/2014/main" id="{D5952738-F58B-E77C-AE24-1890206B71BE}"/>
              </a:ext>
            </a:extLst>
          </p:cNvPr>
          <p:cNvCxnSpPr>
            <a:cxnSpLocks/>
          </p:cNvCxnSpPr>
          <p:nvPr/>
        </p:nvCxnSpPr>
        <p:spPr>
          <a:xfrm flipV="1">
            <a:off x="8714274" y="4529608"/>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直線コネクタ 302">
            <a:extLst>
              <a:ext uri="{FF2B5EF4-FFF2-40B4-BE49-F238E27FC236}">
                <a16:creationId xmlns:a16="http://schemas.microsoft.com/office/drawing/2014/main" id="{BC04F421-3239-C7D1-8028-A7B9A82BFC12}"/>
              </a:ext>
            </a:extLst>
          </p:cNvPr>
          <p:cNvCxnSpPr>
            <a:cxnSpLocks/>
          </p:cNvCxnSpPr>
          <p:nvPr/>
        </p:nvCxnSpPr>
        <p:spPr>
          <a:xfrm>
            <a:off x="8717482" y="4650425"/>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直線コネクタ 303">
            <a:extLst>
              <a:ext uri="{FF2B5EF4-FFF2-40B4-BE49-F238E27FC236}">
                <a16:creationId xmlns:a16="http://schemas.microsoft.com/office/drawing/2014/main" id="{E7B6B262-FD59-D6E0-E34D-13C609CB7D92}"/>
              </a:ext>
            </a:extLst>
          </p:cNvPr>
          <p:cNvCxnSpPr>
            <a:cxnSpLocks/>
          </p:cNvCxnSpPr>
          <p:nvPr/>
        </p:nvCxnSpPr>
        <p:spPr>
          <a:xfrm flipV="1">
            <a:off x="8713337" y="425944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直線コネクタ 304">
            <a:extLst>
              <a:ext uri="{FF2B5EF4-FFF2-40B4-BE49-F238E27FC236}">
                <a16:creationId xmlns:a16="http://schemas.microsoft.com/office/drawing/2014/main" id="{C789A626-F086-BF1F-FD95-0460D4898EDB}"/>
              </a:ext>
            </a:extLst>
          </p:cNvPr>
          <p:cNvCxnSpPr>
            <a:cxnSpLocks/>
          </p:cNvCxnSpPr>
          <p:nvPr/>
        </p:nvCxnSpPr>
        <p:spPr>
          <a:xfrm>
            <a:off x="8716545" y="438025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直線コネクタ 305">
            <a:extLst>
              <a:ext uri="{FF2B5EF4-FFF2-40B4-BE49-F238E27FC236}">
                <a16:creationId xmlns:a16="http://schemas.microsoft.com/office/drawing/2014/main" id="{5EADA420-5400-B294-F16C-7B5B00146A6C}"/>
              </a:ext>
            </a:extLst>
          </p:cNvPr>
          <p:cNvCxnSpPr>
            <a:cxnSpLocks/>
          </p:cNvCxnSpPr>
          <p:nvPr/>
        </p:nvCxnSpPr>
        <p:spPr>
          <a:xfrm flipV="1">
            <a:off x="8713337" y="3968661"/>
            <a:ext cx="0" cy="2442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7" name="直線コネクタ 306">
            <a:extLst>
              <a:ext uri="{FF2B5EF4-FFF2-40B4-BE49-F238E27FC236}">
                <a16:creationId xmlns:a16="http://schemas.microsoft.com/office/drawing/2014/main" id="{F7173C34-C65F-85BA-B286-BA298D53383B}"/>
              </a:ext>
            </a:extLst>
          </p:cNvPr>
          <p:cNvCxnSpPr>
            <a:cxnSpLocks/>
          </p:cNvCxnSpPr>
          <p:nvPr/>
        </p:nvCxnSpPr>
        <p:spPr>
          <a:xfrm>
            <a:off x="8716545" y="4089478"/>
            <a:ext cx="20700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8" name="直線コネクタ 307">
            <a:extLst>
              <a:ext uri="{FF2B5EF4-FFF2-40B4-BE49-F238E27FC236}">
                <a16:creationId xmlns:a16="http://schemas.microsoft.com/office/drawing/2014/main" id="{F85DB3B1-F210-B55E-2327-1D0E3E63D5F6}"/>
              </a:ext>
            </a:extLst>
          </p:cNvPr>
          <p:cNvCxnSpPr>
            <a:cxnSpLocks/>
          </p:cNvCxnSpPr>
          <p:nvPr/>
        </p:nvCxnSpPr>
        <p:spPr>
          <a:xfrm>
            <a:off x="843822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直線コネクタ 308">
            <a:extLst>
              <a:ext uri="{FF2B5EF4-FFF2-40B4-BE49-F238E27FC236}">
                <a16:creationId xmlns:a16="http://schemas.microsoft.com/office/drawing/2014/main" id="{E91224E9-B594-B567-07DC-C3A84E9A7EFD}"/>
              </a:ext>
            </a:extLst>
          </p:cNvPr>
          <p:cNvCxnSpPr>
            <a:cxnSpLocks/>
          </p:cNvCxnSpPr>
          <p:nvPr/>
        </p:nvCxnSpPr>
        <p:spPr>
          <a:xfrm>
            <a:off x="857678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直線コネクタ 309">
            <a:extLst>
              <a:ext uri="{FF2B5EF4-FFF2-40B4-BE49-F238E27FC236}">
                <a16:creationId xmlns:a16="http://schemas.microsoft.com/office/drawing/2014/main" id="{E2191E77-5EEA-2BB9-9D6C-2F3D9BC71C38}"/>
              </a:ext>
            </a:extLst>
          </p:cNvPr>
          <p:cNvCxnSpPr>
            <a:cxnSpLocks/>
          </p:cNvCxnSpPr>
          <p:nvPr/>
        </p:nvCxnSpPr>
        <p:spPr>
          <a:xfrm>
            <a:off x="8764455"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直線コネクタ 310">
            <a:extLst>
              <a:ext uri="{FF2B5EF4-FFF2-40B4-BE49-F238E27FC236}">
                <a16:creationId xmlns:a16="http://schemas.microsoft.com/office/drawing/2014/main" id="{72872612-1F78-996B-D50D-C90B7E084F24}"/>
              </a:ext>
            </a:extLst>
          </p:cNvPr>
          <p:cNvCxnSpPr>
            <a:cxnSpLocks/>
          </p:cNvCxnSpPr>
          <p:nvPr/>
        </p:nvCxnSpPr>
        <p:spPr>
          <a:xfrm>
            <a:off x="8903017"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直線コネクタ 311">
            <a:extLst>
              <a:ext uri="{FF2B5EF4-FFF2-40B4-BE49-F238E27FC236}">
                <a16:creationId xmlns:a16="http://schemas.microsoft.com/office/drawing/2014/main" id="{5C47F4CA-CB8C-7C59-433B-BC46F6C25656}"/>
              </a:ext>
            </a:extLst>
          </p:cNvPr>
          <p:cNvCxnSpPr>
            <a:cxnSpLocks/>
          </p:cNvCxnSpPr>
          <p:nvPr/>
        </p:nvCxnSpPr>
        <p:spPr>
          <a:xfrm>
            <a:off x="811913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直線コネクタ 312">
            <a:extLst>
              <a:ext uri="{FF2B5EF4-FFF2-40B4-BE49-F238E27FC236}">
                <a16:creationId xmlns:a16="http://schemas.microsoft.com/office/drawing/2014/main" id="{04893ED8-33E9-D0AC-EC49-638B75C45118}"/>
              </a:ext>
            </a:extLst>
          </p:cNvPr>
          <p:cNvCxnSpPr>
            <a:cxnSpLocks/>
          </p:cNvCxnSpPr>
          <p:nvPr/>
        </p:nvCxnSpPr>
        <p:spPr>
          <a:xfrm>
            <a:off x="825769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直線コネクタ 313">
            <a:extLst>
              <a:ext uri="{FF2B5EF4-FFF2-40B4-BE49-F238E27FC236}">
                <a16:creationId xmlns:a16="http://schemas.microsoft.com/office/drawing/2014/main" id="{F8CDAD6F-3668-EFB3-4694-710CA4A771F0}"/>
              </a:ext>
            </a:extLst>
          </p:cNvPr>
          <p:cNvCxnSpPr>
            <a:cxnSpLocks/>
          </p:cNvCxnSpPr>
          <p:nvPr/>
        </p:nvCxnSpPr>
        <p:spPr>
          <a:xfrm>
            <a:off x="780008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直線コネクタ 314">
            <a:extLst>
              <a:ext uri="{FF2B5EF4-FFF2-40B4-BE49-F238E27FC236}">
                <a16:creationId xmlns:a16="http://schemas.microsoft.com/office/drawing/2014/main" id="{7542BED6-4822-023C-F8D9-ABFE93EE068D}"/>
              </a:ext>
            </a:extLst>
          </p:cNvPr>
          <p:cNvCxnSpPr>
            <a:cxnSpLocks/>
          </p:cNvCxnSpPr>
          <p:nvPr/>
        </p:nvCxnSpPr>
        <p:spPr>
          <a:xfrm>
            <a:off x="793864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6" name="直線コネクタ 315">
            <a:extLst>
              <a:ext uri="{FF2B5EF4-FFF2-40B4-BE49-F238E27FC236}">
                <a16:creationId xmlns:a16="http://schemas.microsoft.com/office/drawing/2014/main" id="{79C3639E-4D09-30C5-F68A-63E77C250B3E}"/>
              </a:ext>
            </a:extLst>
          </p:cNvPr>
          <p:cNvCxnSpPr>
            <a:cxnSpLocks/>
          </p:cNvCxnSpPr>
          <p:nvPr/>
        </p:nvCxnSpPr>
        <p:spPr>
          <a:xfrm>
            <a:off x="7480999"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7" name="直線コネクタ 316">
            <a:extLst>
              <a:ext uri="{FF2B5EF4-FFF2-40B4-BE49-F238E27FC236}">
                <a16:creationId xmlns:a16="http://schemas.microsoft.com/office/drawing/2014/main" id="{2774D684-AF6F-9B2D-BF50-2BC2AB510A28}"/>
              </a:ext>
            </a:extLst>
          </p:cNvPr>
          <p:cNvCxnSpPr>
            <a:cxnSpLocks/>
          </p:cNvCxnSpPr>
          <p:nvPr/>
        </p:nvCxnSpPr>
        <p:spPr>
          <a:xfrm>
            <a:off x="7619561"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直線コネクタ 329">
            <a:extLst>
              <a:ext uri="{FF2B5EF4-FFF2-40B4-BE49-F238E27FC236}">
                <a16:creationId xmlns:a16="http://schemas.microsoft.com/office/drawing/2014/main" id="{0741F520-459E-15B3-9817-1B9188817C2C}"/>
              </a:ext>
            </a:extLst>
          </p:cNvPr>
          <p:cNvCxnSpPr>
            <a:cxnSpLocks/>
          </p:cNvCxnSpPr>
          <p:nvPr/>
        </p:nvCxnSpPr>
        <p:spPr>
          <a:xfrm>
            <a:off x="9403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1" name="直線コネクタ 330">
            <a:extLst>
              <a:ext uri="{FF2B5EF4-FFF2-40B4-BE49-F238E27FC236}">
                <a16:creationId xmlns:a16="http://schemas.microsoft.com/office/drawing/2014/main" id="{9AD6EE9B-F23D-9510-1EAE-75FFA81CD878}"/>
              </a:ext>
            </a:extLst>
          </p:cNvPr>
          <p:cNvCxnSpPr>
            <a:cxnSpLocks/>
          </p:cNvCxnSpPr>
          <p:nvPr/>
        </p:nvCxnSpPr>
        <p:spPr>
          <a:xfrm>
            <a:off x="9541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直線コネクタ 332">
            <a:extLst>
              <a:ext uri="{FF2B5EF4-FFF2-40B4-BE49-F238E27FC236}">
                <a16:creationId xmlns:a16="http://schemas.microsoft.com/office/drawing/2014/main" id="{9E852590-4076-C2E5-26E4-FDED15AF4A9E}"/>
              </a:ext>
            </a:extLst>
          </p:cNvPr>
          <p:cNvCxnSpPr>
            <a:cxnSpLocks/>
          </p:cNvCxnSpPr>
          <p:nvPr/>
        </p:nvCxnSpPr>
        <p:spPr>
          <a:xfrm>
            <a:off x="9084296"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直線コネクタ 333">
            <a:extLst>
              <a:ext uri="{FF2B5EF4-FFF2-40B4-BE49-F238E27FC236}">
                <a16:creationId xmlns:a16="http://schemas.microsoft.com/office/drawing/2014/main" id="{AED0C1CA-2C9D-ED67-66DB-9171E244EA70}"/>
              </a:ext>
            </a:extLst>
          </p:cNvPr>
          <p:cNvCxnSpPr>
            <a:cxnSpLocks/>
          </p:cNvCxnSpPr>
          <p:nvPr/>
        </p:nvCxnSpPr>
        <p:spPr>
          <a:xfrm>
            <a:off x="9222858"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直線コネクタ 335">
            <a:extLst>
              <a:ext uri="{FF2B5EF4-FFF2-40B4-BE49-F238E27FC236}">
                <a16:creationId xmlns:a16="http://schemas.microsoft.com/office/drawing/2014/main" id="{C9166CBD-1764-C5C0-6A08-59F021115460}"/>
              </a:ext>
            </a:extLst>
          </p:cNvPr>
          <p:cNvCxnSpPr>
            <a:cxnSpLocks/>
          </p:cNvCxnSpPr>
          <p:nvPr/>
        </p:nvCxnSpPr>
        <p:spPr>
          <a:xfrm>
            <a:off x="10046151"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直線コネクタ 336">
            <a:extLst>
              <a:ext uri="{FF2B5EF4-FFF2-40B4-BE49-F238E27FC236}">
                <a16:creationId xmlns:a16="http://schemas.microsoft.com/office/drawing/2014/main" id="{8C8B5E74-EA4F-B836-6257-8331489B9ED6}"/>
              </a:ext>
            </a:extLst>
          </p:cNvPr>
          <p:cNvCxnSpPr>
            <a:cxnSpLocks/>
          </p:cNvCxnSpPr>
          <p:nvPr/>
        </p:nvCxnSpPr>
        <p:spPr>
          <a:xfrm>
            <a:off x="10184713"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直線コネクタ 355">
            <a:extLst>
              <a:ext uri="{FF2B5EF4-FFF2-40B4-BE49-F238E27FC236}">
                <a16:creationId xmlns:a16="http://schemas.microsoft.com/office/drawing/2014/main" id="{CDDACDBB-2317-86B6-8415-6AC2F29ADD86}"/>
              </a:ext>
            </a:extLst>
          </p:cNvPr>
          <p:cNvCxnSpPr>
            <a:cxnSpLocks/>
          </p:cNvCxnSpPr>
          <p:nvPr/>
        </p:nvCxnSpPr>
        <p:spPr>
          <a:xfrm>
            <a:off x="10372383"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直線コネクタ 356">
            <a:extLst>
              <a:ext uri="{FF2B5EF4-FFF2-40B4-BE49-F238E27FC236}">
                <a16:creationId xmlns:a16="http://schemas.microsoft.com/office/drawing/2014/main" id="{762341C7-9A8F-FADE-E75C-C908F83A4168}"/>
              </a:ext>
            </a:extLst>
          </p:cNvPr>
          <p:cNvCxnSpPr>
            <a:cxnSpLocks/>
          </p:cNvCxnSpPr>
          <p:nvPr/>
        </p:nvCxnSpPr>
        <p:spPr>
          <a:xfrm>
            <a:off x="10510945"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直線コネクタ 357">
            <a:extLst>
              <a:ext uri="{FF2B5EF4-FFF2-40B4-BE49-F238E27FC236}">
                <a16:creationId xmlns:a16="http://schemas.microsoft.com/office/drawing/2014/main" id="{2278B97B-2D88-BFBD-9E5B-A333C8FFEC92}"/>
              </a:ext>
            </a:extLst>
          </p:cNvPr>
          <p:cNvCxnSpPr>
            <a:cxnSpLocks/>
          </p:cNvCxnSpPr>
          <p:nvPr/>
        </p:nvCxnSpPr>
        <p:spPr>
          <a:xfrm>
            <a:off x="9727064" y="6253922"/>
            <a:ext cx="2849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直線コネクタ 358">
            <a:extLst>
              <a:ext uri="{FF2B5EF4-FFF2-40B4-BE49-F238E27FC236}">
                <a16:creationId xmlns:a16="http://schemas.microsoft.com/office/drawing/2014/main" id="{B05CC1C2-C3C4-B117-AD35-73BB9009BC92}"/>
              </a:ext>
            </a:extLst>
          </p:cNvPr>
          <p:cNvCxnSpPr>
            <a:cxnSpLocks/>
          </p:cNvCxnSpPr>
          <p:nvPr/>
        </p:nvCxnSpPr>
        <p:spPr>
          <a:xfrm>
            <a:off x="9865626" y="6261000"/>
            <a:ext cx="0" cy="1397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64" name="テキスト ボックス 363">
            <a:extLst>
              <a:ext uri="{FF2B5EF4-FFF2-40B4-BE49-F238E27FC236}">
                <a16:creationId xmlns:a16="http://schemas.microsoft.com/office/drawing/2014/main" id="{A81E6B05-1636-9431-CBBA-7A11B6A55D6E}"/>
              </a:ext>
            </a:extLst>
          </p:cNvPr>
          <p:cNvSpPr txBox="1"/>
          <p:nvPr/>
        </p:nvSpPr>
        <p:spPr>
          <a:xfrm>
            <a:off x="9049671" y="4558492"/>
            <a:ext cx="2130446" cy="369332"/>
          </a:xfrm>
          <a:prstGeom prst="rect">
            <a:avLst/>
          </a:prstGeom>
          <a:noFill/>
        </p:spPr>
        <p:txBody>
          <a:bodyPr wrap="square">
            <a:spAutoFit/>
          </a:bodyPr>
          <a:lstStyle/>
          <a:p>
            <a:r>
              <a:rPr lang="en-US" altLang="ja-JP" sz="1800" b="1" dirty="0"/>
              <a:t>Vertical CCD </a:t>
            </a:r>
            <a:endParaRPr lang="ja-JP" altLang="en-US" dirty="0"/>
          </a:p>
        </p:txBody>
      </p:sp>
      <p:sp>
        <p:nvSpPr>
          <p:cNvPr id="366" name="テキスト ボックス 365">
            <a:extLst>
              <a:ext uri="{FF2B5EF4-FFF2-40B4-BE49-F238E27FC236}">
                <a16:creationId xmlns:a16="http://schemas.microsoft.com/office/drawing/2014/main" id="{77CBE726-0A91-93A3-DFD8-CBD082EAB33B}"/>
              </a:ext>
            </a:extLst>
          </p:cNvPr>
          <p:cNvSpPr txBox="1"/>
          <p:nvPr/>
        </p:nvSpPr>
        <p:spPr>
          <a:xfrm>
            <a:off x="8484533" y="6448621"/>
            <a:ext cx="2130446" cy="369332"/>
          </a:xfrm>
          <a:prstGeom prst="rect">
            <a:avLst/>
          </a:prstGeom>
          <a:noFill/>
        </p:spPr>
        <p:txBody>
          <a:bodyPr wrap="square">
            <a:spAutoFit/>
          </a:bodyPr>
          <a:lstStyle/>
          <a:p>
            <a:r>
              <a:rPr lang="en-US" altLang="ja-JP" sz="1800" b="1" dirty="0"/>
              <a:t>Horizontal CCD </a:t>
            </a:r>
            <a:endParaRPr lang="ja-JP" altLang="en-US" dirty="0"/>
          </a:p>
        </p:txBody>
      </p:sp>
      <p:sp>
        <p:nvSpPr>
          <p:cNvPr id="367" name="テキスト ボックス 366">
            <a:extLst>
              <a:ext uri="{FF2B5EF4-FFF2-40B4-BE49-F238E27FC236}">
                <a16:creationId xmlns:a16="http://schemas.microsoft.com/office/drawing/2014/main" id="{2E8A62EC-5946-4C68-60C4-25B07EFA7464}"/>
              </a:ext>
            </a:extLst>
          </p:cNvPr>
          <p:cNvSpPr txBox="1"/>
          <p:nvPr/>
        </p:nvSpPr>
        <p:spPr>
          <a:xfrm>
            <a:off x="5637042" y="3953865"/>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PNPN junction</a:t>
            </a:r>
          </a:p>
        </p:txBody>
      </p:sp>
      <p:sp>
        <p:nvSpPr>
          <p:cNvPr id="371" name="テキスト ボックス 370">
            <a:extLst>
              <a:ext uri="{FF2B5EF4-FFF2-40B4-BE49-F238E27FC236}">
                <a16:creationId xmlns:a16="http://schemas.microsoft.com/office/drawing/2014/main" id="{4F1A086C-B87A-17FD-5D55-BCCC6E775BE3}"/>
              </a:ext>
            </a:extLst>
          </p:cNvPr>
          <p:cNvSpPr txBox="1"/>
          <p:nvPr/>
        </p:nvSpPr>
        <p:spPr>
          <a:xfrm>
            <a:off x="8906197" y="5041358"/>
            <a:ext cx="2303019" cy="369332"/>
          </a:xfrm>
          <a:prstGeom prst="rect">
            <a:avLst/>
          </a:prstGeom>
          <a:noFill/>
        </p:spPr>
        <p:txBody>
          <a:bodyPr wrap="square">
            <a:spAutoFit/>
          </a:bodyPr>
          <a:lstStyle/>
          <a:p>
            <a:r>
              <a:rPr lang="ja-JP" altLang="en-US" sz="1800" b="1" dirty="0"/>
              <a:t>　</a:t>
            </a:r>
            <a:r>
              <a:rPr lang="en-US" altLang="ja-JP" sz="1400" b="1" dirty="0">
                <a:solidFill>
                  <a:srgbClr val="FF0000"/>
                </a:solidFill>
              </a:rPr>
              <a:t>Small  </a:t>
            </a:r>
            <a:r>
              <a:rPr lang="en-US" altLang="ja-JP" sz="1400" b="1" dirty="0" err="1">
                <a:solidFill>
                  <a:srgbClr val="FF0000"/>
                </a:solidFill>
              </a:rPr>
              <a:t>CkT</a:t>
            </a:r>
            <a:r>
              <a:rPr lang="en-US" altLang="ja-JP" sz="1400" b="1" dirty="0">
                <a:solidFill>
                  <a:srgbClr val="FF0000"/>
                </a:solidFill>
              </a:rPr>
              <a:t> Noise  </a:t>
            </a:r>
            <a:endParaRPr lang="ja-JP" altLang="en-US" sz="1400" dirty="0">
              <a:solidFill>
                <a:srgbClr val="FF0000"/>
              </a:solidFill>
            </a:endParaRPr>
          </a:p>
        </p:txBody>
      </p:sp>
      <p:sp>
        <p:nvSpPr>
          <p:cNvPr id="372" name="正方形/長方形 371">
            <a:extLst>
              <a:ext uri="{FF2B5EF4-FFF2-40B4-BE49-F238E27FC236}">
                <a16:creationId xmlns:a16="http://schemas.microsoft.com/office/drawing/2014/main" id="{93570EFF-254E-E484-72FA-DE7A267958D1}"/>
              </a:ext>
            </a:extLst>
          </p:cNvPr>
          <p:cNvSpPr/>
          <p:nvPr/>
        </p:nvSpPr>
        <p:spPr>
          <a:xfrm>
            <a:off x="7083560" y="4653252"/>
            <a:ext cx="570343" cy="1030122"/>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73" name="直線コネクタ 372">
            <a:extLst>
              <a:ext uri="{FF2B5EF4-FFF2-40B4-BE49-F238E27FC236}">
                <a16:creationId xmlns:a16="http://schemas.microsoft.com/office/drawing/2014/main" id="{95EE799B-9EBF-6397-D412-66DC2FB1C765}"/>
              </a:ext>
            </a:extLst>
          </p:cNvPr>
          <p:cNvCxnSpPr>
            <a:cxnSpLocks/>
          </p:cNvCxnSpPr>
          <p:nvPr/>
        </p:nvCxnSpPr>
        <p:spPr>
          <a:xfrm>
            <a:off x="7266236" y="5826709"/>
            <a:ext cx="20498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直線コネクタ 373">
            <a:extLst>
              <a:ext uri="{FF2B5EF4-FFF2-40B4-BE49-F238E27FC236}">
                <a16:creationId xmlns:a16="http://schemas.microsoft.com/office/drawing/2014/main" id="{EC6FBE38-9C08-1119-0E4B-0BC7B6BFAD3F}"/>
              </a:ext>
            </a:extLst>
          </p:cNvPr>
          <p:cNvCxnSpPr>
            <a:cxnSpLocks/>
          </p:cNvCxnSpPr>
          <p:nvPr/>
        </p:nvCxnSpPr>
        <p:spPr>
          <a:xfrm>
            <a:off x="7319905" y="5886281"/>
            <a:ext cx="870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直線コネクタ 374">
            <a:extLst>
              <a:ext uri="{FF2B5EF4-FFF2-40B4-BE49-F238E27FC236}">
                <a16:creationId xmlns:a16="http://schemas.microsoft.com/office/drawing/2014/main" id="{E3831C1B-17FC-4AAC-4D49-9F7E2CC00554}"/>
              </a:ext>
            </a:extLst>
          </p:cNvPr>
          <p:cNvCxnSpPr>
            <a:cxnSpLocks/>
          </p:cNvCxnSpPr>
          <p:nvPr/>
        </p:nvCxnSpPr>
        <p:spPr>
          <a:xfrm>
            <a:off x="7093707" y="4927824"/>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直線コネクタ 375">
            <a:extLst>
              <a:ext uri="{FF2B5EF4-FFF2-40B4-BE49-F238E27FC236}">
                <a16:creationId xmlns:a16="http://schemas.microsoft.com/office/drawing/2014/main" id="{975C3D06-42F3-A0D0-0DEE-4EB9943C8BF5}"/>
              </a:ext>
            </a:extLst>
          </p:cNvPr>
          <p:cNvCxnSpPr>
            <a:cxnSpLocks/>
          </p:cNvCxnSpPr>
          <p:nvPr/>
        </p:nvCxnSpPr>
        <p:spPr>
          <a:xfrm>
            <a:off x="7093707" y="5158520"/>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直線コネクタ 376">
            <a:extLst>
              <a:ext uri="{FF2B5EF4-FFF2-40B4-BE49-F238E27FC236}">
                <a16:creationId xmlns:a16="http://schemas.microsoft.com/office/drawing/2014/main" id="{1E184E0A-C223-341B-FE49-ECA4AA453BE6}"/>
              </a:ext>
            </a:extLst>
          </p:cNvPr>
          <p:cNvCxnSpPr>
            <a:cxnSpLocks/>
            <a:stCxn id="378" idx="6"/>
          </p:cNvCxnSpPr>
          <p:nvPr/>
        </p:nvCxnSpPr>
        <p:spPr>
          <a:xfrm flipV="1">
            <a:off x="6832482" y="4479504"/>
            <a:ext cx="527368" cy="1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8" name="楕円 377">
            <a:extLst>
              <a:ext uri="{FF2B5EF4-FFF2-40B4-BE49-F238E27FC236}">
                <a16:creationId xmlns:a16="http://schemas.microsoft.com/office/drawing/2014/main" id="{2C204C21-4552-916E-A947-DD051185A289}"/>
              </a:ext>
            </a:extLst>
          </p:cNvPr>
          <p:cNvSpPr/>
          <p:nvPr/>
        </p:nvSpPr>
        <p:spPr>
          <a:xfrm>
            <a:off x="6724239" y="4420916"/>
            <a:ext cx="108243" cy="12017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9" name="テキスト ボックス 378">
            <a:extLst>
              <a:ext uri="{FF2B5EF4-FFF2-40B4-BE49-F238E27FC236}">
                <a16:creationId xmlns:a16="http://schemas.microsoft.com/office/drawing/2014/main" id="{0BFCC05C-1F49-B350-2208-C8AC3BABE507}"/>
              </a:ext>
            </a:extLst>
          </p:cNvPr>
          <p:cNvSpPr txBox="1"/>
          <p:nvPr/>
        </p:nvSpPr>
        <p:spPr>
          <a:xfrm>
            <a:off x="7177674" y="4640419"/>
            <a:ext cx="539956" cy="307777"/>
          </a:xfrm>
          <a:prstGeom prst="rect">
            <a:avLst/>
          </a:prstGeom>
          <a:noFill/>
        </p:spPr>
        <p:txBody>
          <a:bodyPr wrap="square">
            <a:spAutoFit/>
          </a:bodyPr>
          <a:lstStyle/>
          <a:p>
            <a:r>
              <a:rPr lang="en-US" altLang="ja-JP" sz="1400" b="1" dirty="0"/>
              <a:t>P+</a:t>
            </a:r>
            <a:endParaRPr lang="ja-JP" altLang="en-US" sz="1400" dirty="0"/>
          </a:p>
        </p:txBody>
      </p:sp>
      <p:sp>
        <p:nvSpPr>
          <p:cNvPr id="380" name="テキスト ボックス 379">
            <a:extLst>
              <a:ext uri="{FF2B5EF4-FFF2-40B4-BE49-F238E27FC236}">
                <a16:creationId xmlns:a16="http://schemas.microsoft.com/office/drawing/2014/main" id="{9C5F6839-3F0A-3F5D-57CF-8CACB03BF023}"/>
              </a:ext>
            </a:extLst>
          </p:cNvPr>
          <p:cNvSpPr txBox="1"/>
          <p:nvPr/>
        </p:nvSpPr>
        <p:spPr>
          <a:xfrm>
            <a:off x="7175912" y="5144022"/>
            <a:ext cx="2130446" cy="307777"/>
          </a:xfrm>
          <a:prstGeom prst="rect">
            <a:avLst/>
          </a:prstGeom>
          <a:noFill/>
        </p:spPr>
        <p:txBody>
          <a:bodyPr wrap="square">
            <a:spAutoFit/>
          </a:bodyPr>
          <a:lstStyle/>
          <a:p>
            <a:r>
              <a:rPr lang="en-US" altLang="ja-JP" sz="1400" b="1" dirty="0"/>
              <a:t>P+</a:t>
            </a:r>
            <a:endParaRPr lang="ja-JP" altLang="en-US" sz="1400" dirty="0"/>
          </a:p>
        </p:txBody>
      </p:sp>
      <p:sp>
        <p:nvSpPr>
          <p:cNvPr id="381" name="テキスト ボックス 380">
            <a:extLst>
              <a:ext uri="{FF2B5EF4-FFF2-40B4-BE49-F238E27FC236}">
                <a16:creationId xmlns:a16="http://schemas.microsoft.com/office/drawing/2014/main" id="{5498329F-7DF4-1932-AC79-92081875457F}"/>
              </a:ext>
            </a:extLst>
          </p:cNvPr>
          <p:cNvSpPr txBox="1"/>
          <p:nvPr/>
        </p:nvSpPr>
        <p:spPr>
          <a:xfrm>
            <a:off x="6260702" y="4492111"/>
            <a:ext cx="1060651" cy="369332"/>
          </a:xfrm>
          <a:prstGeom prst="rect">
            <a:avLst/>
          </a:prstGeom>
          <a:noFill/>
        </p:spPr>
        <p:txBody>
          <a:bodyPr wrap="square">
            <a:spAutoFit/>
          </a:bodyPr>
          <a:lstStyle/>
          <a:p>
            <a:r>
              <a:rPr lang="en-US" altLang="ja-JP" b="1" dirty="0" err="1"/>
              <a:t>V</a:t>
            </a:r>
            <a:r>
              <a:rPr lang="en-US" altLang="ja-JP" sz="1400" b="1" dirty="0" err="1"/>
              <a:t>pin</a:t>
            </a:r>
            <a:endParaRPr lang="ja-JP" altLang="en-US" sz="1400" dirty="0"/>
          </a:p>
        </p:txBody>
      </p:sp>
      <p:sp>
        <p:nvSpPr>
          <p:cNvPr id="382" name="テキスト ボックス 381">
            <a:extLst>
              <a:ext uri="{FF2B5EF4-FFF2-40B4-BE49-F238E27FC236}">
                <a16:creationId xmlns:a16="http://schemas.microsoft.com/office/drawing/2014/main" id="{6F0BAE7D-887B-7B1E-2EC8-B174FA8C984A}"/>
              </a:ext>
            </a:extLst>
          </p:cNvPr>
          <p:cNvSpPr txBox="1"/>
          <p:nvPr/>
        </p:nvSpPr>
        <p:spPr>
          <a:xfrm>
            <a:off x="7165858" y="4909605"/>
            <a:ext cx="2130446" cy="307777"/>
          </a:xfrm>
          <a:prstGeom prst="rect">
            <a:avLst/>
          </a:prstGeom>
          <a:noFill/>
        </p:spPr>
        <p:txBody>
          <a:bodyPr wrap="square">
            <a:spAutoFit/>
          </a:bodyPr>
          <a:lstStyle/>
          <a:p>
            <a:r>
              <a:rPr lang="en-US" altLang="ja-JP" sz="1400" b="1" dirty="0"/>
              <a:t>N</a:t>
            </a:r>
            <a:endParaRPr lang="ja-JP" altLang="en-US" sz="1400" dirty="0"/>
          </a:p>
        </p:txBody>
      </p:sp>
      <p:cxnSp>
        <p:nvCxnSpPr>
          <p:cNvPr id="383" name="直線コネクタ 382">
            <a:extLst>
              <a:ext uri="{FF2B5EF4-FFF2-40B4-BE49-F238E27FC236}">
                <a16:creationId xmlns:a16="http://schemas.microsoft.com/office/drawing/2014/main" id="{8CD6AB61-B7CA-05E8-D34D-61F6061971B8}"/>
              </a:ext>
            </a:extLst>
          </p:cNvPr>
          <p:cNvCxnSpPr>
            <a:cxnSpLocks/>
          </p:cNvCxnSpPr>
          <p:nvPr/>
        </p:nvCxnSpPr>
        <p:spPr>
          <a:xfrm>
            <a:off x="7099146" y="5391130"/>
            <a:ext cx="55004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4" name="テキスト ボックス 383">
            <a:extLst>
              <a:ext uri="{FF2B5EF4-FFF2-40B4-BE49-F238E27FC236}">
                <a16:creationId xmlns:a16="http://schemas.microsoft.com/office/drawing/2014/main" id="{25CEF364-2C68-0D61-E0B7-1565840C5583}"/>
              </a:ext>
            </a:extLst>
          </p:cNvPr>
          <p:cNvSpPr txBox="1"/>
          <p:nvPr/>
        </p:nvSpPr>
        <p:spPr>
          <a:xfrm>
            <a:off x="7141370" y="5413107"/>
            <a:ext cx="2130446" cy="307777"/>
          </a:xfrm>
          <a:prstGeom prst="rect">
            <a:avLst/>
          </a:prstGeom>
          <a:noFill/>
        </p:spPr>
        <p:txBody>
          <a:bodyPr wrap="square">
            <a:spAutoFit/>
          </a:bodyPr>
          <a:lstStyle/>
          <a:p>
            <a:r>
              <a:rPr lang="en-US" altLang="ja-JP" sz="1400" b="1" dirty="0"/>
              <a:t>Sub</a:t>
            </a:r>
            <a:endParaRPr lang="ja-JP" altLang="en-US" sz="1400" dirty="0"/>
          </a:p>
        </p:txBody>
      </p:sp>
      <p:cxnSp>
        <p:nvCxnSpPr>
          <p:cNvPr id="385" name="直線コネクタ 384">
            <a:extLst>
              <a:ext uri="{FF2B5EF4-FFF2-40B4-BE49-F238E27FC236}">
                <a16:creationId xmlns:a16="http://schemas.microsoft.com/office/drawing/2014/main" id="{053401FD-CCDC-47AB-2300-302D57A6E3C5}"/>
              </a:ext>
            </a:extLst>
          </p:cNvPr>
          <p:cNvCxnSpPr>
            <a:cxnSpLocks/>
          </p:cNvCxnSpPr>
          <p:nvPr/>
        </p:nvCxnSpPr>
        <p:spPr>
          <a:xfrm flipV="1">
            <a:off x="7360909" y="4457340"/>
            <a:ext cx="0" cy="1830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86" name="テキスト ボックス 385">
            <a:extLst>
              <a:ext uri="{FF2B5EF4-FFF2-40B4-BE49-F238E27FC236}">
                <a16:creationId xmlns:a16="http://schemas.microsoft.com/office/drawing/2014/main" id="{3EE331B8-EB6A-3137-1776-0C3EF516E57B}"/>
              </a:ext>
            </a:extLst>
          </p:cNvPr>
          <p:cNvSpPr txBox="1"/>
          <p:nvPr/>
        </p:nvSpPr>
        <p:spPr>
          <a:xfrm>
            <a:off x="5958155" y="5854887"/>
            <a:ext cx="3061489" cy="307777"/>
          </a:xfrm>
          <a:prstGeom prst="rect">
            <a:avLst/>
          </a:prstGeom>
          <a:noFill/>
        </p:spPr>
        <p:txBody>
          <a:bodyPr wrap="square">
            <a:spAutoFit/>
          </a:bodyPr>
          <a:lstStyle/>
          <a:p>
            <a:r>
              <a:rPr lang="en-US" altLang="ja-JP" sz="1400" b="1" dirty="0">
                <a:solidFill>
                  <a:srgbClr val="FF0000"/>
                </a:solidFill>
              </a:rPr>
              <a:t>Electric Shutter Function</a:t>
            </a:r>
            <a:endParaRPr lang="ja-JP" altLang="en-US" sz="1400" dirty="0">
              <a:solidFill>
                <a:srgbClr val="FF0000"/>
              </a:solidFill>
            </a:endParaRPr>
          </a:p>
        </p:txBody>
      </p:sp>
      <p:sp>
        <p:nvSpPr>
          <p:cNvPr id="272" name="テキスト ボックス 271">
            <a:extLst>
              <a:ext uri="{FF2B5EF4-FFF2-40B4-BE49-F238E27FC236}">
                <a16:creationId xmlns:a16="http://schemas.microsoft.com/office/drawing/2014/main" id="{B627622A-5A04-45A3-FDA3-E51529366A07}"/>
              </a:ext>
            </a:extLst>
          </p:cNvPr>
          <p:cNvSpPr txBox="1"/>
          <p:nvPr/>
        </p:nvSpPr>
        <p:spPr>
          <a:xfrm>
            <a:off x="5970674" y="4164752"/>
            <a:ext cx="2303019" cy="523220"/>
          </a:xfrm>
          <a:prstGeom prst="rect">
            <a:avLst/>
          </a:prstGeom>
          <a:noFill/>
        </p:spPr>
        <p:txBody>
          <a:bodyPr wrap="square">
            <a:spAutoFit/>
          </a:bodyPr>
          <a:lstStyle/>
          <a:p>
            <a:r>
              <a:rPr lang="en-US" altLang="ja-JP" sz="1400" b="1" dirty="0">
                <a:solidFill>
                  <a:srgbClr val="FF0000"/>
                </a:solidFill>
              </a:rPr>
              <a:t>Pinned Photodiode</a:t>
            </a:r>
          </a:p>
          <a:p>
            <a:r>
              <a:rPr lang="ja-JP" altLang="en-US" sz="1400" b="1" dirty="0">
                <a:solidFill>
                  <a:srgbClr val="FF0000"/>
                </a:solidFill>
              </a:rPr>
              <a:t>　</a:t>
            </a:r>
            <a:endParaRPr lang="ja-JP" altLang="en-US" sz="1400" dirty="0">
              <a:solidFill>
                <a:srgbClr val="FF0000"/>
              </a:solidFill>
            </a:endParaRPr>
          </a:p>
        </p:txBody>
      </p:sp>
      <p:sp>
        <p:nvSpPr>
          <p:cNvPr id="274" name="テキスト ボックス 273">
            <a:extLst>
              <a:ext uri="{FF2B5EF4-FFF2-40B4-BE49-F238E27FC236}">
                <a16:creationId xmlns:a16="http://schemas.microsoft.com/office/drawing/2014/main" id="{29CA4010-4442-7062-AA8A-BD03B0327751}"/>
              </a:ext>
            </a:extLst>
          </p:cNvPr>
          <p:cNvSpPr txBox="1"/>
          <p:nvPr/>
        </p:nvSpPr>
        <p:spPr>
          <a:xfrm>
            <a:off x="9365547" y="4106852"/>
            <a:ext cx="2495781" cy="461665"/>
          </a:xfrm>
          <a:prstGeom prst="rect">
            <a:avLst/>
          </a:prstGeom>
          <a:noFill/>
        </p:spPr>
        <p:txBody>
          <a:bodyPr wrap="square">
            <a:spAutoFit/>
          </a:bodyPr>
          <a:lstStyle/>
          <a:p>
            <a:r>
              <a:rPr lang="en-US" altLang="ja-JP" sz="2400" b="1" dirty="0">
                <a:solidFill>
                  <a:srgbClr val="FF0000"/>
                </a:solidFill>
              </a:rPr>
              <a:t>No Image Lag</a:t>
            </a:r>
            <a:r>
              <a:rPr lang="ja-JP" altLang="en-US" sz="2400" b="1" dirty="0">
                <a:solidFill>
                  <a:srgbClr val="FF0000"/>
                </a:solidFill>
              </a:rPr>
              <a:t> </a:t>
            </a:r>
            <a:endParaRPr lang="ja-JP" altLang="en-US" sz="2400" dirty="0">
              <a:solidFill>
                <a:srgbClr val="FF0000"/>
              </a:solidFill>
            </a:endParaRPr>
          </a:p>
        </p:txBody>
      </p:sp>
      <p:sp>
        <p:nvSpPr>
          <p:cNvPr id="275" name="テキスト ボックス 274">
            <a:extLst>
              <a:ext uri="{FF2B5EF4-FFF2-40B4-BE49-F238E27FC236}">
                <a16:creationId xmlns:a16="http://schemas.microsoft.com/office/drawing/2014/main" id="{00C6D8CD-EAEF-4D40-A387-465FEC24844D}"/>
              </a:ext>
            </a:extLst>
          </p:cNvPr>
          <p:cNvSpPr txBox="1"/>
          <p:nvPr/>
        </p:nvSpPr>
        <p:spPr>
          <a:xfrm>
            <a:off x="8891894" y="725407"/>
            <a:ext cx="3187067" cy="461665"/>
          </a:xfrm>
          <a:prstGeom prst="rect">
            <a:avLst/>
          </a:prstGeom>
          <a:noFill/>
        </p:spPr>
        <p:txBody>
          <a:bodyPr wrap="square">
            <a:spAutoFit/>
          </a:bodyPr>
          <a:lstStyle/>
          <a:p>
            <a:r>
              <a:rPr lang="en-US" altLang="ja-JP" sz="2400" b="1" dirty="0">
                <a:solidFill>
                  <a:srgbClr val="FF0000"/>
                </a:solidFill>
              </a:rPr>
              <a:t>Serious Image Lag</a:t>
            </a:r>
            <a:r>
              <a:rPr lang="ja-JP" altLang="en-US" sz="2400" b="1" dirty="0">
                <a:solidFill>
                  <a:srgbClr val="FF0000"/>
                </a:solidFill>
              </a:rPr>
              <a:t> </a:t>
            </a:r>
            <a:endParaRPr lang="ja-JP" altLang="en-US" sz="2400" dirty="0">
              <a:solidFill>
                <a:srgbClr val="FF0000"/>
              </a:solidFill>
            </a:endParaRPr>
          </a:p>
        </p:txBody>
      </p:sp>
      <p:sp>
        <p:nvSpPr>
          <p:cNvPr id="276" name="テキスト ボックス 275">
            <a:extLst>
              <a:ext uri="{FF2B5EF4-FFF2-40B4-BE49-F238E27FC236}">
                <a16:creationId xmlns:a16="http://schemas.microsoft.com/office/drawing/2014/main" id="{6AA06D1B-F1BC-BF27-F8B8-7325E3C8F469}"/>
              </a:ext>
            </a:extLst>
          </p:cNvPr>
          <p:cNvSpPr txBox="1"/>
          <p:nvPr/>
        </p:nvSpPr>
        <p:spPr>
          <a:xfrm>
            <a:off x="8969668" y="310109"/>
            <a:ext cx="2726639" cy="523220"/>
          </a:xfrm>
          <a:prstGeom prst="rect">
            <a:avLst/>
          </a:prstGeom>
          <a:noFill/>
        </p:spPr>
        <p:txBody>
          <a:bodyPr wrap="square">
            <a:spAutoFit/>
          </a:bodyPr>
          <a:lstStyle/>
          <a:p>
            <a:r>
              <a:rPr lang="en-US" altLang="ja-JP" sz="2800" b="1" dirty="0"/>
              <a:t> </a:t>
            </a:r>
            <a:r>
              <a:rPr lang="en-US" altLang="ja-JP" sz="1400" b="1" dirty="0"/>
              <a:t>RCA, Fairchild, NEC, Philips </a:t>
            </a:r>
            <a:endParaRPr lang="ja-JP" altLang="en-US" sz="1400" dirty="0"/>
          </a:p>
        </p:txBody>
      </p:sp>
      <p:pic>
        <p:nvPicPr>
          <p:cNvPr id="3" name="図 2">
            <a:extLst>
              <a:ext uri="{FF2B5EF4-FFF2-40B4-BE49-F238E27FC236}">
                <a16:creationId xmlns:a16="http://schemas.microsoft.com/office/drawing/2014/main" id="{D496866A-DFED-CE94-C59E-5F61D3B8C6F4}"/>
              </a:ext>
            </a:extLst>
          </p:cNvPr>
          <p:cNvPicPr>
            <a:picLocks noChangeAspect="1"/>
          </p:cNvPicPr>
          <p:nvPr/>
        </p:nvPicPr>
        <p:blipFill rotWithShape="1">
          <a:blip r:embed="rId3"/>
          <a:srcRect l="30866" t="31517" r="26294" b="23838"/>
          <a:stretch/>
        </p:blipFill>
        <p:spPr>
          <a:xfrm>
            <a:off x="227266" y="833328"/>
            <a:ext cx="5837571" cy="3420217"/>
          </a:xfrm>
          <a:prstGeom prst="rect">
            <a:avLst/>
          </a:prstGeom>
        </p:spPr>
      </p:pic>
      <p:pic>
        <p:nvPicPr>
          <p:cNvPr id="5" name="図 4">
            <a:extLst>
              <a:ext uri="{FF2B5EF4-FFF2-40B4-BE49-F238E27FC236}">
                <a16:creationId xmlns:a16="http://schemas.microsoft.com/office/drawing/2014/main" id="{267FBDFA-64CF-446D-AC7B-4C7F13457285}"/>
              </a:ext>
            </a:extLst>
          </p:cNvPr>
          <p:cNvPicPr>
            <a:picLocks noChangeAspect="1"/>
          </p:cNvPicPr>
          <p:nvPr/>
        </p:nvPicPr>
        <p:blipFill rotWithShape="1">
          <a:blip r:embed="rId3"/>
          <a:srcRect l="32317" t="23507" r="27133" b="68251"/>
          <a:stretch/>
        </p:blipFill>
        <p:spPr>
          <a:xfrm>
            <a:off x="391356" y="171645"/>
            <a:ext cx="4943776" cy="564989"/>
          </a:xfrm>
          <a:prstGeom prst="rect">
            <a:avLst/>
          </a:prstGeom>
        </p:spPr>
      </p:pic>
      <p:sp>
        <p:nvSpPr>
          <p:cNvPr id="6" name="正方形/長方形 5">
            <a:extLst>
              <a:ext uri="{FF2B5EF4-FFF2-40B4-BE49-F238E27FC236}">
                <a16:creationId xmlns:a16="http://schemas.microsoft.com/office/drawing/2014/main" id="{B902F831-6112-7E6C-DB46-C7E9DB5A5120}"/>
              </a:ext>
            </a:extLst>
          </p:cNvPr>
          <p:cNvSpPr/>
          <p:nvPr/>
        </p:nvSpPr>
        <p:spPr>
          <a:xfrm>
            <a:off x="391356" y="110054"/>
            <a:ext cx="487875"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6" name="テキスト ボックス 135">
            <a:extLst>
              <a:ext uri="{FF2B5EF4-FFF2-40B4-BE49-F238E27FC236}">
                <a16:creationId xmlns:a16="http://schemas.microsoft.com/office/drawing/2014/main" id="{5D97FB88-0495-5039-E994-ECD9BE85844D}"/>
              </a:ext>
            </a:extLst>
          </p:cNvPr>
          <p:cNvSpPr txBox="1"/>
          <p:nvPr/>
        </p:nvSpPr>
        <p:spPr>
          <a:xfrm>
            <a:off x="3362945" y="1199964"/>
            <a:ext cx="681404" cy="366436"/>
          </a:xfrm>
          <a:prstGeom prst="rect">
            <a:avLst/>
          </a:prstGeom>
          <a:noFill/>
        </p:spPr>
        <p:txBody>
          <a:bodyPr wrap="square">
            <a:spAutoFit/>
          </a:bodyPr>
          <a:lstStyle/>
          <a:p>
            <a:r>
              <a:rPr lang="en-US" altLang="ja-JP" sz="1800" b="1" dirty="0">
                <a:solidFill>
                  <a:srgbClr val="FF0000"/>
                </a:solidFill>
              </a:rPr>
              <a:t>Cox</a:t>
            </a:r>
            <a:endParaRPr lang="ja-JP" altLang="en-US" dirty="0"/>
          </a:p>
        </p:txBody>
      </p:sp>
      <p:sp>
        <p:nvSpPr>
          <p:cNvPr id="7" name="正方形/長方形 6">
            <a:extLst>
              <a:ext uri="{FF2B5EF4-FFF2-40B4-BE49-F238E27FC236}">
                <a16:creationId xmlns:a16="http://schemas.microsoft.com/office/drawing/2014/main" id="{663A36DC-45B0-171C-153A-6BF82624033E}"/>
              </a:ext>
            </a:extLst>
          </p:cNvPr>
          <p:cNvSpPr/>
          <p:nvPr/>
        </p:nvSpPr>
        <p:spPr>
          <a:xfrm>
            <a:off x="879231" y="1566400"/>
            <a:ext cx="264311" cy="24411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 name="直線コネクタ 10">
            <a:extLst>
              <a:ext uri="{FF2B5EF4-FFF2-40B4-BE49-F238E27FC236}">
                <a16:creationId xmlns:a16="http://schemas.microsoft.com/office/drawing/2014/main" id="{4ADEE959-3F50-2193-6985-7F682CBB793C}"/>
              </a:ext>
            </a:extLst>
          </p:cNvPr>
          <p:cNvCxnSpPr>
            <a:cxnSpLocks/>
            <a:endCxn id="7" idx="2"/>
          </p:cNvCxnSpPr>
          <p:nvPr/>
        </p:nvCxnSpPr>
        <p:spPr>
          <a:xfrm>
            <a:off x="1011387" y="989247"/>
            <a:ext cx="0" cy="8212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2" name="直線コネクタ 141">
            <a:extLst>
              <a:ext uri="{FF2B5EF4-FFF2-40B4-BE49-F238E27FC236}">
                <a16:creationId xmlns:a16="http://schemas.microsoft.com/office/drawing/2014/main" id="{BAA7AB93-2C62-6FFD-4127-32248F511AE3}"/>
              </a:ext>
            </a:extLst>
          </p:cNvPr>
          <p:cNvCxnSpPr>
            <a:cxnSpLocks/>
          </p:cNvCxnSpPr>
          <p:nvPr/>
        </p:nvCxnSpPr>
        <p:spPr>
          <a:xfrm flipH="1">
            <a:off x="427892" y="965305"/>
            <a:ext cx="58349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4" name="直線コネクタ 143">
            <a:extLst>
              <a:ext uri="{FF2B5EF4-FFF2-40B4-BE49-F238E27FC236}">
                <a16:creationId xmlns:a16="http://schemas.microsoft.com/office/drawing/2014/main" id="{705F9054-1B65-3FD4-070E-05C60C4EB3A4}"/>
              </a:ext>
            </a:extLst>
          </p:cNvPr>
          <p:cNvCxnSpPr>
            <a:cxnSpLocks/>
          </p:cNvCxnSpPr>
          <p:nvPr/>
        </p:nvCxnSpPr>
        <p:spPr>
          <a:xfrm flipV="1">
            <a:off x="427892" y="965772"/>
            <a:ext cx="0" cy="31572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AAF9A864-30AF-D80C-AD88-77569B3E165D}"/>
              </a:ext>
            </a:extLst>
          </p:cNvPr>
          <p:cNvCxnSpPr>
            <a:cxnSpLocks/>
          </p:cNvCxnSpPr>
          <p:nvPr/>
        </p:nvCxnSpPr>
        <p:spPr>
          <a:xfrm flipH="1">
            <a:off x="227266" y="1245911"/>
            <a:ext cx="35302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C88EA423-03AC-1FE6-6E92-C1D7679E3C3D}"/>
              </a:ext>
            </a:extLst>
          </p:cNvPr>
          <p:cNvCxnSpPr>
            <a:cxnSpLocks/>
          </p:cNvCxnSpPr>
          <p:nvPr/>
        </p:nvCxnSpPr>
        <p:spPr>
          <a:xfrm flipH="1" flipV="1">
            <a:off x="321521" y="1336695"/>
            <a:ext cx="218136" cy="171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55" name="正方形/長方形 154">
            <a:extLst>
              <a:ext uri="{FF2B5EF4-FFF2-40B4-BE49-F238E27FC236}">
                <a16:creationId xmlns:a16="http://schemas.microsoft.com/office/drawing/2014/main" id="{6604532D-3136-04D5-CECA-9FF97B363A69}"/>
              </a:ext>
            </a:extLst>
          </p:cNvPr>
          <p:cNvSpPr/>
          <p:nvPr/>
        </p:nvSpPr>
        <p:spPr>
          <a:xfrm>
            <a:off x="1848917" y="4222092"/>
            <a:ext cx="582306" cy="358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6" name="図 155">
            <a:extLst>
              <a:ext uri="{FF2B5EF4-FFF2-40B4-BE49-F238E27FC236}">
                <a16:creationId xmlns:a16="http://schemas.microsoft.com/office/drawing/2014/main" id="{9A33E838-C290-8887-70B6-6407712ECC4C}"/>
              </a:ext>
            </a:extLst>
          </p:cNvPr>
          <p:cNvPicPr>
            <a:picLocks noChangeAspect="1"/>
          </p:cNvPicPr>
          <p:nvPr/>
        </p:nvPicPr>
        <p:blipFill rotWithShape="1">
          <a:blip r:embed="rId4"/>
          <a:srcRect l="49301" t="76842" r="32293" b="3819"/>
          <a:stretch/>
        </p:blipFill>
        <p:spPr>
          <a:xfrm>
            <a:off x="3994839" y="4948196"/>
            <a:ext cx="1857295" cy="1821531"/>
          </a:xfrm>
          <a:prstGeom prst="rect">
            <a:avLst/>
          </a:prstGeom>
        </p:spPr>
      </p:pic>
      <p:sp>
        <p:nvSpPr>
          <p:cNvPr id="162" name="テキスト ボックス 161">
            <a:extLst>
              <a:ext uri="{FF2B5EF4-FFF2-40B4-BE49-F238E27FC236}">
                <a16:creationId xmlns:a16="http://schemas.microsoft.com/office/drawing/2014/main" id="{591FDEB1-1254-F7CD-236C-B51D6E62977D}"/>
              </a:ext>
            </a:extLst>
          </p:cNvPr>
          <p:cNvSpPr txBox="1"/>
          <p:nvPr/>
        </p:nvSpPr>
        <p:spPr>
          <a:xfrm>
            <a:off x="4044823" y="4389092"/>
            <a:ext cx="2302314" cy="523220"/>
          </a:xfrm>
          <a:prstGeom prst="rect">
            <a:avLst/>
          </a:prstGeom>
          <a:noFill/>
        </p:spPr>
        <p:txBody>
          <a:bodyPr wrap="square">
            <a:spAutoFit/>
          </a:bodyPr>
          <a:lstStyle/>
          <a:p>
            <a:r>
              <a:rPr lang="en-US" altLang="ja-JP" sz="1400" b="1" dirty="0"/>
              <a:t>SSIS Semiconductor</a:t>
            </a:r>
          </a:p>
          <a:p>
            <a:r>
              <a:rPr lang="en-US" altLang="ja-JP" sz="1400" b="1" dirty="0"/>
              <a:t>    History Museum </a:t>
            </a:r>
            <a:endParaRPr lang="ja-JP" altLang="en-US" sz="1400" dirty="0"/>
          </a:p>
        </p:txBody>
      </p:sp>
      <p:pic>
        <p:nvPicPr>
          <p:cNvPr id="146" name="図 145">
            <a:extLst>
              <a:ext uri="{FF2B5EF4-FFF2-40B4-BE49-F238E27FC236}">
                <a16:creationId xmlns:a16="http://schemas.microsoft.com/office/drawing/2014/main" id="{609AFFE0-417A-659B-80C9-15C621A79190}"/>
              </a:ext>
            </a:extLst>
          </p:cNvPr>
          <p:cNvPicPr>
            <a:picLocks noChangeAspect="1"/>
          </p:cNvPicPr>
          <p:nvPr/>
        </p:nvPicPr>
        <p:blipFill rotWithShape="1">
          <a:blip r:embed="rId5"/>
          <a:srcRect l="397" t="32941" r="56423" b="23909"/>
          <a:stretch/>
        </p:blipFill>
        <p:spPr>
          <a:xfrm>
            <a:off x="119895" y="4773844"/>
            <a:ext cx="3682718" cy="1966440"/>
          </a:xfrm>
          <a:prstGeom prst="rect">
            <a:avLst/>
          </a:prstGeom>
        </p:spPr>
      </p:pic>
      <p:sp>
        <p:nvSpPr>
          <p:cNvPr id="2" name="正方形/長方形 1">
            <a:extLst>
              <a:ext uri="{FF2B5EF4-FFF2-40B4-BE49-F238E27FC236}">
                <a16:creationId xmlns:a16="http://schemas.microsoft.com/office/drawing/2014/main" id="{2DD27EE4-D5CE-B8A7-D3D0-65D347EB7296}"/>
              </a:ext>
            </a:extLst>
          </p:cNvPr>
          <p:cNvSpPr/>
          <p:nvPr/>
        </p:nvSpPr>
        <p:spPr>
          <a:xfrm>
            <a:off x="3894975" y="5047859"/>
            <a:ext cx="197164" cy="2442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48" name="図 147">
            <a:extLst>
              <a:ext uri="{FF2B5EF4-FFF2-40B4-BE49-F238E27FC236}">
                <a16:creationId xmlns:a16="http://schemas.microsoft.com/office/drawing/2014/main" id="{C01DBC1D-333C-A71B-5D1E-4C69CDA111EB}"/>
              </a:ext>
            </a:extLst>
          </p:cNvPr>
          <p:cNvPicPr>
            <a:picLocks noChangeAspect="1"/>
          </p:cNvPicPr>
          <p:nvPr/>
        </p:nvPicPr>
        <p:blipFill rotWithShape="1">
          <a:blip r:embed="rId5"/>
          <a:srcRect l="397" t="15677" r="54785" b="75463"/>
          <a:stretch/>
        </p:blipFill>
        <p:spPr>
          <a:xfrm>
            <a:off x="119895" y="4389439"/>
            <a:ext cx="3822436" cy="344787"/>
          </a:xfrm>
          <a:prstGeom prst="rect">
            <a:avLst/>
          </a:prstGeom>
        </p:spPr>
      </p:pic>
      <p:sp>
        <p:nvSpPr>
          <p:cNvPr id="145" name="テキスト ボックス 144">
            <a:extLst>
              <a:ext uri="{FF2B5EF4-FFF2-40B4-BE49-F238E27FC236}">
                <a16:creationId xmlns:a16="http://schemas.microsoft.com/office/drawing/2014/main" id="{92080DFF-7CB5-8C15-E707-809345DD143A}"/>
              </a:ext>
            </a:extLst>
          </p:cNvPr>
          <p:cNvSpPr txBox="1"/>
          <p:nvPr/>
        </p:nvSpPr>
        <p:spPr>
          <a:xfrm>
            <a:off x="5859021" y="376426"/>
            <a:ext cx="2849620" cy="584775"/>
          </a:xfrm>
          <a:prstGeom prst="rect">
            <a:avLst/>
          </a:prstGeom>
          <a:noFill/>
        </p:spPr>
        <p:txBody>
          <a:bodyPr wrap="square">
            <a:spAutoFit/>
          </a:bodyPr>
          <a:lstStyle/>
          <a:p>
            <a:r>
              <a:rPr lang="ja-JP" altLang="en-US" sz="1800" b="1" dirty="0"/>
              <a:t>　</a:t>
            </a:r>
            <a:r>
              <a:rPr lang="en-US" altLang="ja-JP" sz="1400" b="1" dirty="0">
                <a:solidFill>
                  <a:srgbClr val="FF0000"/>
                </a:solidFill>
              </a:rPr>
              <a:t>1T1C</a:t>
            </a:r>
            <a:r>
              <a:rPr lang="ja-JP" altLang="en-US" sz="1400" b="1" dirty="0">
                <a:solidFill>
                  <a:srgbClr val="FF0000"/>
                </a:solidFill>
              </a:rPr>
              <a:t>型　</a:t>
            </a:r>
            <a:r>
              <a:rPr lang="en-US" altLang="ja-JP" sz="1400" b="1" dirty="0">
                <a:solidFill>
                  <a:srgbClr val="FF0000"/>
                </a:solidFill>
              </a:rPr>
              <a:t>N+P Photodiode</a:t>
            </a:r>
          </a:p>
          <a:p>
            <a:r>
              <a:rPr lang="ja-JP" altLang="en-US" sz="1400" b="1" dirty="0">
                <a:solidFill>
                  <a:srgbClr val="FF0000"/>
                </a:solidFill>
              </a:rPr>
              <a:t>　     </a:t>
            </a:r>
            <a:r>
              <a:rPr lang="en-US" altLang="ja-JP" sz="1400" b="1" dirty="0">
                <a:solidFill>
                  <a:srgbClr val="FF0000"/>
                </a:solidFill>
              </a:rPr>
              <a:t>with Image Lag</a:t>
            </a:r>
            <a:r>
              <a:rPr lang="ja-JP" altLang="en-US" sz="1400" b="1" dirty="0">
                <a:solidFill>
                  <a:srgbClr val="FF0000"/>
                </a:solidFill>
              </a:rPr>
              <a:t> </a:t>
            </a:r>
            <a:endParaRPr lang="ja-JP" altLang="en-US" sz="1400" dirty="0">
              <a:solidFill>
                <a:srgbClr val="FF0000"/>
              </a:solidFill>
            </a:endParaRPr>
          </a:p>
        </p:txBody>
      </p:sp>
      <p:sp>
        <p:nvSpPr>
          <p:cNvPr id="152" name="テキスト ボックス 151">
            <a:extLst>
              <a:ext uri="{FF2B5EF4-FFF2-40B4-BE49-F238E27FC236}">
                <a16:creationId xmlns:a16="http://schemas.microsoft.com/office/drawing/2014/main" id="{E42AB8E7-7C87-D078-C2D3-3ED9A99D3C0F}"/>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054</a:t>
            </a:r>
            <a:endParaRPr kumimoji="1" lang="ja-JP" altLang="en-US" b="1" dirty="0"/>
          </a:p>
        </p:txBody>
      </p:sp>
      <p:sp>
        <p:nvSpPr>
          <p:cNvPr id="151" name="正方形/長方形 150">
            <a:extLst>
              <a:ext uri="{FF2B5EF4-FFF2-40B4-BE49-F238E27FC236}">
                <a16:creationId xmlns:a16="http://schemas.microsoft.com/office/drawing/2014/main" id="{B100DA81-00C2-1ABB-078E-91EBAEE84685}"/>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239781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3B44EC6-CF85-EE08-F874-12F1004C000A}"/>
              </a:ext>
            </a:extLst>
          </p:cNvPr>
          <p:cNvPicPr>
            <a:picLocks noChangeAspect="1"/>
          </p:cNvPicPr>
          <p:nvPr/>
        </p:nvPicPr>
        <p:blipFill rotWithShape="1">
          <a:blip r:embed="rId2"/>
          <a:srcRect l="20192" t="27938" r="24279" b="10237"/>
          <a:stretch/>
        </p:blipFill>
        <p:spPr>
          <a:xfrm>
            <a:off x="927588" y="917791"/>
            <a:ext cx="10336823" cy="5758509"/>
          </a:xfrm>
          <a:prstGeom prst="rect">
            <a:avLst/>
          </a:prstGeom>
        </p:spPr>
      </p:pic>
      <p:sp>
        <p:nvSpPr>
          <p:cNvPr id="5" name="テキスト ボックス 4">
            <a:extLst>
              <a:ext uri="{FF2B5EF4-FFF2-40B4-BE49-F238E27FC236}">
                <a16:creationId xmlns:a16="http://schemas.microsoft.com/office/drawing/2014/main" id="{26FE425C-9604-454D-F9FB-09D4F7AF4F36}"/>
              </a:ext>
            </a:extLst>
          </p:cNvPr>
          <p:cNvSpPr txBox="1"/>
          <p:nvPr/>
        </p:nvSpPr>
        <p:spPr>
          <a:xfrm>
            <a:off x="5033373" y="3013699"/>
            <a:ext cx="3002796" cy="307777"/>
          </a:xfrm>
          <a:prstGeom prst="rect">
            <a:avLst/>
          </a:prstGeom>
          <a:noFill/>
        </p:spPr>
        <p:txBody>
          <a:bodyPr wrap="square" rtlCol="0">
            <a:spAutoFit/>
          </a:bodyPr>
          <a:lstStyle/>
          <a:p>
            <a:r>
              <a:rPr lang="en-US" altLang="ja-JP" sz="1400" b="1" dirty="0" err="1">
                <a:solidFill>
                  <a:schemeClr val="accent1">
                    <a:lumMod val="50000"/>
                  </a:schemeClr>
                </a:solidFill>
              </a:rPr>
              <a:t>Enomoto</a:t>
            </a:r>
            <a:r>
              <a:rPr lang="en-US" altLang="ja-JP" sz="1400" b="1" dirty="0">
                <a:solidFill>
                  <a:schemeClr val="accent1">
                    <a:lumMod val="50000"/>
                  </a:schemeClr>
                </a:solidFill>
              </a:rPr>
              <a:t> (NEC 1965)</a:t>
            </a:r>
            <a:endParaRPr kumimoji="1" lang="ja-JP" altLang="en-US" sz="1400" b="1" dirty="0">
              <a:solidFill>
                <a:schemeClr val="accent1">
                  <a:lumMod val="50000"/>
                </a:schemeClr>
              </a:solidFill>
            </a:endParaRPr>
          </a:p>
        </p:txBody>
      </p:sp>
      <p:sp>
        <p:nvSpPr>
          <p:cNvPr id="6" name="テキスト ボックス 5">
            <a:extLst>
              <a:ext uri="{FF2B5EF4-FFF2-40B4-BE49-F238E27FC236}">
                <a16:creationId xmlns:a16="http://schemas.microsoft.com/office/drawing/2014/main" id="{12E3BABA-3AE2-6AF8-976E-9B7F6885E54A}"/>
              </a:ext>
            </a:extLst>
          </p:cNvPr>
          <p:cNvSpPr txBox="1"/>
          <p:nvPr/>
        </p:nvSpPr>
        <p:spPr>
          <a:xfrm>
            <a:off x="1670537" y="181700"/>
            <a:ext cx="8478603" cy="830997"/>
          </a:xfrm>
          <a:prstGeom prst="rect">
            <a:avLst/>
          </a:prstGeom>
          <a:noFill/>
        </p:spPr>
        <p:txBody>
          <a:bodyPr wrap="none" rtlCol="0">
            <a:spAutoFit/>
          </a:bodyPr>
          <a:lstStyle/>
          <a:p>
            <a:r>
              <a:rPr kumimoji="1" lang="en-US" altLang="ja-JP" sz="2400" b="1" dirty="0" err="1"/>
              <a:t>Fossum</a:t>
            </a:r>
            <a:r>
              <a:rPr kumimoji="1" lang="en-US" altLang="ja-JP" sz="2400" b="1" dirty="0"/>
              <a:t> </a:t>
            </a:r>
            <a:r>
              <a:rPr kumimoji="1" lang="ja-JP" altLang="en-US" sz="2400" b="1" dirty="0"/>
              <a:t>の </a:t>
            </a:r>
            <a:r>
              <a:rPr kumimoji="1" lang="en-US" altLang="ja-JP" sz="2400" b="1" dirty="0"/>
              <a:t>2014</a:t>
            </a:r>
            <a:r>
              <a:rPr kumimoji="1" lang="ja-JP" altLang="en-US" sz="2400" b="1" dirty="0"/>
              <a:t>の</a:t>
            </a:r>
            <a:r>
              <a:rPr kumimoji="1" lang="en-US" altLang="ja-JP" sz="2400" b="1" dirty="0"/>
              <a:t>IEEE</a:t>
            </a:r>
            <a:r>
              <a:rPr kumimoji="1" lang="ja-JP" altLang="en-US" sz="2400" b="1" dirty="0"/>
              <a:t>の論文には事実誤認の</a:t>
            </a:r>
            <a:r>
              <a:rPr lang="ja-JP" altLang="en-US" sz="2400" b="1" dirty="0"/>
              <a:t>記載がある。</a:t>
            </a:r>
            <a:endParaRPr lang="en-US" altLang="ja-JP" sz="2400" b="1" dirty="0"/>
          </a:p>
          <a:p>
            <a:r>
              <a:rPr kumimoji="1" lang="en-US" altLang="ja-JP" sz="2400" b="1" dirty="0"/>
              <a:t>   </a:t>
            </a:r>
            <a:endParaRPr kumimoji="1" lang="ja-JP" altLang="en-US" sz="2400" b="1" dirty="0"/>
          </a:p>
        </p:txBody>
      </p:sp>
      <p:sp>
        <p:nvSpPr>
          <p:cNvPr id="7" name="テキスト ボックス 6">
            <a:extLst>
              <a:ext uri="{FF2B5EF4-FFF2-40B4-BE49-F238E27FC236}">
                <a16:creationId xmlns:a16="http://schemas.microsoft.com/office/drawing/2014/main" id="{726F01A4-1A36-170A-B57B-0E21F50C3E1F}"/>
              </a:ext>
            </a:extLst>
          </p:cNvPr>
          <p:cNvSpPr txBox="1"/>
          <p:nvPr/>
        </p:nvSpPr>
        <p:spPr>
          <a:xfrm>
            <a:off x="11393460" y="6451492"/>
            <a:ext cx="798540" cy="461665"/>
          </a:xfrm>
          <a:prstGeom prst="rect">
            <a:avLst/>
          </a:prstGeom>
          <a:noFill/>
        </p:spPr>
        <p:txBody>
          <a:bodyPr wrap="square">
            <a:spAutoFit/>
          </a:bodyPr>
          <a:lstStyle/>
          <a:p>
            <a:r>
              <a:rPr lang="en-US" altLang="ja-JP" sz="2400" b="1" dirty="0"/>
              <a:t>2.55</a:t>
            </a:r>
            <a:endParaRPr lang="ja-JP" altLang="en-US" sz="2400" b="1" dirty="0"/>
          </a:p>
        </p:txBody>
      </p:sp>
      <p:sp>
        <p:nvSpPr>
          <p:cNvPr id="8" name="正方形/長方形 7">
            <a:extLst>
              <a:ext uri="{FF2B5EF4-FFF2-40B4-BE49-F238E27FC236}">
                <a16:creationId xmlns:a16="http://schemas.microsoft.com/office/drawing/2014/main" id="{672DA272-DBEC-8A4A-2B39-A47BAE1FCA24}"/>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AB80B3F4-2D86-295C-2B90-5B711EE6F98A}"/>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055</a:t>
            </a:r>
            <a:endParaRPr kumimoji="1" lang="ja-JP" altLang="en-US" b="1" dirty="0"/>
          </a:p>
        </p:txBody>
      </p:sp>
      <p:sp>
        <p:nvSpPr>
          <p:cNvPr id="10" name="正方形/長方形 9">
            <a:extLst>
              <a:ext uri="{FF2B5EF4-FFF2-40B4-BE49-F238E27FC236}">
                <a16:creationId xmlns:a16="http://schemas.microsoft.com/office/drawing/2014/main" id="{FA716E79-466E-1004-B217-061C5EDFB64B}"/>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4553857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F89C8B9-2C0F-CADB-B234-1A79D99D23BA}"/>
              </a:ext>
            </a:extLst>
          </p:cNvPr>
          <p:cNvPicPr>
            <a:picLocks noChangeAspect="1"/>
          </p:cNvPicPr>
          <p:nvPr/>
        </p:nvPicPr>
        <p:blipFill>
          <a:blip r:embed="rId2"/>
          <a:stretch>
            <a:fillRect/>
          </a:stretch>
        </p:blipFill>
        <p:spPr>
          <a:xfrm>
            <a:off x="0" y="1673"/>
            <a:ext cx="12192000" cy="6854653"/>
          </a:xfrm>
          <a:prstGeom prst="rect">
            <a:avLst/>
          </a:prstGeom>
        </p:spPr>
      </p:pic>
      <p:sp>
        <p:nvSpPr>
          <p:cNvPr id="2" name="正方形/長方形 1">
            <a:extLst>
              <a:ext uri="{FF2B5EF4-FFF2-40B4-BE49-F238E27FC236}">
                <a16:creationId xmlns:a16="http://schemas.microsoft.com/office/drawing/2014/main" id="{A596A067-B146-ADF8-DA85-0F6521F54A60}"/>
              </a:ext>
            </a:extLst>
          </p:cNvPr>
          <p:cNvSpPr/>
          <p:nvPr/>
        </p:nvSpPr>
        <p:spPr>
          <a:xfrm>
            <a:off x="1618938" y="5096656"/>
            <a:ext cx="1139252" cy="2548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EC4DC7FD-0E4F-A0F5-C2DD-15609F99EDC5}"/>
              </a:ext>
            </a:extLst>
          </p:cNvPr>
          <p:cNvSpPr txBox="1"/>
          <p:nvPr/>
        </p:nvSpPr>
        <p:spPr>
          <a:xfrm>
            <a:off x="3882066" y="5111724"/>
            <a:ext cx="1569660" cy="276999"/>
          </a:xfrm>
          <a:prstGeom prst="rect">
            <a:avLst/>
          </a:prstGeom>
          <a:noFill/>
        </p:spPr>
        <p:txBody>
          <a:bodyPr wrap="none" rtlCol="0">
            <a:spAutoFit/>
          </a:bodyPr>
          <a:lstStyle/>
          <a:p>
            <a:r>
              <a:rPr kumimoji="1" lang="ja-JP" altLang="en-US" sz="1200" b="1" dirty="0"/>
              <a:t>（大きな信号電流）</a:t>
            </a:r>
          </a:p>
        </p:txBody>
      </p:sp>
      <p:sp>
        <p:nvSpPr>
          <p:cNvPr id="6" name="テキスト ボックス 5">
            <a:extLst>
              <a:ext uri="{FF2B5EF4-FFF2-40B4-BE49-F238E27FC236}">
                <a16:creationId xmlns:a16="http://schemas.microsoft.com/office/drawing/2014/main" id="{8B116E1B-B1E8-6DD6-C12F-E5B37843000F}"/>
              </a:ext>
            </a:extLst>
          </p:cNvPr>
          <p:cNvSpPr txBox="1"/>
          <p:nvPr/>
        </p:nvSpPr>
        <p:spPr>
          <a:xfrm>
            <a:off x="5855426" y="5111724"/>
            <a:ext cx="1569660" cy="276999"/>
          </a:xfrm>
          <a:prstGeom prst="rect">
            <a:avLst/>
          </a:prstGeom>
          <a:noFill/>
        </p:spPr>
        <p:txBody>
          <a:bodyPr wrap="none" rtlCol="0">
            <a:spAutoFit/>
          </a:bodyPr>
          <a:lstStyle/>
          <a:p>
            <a:r>
              <a:rPr kumimoji="1" lang="ja-JP" altLang="en-US" sz="1200" b="1" dirty="0"/>
              <a:t>（大きな信号電流）</a:t>
            </a:r>
          </a:p>
        </p:txBody>
      </p:sp>
      <p:sp>
        <p:nvSpPr>
          <p:cNvPr id="8" name="テキスト ボックス 7">
            <a:extLst>
              <a:ext uri="{FF2B5EF4-FFF2-40B4-BE49-F238E27FC236}">
                <a16:creationId xmlns:a16="http://schemas.microsoft.com/office/drawing/2014/main" id="{B2CB2763-16B7-1112-5E31-61827A04DCD2}"/>
              </a:ext>
            </a:extLst>
          </p:cNvPr>
          <p:cNvSpPr txBox="1"/>
          <p:nvPr/>
        </p:nvSpPr>
        <p:spPr>
          <a:xfrm>
            <a:off x="8145263" y="5099818"/>
            <a:ext cx="1723549" cy="276999"/>
          </a:xfrm>
          <a:prstGeom prst="rect">
            <a:avLst/>
          </a:prstGeom>
          <a:noFill/>
        </p:spPr>
        <p:txBody>
          <a:bodyPr wrap="none" rtlCol="0">
            <a:spAutoFit/>
          </a:bodyPr>
          <a:lstStyle/>
          <a:p>
            <a:r>
              <a:rPr kumimoji="1" lang="ja-JP" altLang="en-US" sz="1200" b="1" dirty="0"/>
              <a:t>（</a:t>
            </a:r>
            <a:r>
              <a:rPr lang="ja-JP" altLang="en-US" sz="1200" b="1" dirty="0"/>
              <a:t>小さな</a:t>
            </a:r>
            <a:r>
              <a:rPr kumimoji="1" lang="ja-JP" altLang="en-US" sz="1200" b="1" dirty="0"/>
              <a:t>信号電荷量）</a:t>
            </a:r>
          </a:p>
        </p:txBody>
      </p:sp>
      <p:sp>
        <p:nvSpPr>
          <p:cNvPr id="9" name="テキスト ボックス 8">
            <a:extLst>
              <a:ext uri="{FF2B5EF4-FFF2-40B4-BE49-F238E27FC236}">
                <a16:creationId xmlns:a16="http://schemas.microsoft.com/office/drawing/2014/main" id="{E59AC6E1-2B33-E409-A7D9-0F8B5A1BC49F}"/>
              </a:ext>
            </a:extLst>
          </p:cNvPr>
          <p:cNvSpPr txBox="1"/>
          <p:nvPr/>
        </p:nvSpPr>
        <p:spPr>
          <a:xfrm>
            <a:off x="10290769" y="5099818"/>
            <a:ext cx="1723549" cy="276999"/>
          </a:xfrm>
          <a:prstGeom prst="rect">
            <a:avLst/>
          </a:prstGeom>
          <a:noFill/>
        </p:spPr>
        <p:txBody>
          <a:bodyPr wrap="none" rtlCol="0">
            <a:spAutoFit/>
          </a:bodyPr>
          <a:lstStyle/>
          <a:p>
            <a:r>
              <a:rPr kumimoji="1" lang="ja-JP" altLang="en-US" sz="1200" b="1" dirty="0"/>
              <a:t>（</a:t>
            </a:r>
            <a:r>
              <a:rPr lang="ja-JP" altLang="en-US" sz="1200" b="1" dirty="0"/>
              <a:t>小さな</a:t>
            </a:r>
            <a:r>
              <a:rPr kumimoji="1" lang="ja-JP" altLang="en-US" sz="1200" b="1" dirty="0"/>
              <a:t>信号電荷量）</a:t>
            </a:r>
          </a:p>
        </p:txBody>
      </p:sp>
      <p:sp>
        <p:nvSpPr>
          <p:cNvPr id="10" name="テキスト ボックス 9">
            <a:extLst>
              <a:ext uri="{FF2B5EF4-FFF2-40B4-BE49-F238E27FC236}">
                <a16:creationId xmlns:a16="http://schemas.microsoft.com/office/drawing/2014/main" id="{C20FD720-A163-C778-44D6-B8622C073DE0}"/>
              </a:ext>
            </a:extLst>
          </p:cNvPr>
          <p:cNvSpPr txBox="1"/>
          <p:nvPr/>
        </p:nvSpPr>
        <p:spPr>
          <a:xfrm>
            <a:off x="136235" y="3428999"/>
            <a:ext cx="3724096" cy="646331"/>
          </a:xfrm>
          <a:prstGeom prst="rect">
            <a:avLst/>
          </a:prstGeom>
          <a:noFill/>
        </p:spPr>
        <p:txBody>
          <a:bodyPr wrap="none" rtlCol="0">
            <a:spAutoFit/>
          </a:bodyPr>
          <a:lstStyle/>
          <a:p>
            <a:r>
              <a:rPr lang="ja-JP" altLang="en-US" sz="1200" b="1" dirty="0">
                <a:solidFill>
                  <a:srgbClr val="FF0000"/>
                </a:solidFill>
              </a:rPr>
              <a:t>電気容量</a:t>
            </a:r>
            <a:r>
              <a:rPr lang="en-US" altLang="ja-JP" sz="1200" b="1" dirty="0">
                <a:solidFill>
                  <a:srgbClr val="FF0000"/>
                </a:solidFill>
              </a:rPr>
              <a:t>(C)</a:t>
            </a:r>
            <a:r>
              <a:rPr lang="ja-JP" altLang="en-US" sz="1200" b="1" dirty="0">
                <a:solidFill>
                  <a:srgbClr val="FF0000"/>
                </a:solidFill>
              </a:rPr>
              <a:t>に電荷</a:t>
            </a:r>
            <a:r>
              <a:rPr lang="en-US" altLang="ja-JP" sz="1200" b="1" dirty="0">
                <a:solidFill>
                  <a:srgbClr val="FF0000"/>
                </a:solidFill>
              </a:rPr>
              <a:t>(Q)</a:t>
            </a:r>
            <a:r>
              <a:rPr lang="ja-JP" altLang="en-US" sz="1200" b="1" dirty="0">
                <a:solidFill>
                  <a:srgbClr val="FF0000"/>
                </a:solidFill>
              </a:rPr>
              <a:t>を蓄積・保存する事により</a:t>
            </a:r>
            <a:endParaRPr lang="en-US" altLang="ja-JP" sz="1200" b="1" dirty="0">
              <a:solidFill>
                <a:srgbClr val="FF0000"/>
              </a:solidFill>
            </a:endParaRPr>
          </a:p>
          <a:p>
            <a:r>
              <a:rPr lang="ja-JP" altLang="en-US" sz="1200" b="1" dirty="0">
                <a:solidFill>
                  <a:srgbClr val="FF0000"/>
                </a:solidFill>
              </a:rPr>
              <a:t>メモリ機能を持つが、書き込みと読み出しの為に</a:t>
            </a:r>
            <a:endParaRPr lang="en-US" altLang="ja-JP" sz="1200" b="1" dirty="0">
              <a:solidFill>
                <a:srgbClr val="FF0000"/>
              </a:solidFill>
            </a:endParaRPr>
          </a:p>
          <a:p>
            <a:r>
              <a:rPr lang="ja-JP" altLang="en-US" sz="1200" b="1" dirty="0">
                <a:solidFill>
                  <a:srgbClr val="FF0000"/>
                </a:solidFill>
              </a:rPr>
              <a:t>必要な、アクセス時間・遅延時間（</a:t>
            </a:r>
            <a:r>
              <a:rPr lang="en-US" altLang="ja-JP" sz="1200" b="1" dirty="0">
                <a:solidFill>
                  <a:srgbClr val="FF0000"/>
                </a:solidFill>
              </a:rPr>
              <a:t>RC)</a:t>
            </a:r>
            <a:r>
              <a:rPr lang="ja-JP" altLang="en-US" sz="1200" b="1" dirty="0">
                <a:solidFill>
                  <a:srgbClr val="FF0000"/>
                </a:solidFill>
              </a:rPr>
              <a:t>が生じる</a:t>
            </a:r>
            <a:r>
              <a:rPr lang="ja-JP" altLang="en-US" sz="1200" b="1" dirty="0"/>
              <a:t>。</a:t>
            </a:r>
            <a:endParaRPr kumimoji="1" lang="ja-JP" altLang="en-US" sz="1200" b="1" dirty="0"/>
          </a:p>
        </p:txBody>
      </p:sp>
      <p:sp>
        <p:nvSpPr>
          <p:cNvPr id="11" name="テキスト ボックス 10">
            <a:extLst>
              <a:ext uri="{FF2B5EF4-FFF2-40B4-BE49-F238E27FC236}">
                <a16:creationId xmlns:a16="http://schemas.microsoft.com/office/drawing/2014/main" id="{33F647BC-7A2B-639F-AA43-8A30456D24D0}"/>
              </a:ext>
            </a:extLst>
          </p:cNvPr>
          <p:cNvSpPr txBox="1"/>
          <p:nvPr/>
        </p:nvSpPr>
        <p:spPr>
          <a:xfrm>
            <a:off x="11393460" y="6451492"/>
            <a:ext cx="798540" cy="461665"/>
          </a:xfrm>
          <a:prstGeom prst="rect">
            <a:avLst/>
          </a:prstGeom>
          <a:noFill/>
        </p:spPr>
        <p:txBody>
          <a:bodyPr wrap="square">
            <a:spAutoFit/>
          </a:bodyPr>
          <a:lstStyle/>
          <a:p>
            <a:r>
              <a:rPr lang="en-US" altLang="ja-JP" sz="2400" b="1" dirty="0"/>
              <a:t>2.46</a:t>
            </a:r>
            <a:endParaRPr lang="ja-JP" altLang="en-US" sz="2400" b="1" dirty="0"/>
          </a:p>
        </p:txBody>
      </p:sp>
      <p:sp>
        <p:nvSpPr>
          <p:cNvPr id="12" name="正方形/長方形 11">
            <a:extLst>
              <a:ext uri="{FF2B5EF4-FFF2-40B4-BE49-F238E27FC236}">
                <a16:creationId xmlns:a16="http://schemas.microsoft.com/office/drawing/2014/main" id="{ADD209FF-7A2B-93A1-13D4-81629D54C60D}"/>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358D36DD-93F0-6F4C-A599-AF82E87AC422}"/>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056</a:t>
            </a:r>
            <a:endParaRPr kumimoji="1" lang="ja-JP" altLang="en-US" b="1" dirty="0"/>
          </a:p>
        </p:txBody>
      </p:sp>
      <p:sp>
        <p:nvSpPr>
          <p:cNvPr id="14" name="正方形/長方形 13">
            <a:extLst>
              <a:ext uri="{FF2B5EF4-FFF2-40B4-BE49-F238E27FC236}">
                <a16:creationId xmlns:a16="http://schemas.microsoft.com/office/drawing/2014/main" id="{300B9040-12CF-49E7-281E-FCDB400CD0BC}"/>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1383434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69FC7A9-D430-5D42-E0E8-ED926E027D3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A62F0805-D9FF-A262-27E3-FA4A3F465CB1}"/>
              </a:ext>
            </a:extLst>
          </p:cNvPr>
          <p:cNvSpPr/>
          <p:nvPr/>
        </p:nvSpPr>
        <p:spPr>
          <a:xfrm>
            <a:off x="11623675" y="6610350"/>
            <a:ext cx="568325"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40C8FCF7-A75D-119C-1F39-2939E1B575D7}"/>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057</a:t>
            </a:r>
            <a:endParaRPr kumimoji="1" lang="ja-JP" altLang="en-US" b="1" dirty="0"/>
          </a:p>
        </p:txBody>
      </p:sp>
      <p:sp>
        <p:nvSpPr>
          <p:cNvPr id="6" name="正方形/長方形 5">
            <a:extLst>
              <a:ext uri="{FF2B5EF4-FFF2-40B4-BE49-F238E27FC236}">
                <a16:creationId xmlns:a16="http://schemas.microsoft.com/office/drawing/2014/main" id="{ECA9C017-C475-5BD1-C57F-37DAEB09A0C1}"/>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48402594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12E3BABA-3AE2-6AF8-976E-9B7F6885E54A}"/>
              </a:ext>
            </a:extLst>
          </p:cNvPr>
          <p:cNvSpPr txBox="1"/>
          <p:nvPr/>
        </p:nvSpPr>
        <p:spPr>
          <a:xfrm>
            <a:off x="1670537" y="181700"/>
            <a:ext cx="8478603" cy="830997"/>
          </a:xfrm>
          <a:prstGeom prst="rect">
            <a:avLst/>
          </a:prstGeom>
          <a:noFill/>
        </p:spPr>
        <p:txBody>
          <a:bodyPr wrap="none" rtlCol="0">
            <a:spAutoFit/>
          </a:bodyPr>
          <a:lstStyle/>
          <a:p>
            <a:r>
              <a:rPr kumimoji="1" lang="en-US" altLang="ja-JP" sz="2400" b="1" dirty="0" err="1"/>
              <a:t>Fossum</a:t>
            </a:r>
            <a:r>
              <a:rPr kumimoji="1" lang="en-US" altLang="ja-JP" sz="2400" b="1" dirty="0"/>
              <a:t> </a:t>
            </a:r>
            <a:r>
              <a:rPr kumimoji="1" lang="ja-JP" altLang="en-US" sz="2400" b="1" dirty="0"/>
              <a:t>の </a:t>
            </a:r>
            <a:r>
              <a:rPr kumimoji="1" lang="en-US" altLang="ja-JP" sz="2400" b="1" dirty="0"/>
              <a:t>2014</a:t>
            </a:r>
            <a:r>
              <a:rPr kumimoji="1" lang="ja-JP" altLang="en-US" sz="2400" b="1" dirty="0"/>
              <a:t>の</a:t>
            </a:r>
            <a:r>
              <a:rPr kumimoji="1" lang="en-US" altLang="ja-JP" sz="2400" b="1" dirty="0"/>
              <a:t>IEEE</a:t>
            </a:r>
            <a:r>
              <a:rPr kumimoji="1" lang="ja-JP" altLang="en-US" sz="2400" b="1" dirty="0"/>
              <a:t>の論文には事実誤認の</a:t>
            </a:r>
            <a:r>
              <a:rPr lang="ja-JP" altLang="en-US" sz="2400" b="1" dirty="0"/>
              <a:t>記載がある。</a:t>
            </a:r>
            <a:endParaRPr lang="en-US" altLang="ja-JP" sz="2400" b="1" dirty="0"/>
          </a:p>
          <a:p>
            <a:r>
              <a:rPr kumimoji="1" lang="en-US" altLang="ja-JP" sz="2400" b="1" dirty="0"/>
              <a:t>   </a:t>
            </a:r>
            <a:endParaRPr kumimoji="1" lang="ja-JP" altLang="en-US" sz="2400" b="1" dirty="0"/>
          </a:p>
        </p:txBody>
      </p:sp>
      <p:pic>
        <p:nvPicPr>
          <p:cNvPr id="7" name="図 6">
            <a:extLst>
              <a:ext uri="{FF2B5EF4-FFF2-40B4-BE49-F238E27FC236}">
                <a16:creationId xmlns:a16="http://schemas.microsoft.com/office/drawing/2014/main" id="{9C2753AD-1330-F822-38B1-E2015F8A1BD6}"/>
              </a:ext>
            </a:extLst>
          </p:cNvPr>
          <p:cNvPicPr>
            <a:picLocks noChangeAspect="1"/>
          </p:cNvPicPr>
          <p:nvPr/>
        </p:nvPicPr>
        <p:blipFill>
          <a:blip r:embed="rId2"/>
          <a:stretch>
            <a:fillRect/>
          </a:stretch>
        </p:blipFill>
        <p:spPr>
          <a:xfrm>
            <a:off x="0" y="597198"/>
            <a:ext cx="12192000" cy="5915435"/>
          </a:xfrm>
          <a:prstGeom prst="rect">
            <a:avLst/>
          </a:prstGeom>
        </p:spPr>
      </p:pic>
      <p:sp>
        <p:nvSpPr>
          <p:cNvPr id="5" name="テキスト ボックス 4">
            <a:extLst>
              <a:ext uri="{FF2B5EF4-FFF2-40B4-BE49-F238E27FC236}">
                <a16:creationId xmlns:a16="http://schemas.microsoft.com/office/drawing/2014/main" id="{7DB2B9D3-76A0-526C-3101-239A2FFFB7E0}"/>
              </a:ext>
            </a:extLst>
          </p:cNvPr>
          <p:cNvSpPr txBox="1"/>
          <p:nvPr/>
        </p:nvSpPr>
        <p:spPr>
          <a:xfrm>
            <a:off x="11393460" y="6451492"/>
            <a:ext cx="798540" cy="461665"/>
          </a:xfrm>
          <a:prstGeom prst="rect">
            <a:avLst/>
          </a:prstGeom>
          <a:noFill/>
        </p:spPr>
        <p:txBody>
          <a:bodyPr wrap="square">
            <a:spAutoFit/>
          </a:bodyPr>
          <a:lstStyle/>
          <a:p>
            <a:r>
              <a:rPr lang="en-US" altLang="ja-JP" sz="2400" b="1"/>
              <a:t>2.56</a:t>
            </a:r>
            <a:endParaRPr lang="ja-JP" altLang="en-US" sz="2400" b="1" dirty="0"/>
          </a:p>
        </p:txBody>
      </p:sp>
      <p:sp>
        <p:nvSpPr>
          <p:cNvPr id="8" name="正方形/長方形 7">
            <a:extLst>
              <a:ext uri="{FF2B5EF4-FFF2-40B4-BE49-F238E27FC236}">
                <a16:creationId xmlns:a16="http://schemas.microsoft.com/office/drawing/2014/main" id="{18D43D6A-123B-72D0-32B8-F2EAB056D4EE}"/>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CC598AEB-2DE0-5106-8A96-A980CFB7A636}"/>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058</a:t>
            </a:r>
            <a:endParaRPr kumimoji="1" lang="ja-JP" altLang="en-US" b="1" dirty="0"/>
          </a:p>
        </p:txBody>
      </p:sp>
      <p:sp>
        <p:nvSpPr>
          <p:cNvPr id="10" name="正方形/長方形 9">
            <a:extLst>
              <a:ext uri="{FF2B5EF4-FFF2-40B4-BE49-F238E27FC236}">
                <a16:creationId xmlns:a16="http://schemas.microsoft.com/office/drawing/2014/main" id="{ACE3FFC6-5979-CE4C-E3AB-A6CECA6E5C32}"/>
              </a:ext>
            </a:extLst>
          </p:cNvPr>
          <p:cNvSpPr/>
          <p:nvPr/>
        </p:nvSpPr>
        <p:spPr>
          <a:xfrm>
            <a:off x="11708720" y="6542413"/>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103907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2A32DD-EDB9-B719-4DD6-DC6BE485E5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56956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940578AD-2024-5353-0242-465758B1CF2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9206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E0F2C-4E62-9DD2-E833-5C8CF62D4992}"/>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B37663F3-7AFF-3070-2B86-C416A706E80C}"/>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5" name="四角形: 角を丸くする 4">
            <a:extLst>
              <a:ext uri="{FF2B5EF4-FFF2-40B4-BE49-F238E27FC236}">
                <a16:creationId xmlns:a16="http://schemas.microsoft.com/office/drawing/2014/main" id="{32AB523D-030F-F80F-8D11-A869D0DA86A2}"/>
              </a:ext>
            </a:extLst>
          </p:cNvPr>
          <p:cNvSpPr/>
          <p:nvPr/>
        </p:nvSpPr>
        <p:spPr>
          <a:xfrm>
            <a:off x="1304331" y="5284352"/>
            <a:ext cx="10098869" cy="1405521"/>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CD5D524-F0B0-4979-9AC7-7AEA22B372CC}"/>
              </a:ext>
            </a:extLst>
          </p:cNvPr>
          <p:cNvSpPr txBox="1"/>
          <p:nvPr/>
        </p:nvSpPr>
        <p:spPr>
          <a:xfrm>
            <a:off x="1365643" y="5336618"/>
            <a:ext cx="9880426" cy="1323439"/>
          </a:xfrm>
          <a:prstGeom prst="rect">
            <a:avLst/>
          </a:prstGeom>
          <a:noFill/>
        </p:spPr>
        <p:txBody>
          <a:bodyPr wrap="square" rtlCol="0">
            <a:spAutoFit/>
          </a:bodyPr>
          <a:lstStyle/>
          <a:p>
            <a:r>
              <a:rPr kumimoji="1" lang="en-US" altLang="ja-JP" sz="2000" b="1" dirty="0">
                <a:solidFill>
                  <a:srgbClr val="000000"/>
                </a:solidFill>
                <a:latin typeface="Meiryo" panose="020B0604030504040204" pitchFamily="50" charset="-128"/>
                <a:ea typeface="Meiryo" panose="020B0604030504040204" pitchFamily="50" charset="-128"/>
              </a:rPr>
              <a:t>2010</a:t>
            </a:r>
            <a:r>
              <a:rPr kumimoji="1" lang="ja-JP" altLang="en-US" sz="2000" b="1" dirty="0">
                <a:solidFill>
                  <a:srgbClr val="000000"/>
                </a:solidFill>
                <a:latin typeface="Meiryo" panose="020B0604030504040204" pitchFamily="50" charset="-128"/>
                <a:ea typeface="Meiryo" panose="020B0604030504040204" pitchFamily="50" charset="-128"/>
              </a:rPr>
              <a:t>年６月には、変換効率　</a:t>
            </a:r>
            <a:r>
              <a:rPr kumimoji="1" lang="en-US" altLang="ja-JP" sz="2000" b="1" dirty="0">
                <a:solidFill>
                  <a:srgbClr val="000000"/>
                </a:solidFill>
                <a:latin typeface="Meiryo" panose="020B0604030504040204" pitchFamily="50" charset="-128"/>
                <a:ea typeface="Meiryo" panose="020B0604030504040204" pitchFamily="50" charset="-128"/>
              </a:rPr>
              <a:t>35.8 </a:t>
            </a:r>
            <a:r>
              <a:rPr kumimoji="1" lang="ja-JP" altLang="en-US" sz="2000" b="1" dirty="0">
                <a:solidFill>
                  <a:srgbClr val="000000"/>
                </a:solidFill>
                <a:latin typeface="Meiryo" panose="020B0604030504040204" pitchFamily="50" charset="-128"/>
                <a:ea typeface="Meiryo" panose="020B0604030504040204" pitchFamily="50" charset="-128"/>
              </a:rPr>
              <a:t>％を誇る　</a:t>
            </a:r>
            <a:r>
              <a:rPr kumimoji="1" lang="en-US" altLang="ja-JP" sz="2000" b="1" dirty="0" err="1">
                <a:solidFill>
                  <a:srgbClr val="000000"/>
                </a:solidFill>
                <a:latin typeface="Meiryo" panose="020B0604030504040204" pitchFamily="50" charset="-128"/>
                <a:ea typeface="Meiryo" panose="020B0604030504040204" pitchFamily="50" charset="-128"/>
              </a:rPr>
              <a:t>InGaAs</a:t>
            </a:r>
            <a:r>
              <a:rPr kumimoji="1" lang="ja-JP" altLang="en-US" sz="2000" b="1" dirty="0">
                <a:solidFill>
                  <a:srgbClr val="000000"/>
                </a:solidFill>
                <a:latin typeface="Meiryo" panose="020B0604030504040204" pitchFamily="50" charset="-128"/>
                <a:ea typeface="Meiryo" panose="020B0604030504040204" pitchFamily="50" charset="-128"/>
              </a:rPr>
              <a:t>太陽電池の開発に成功した。</a:t>
            </a:r>
            <a:endParaRPr kumimoji="1" lang="en-US" altLang="ja-JP" sz="2000" b="1" dirty="0">
              <a:solidFill>
                <a:srgbClr val="000000"/>
              </a:solidFill>
              <a:latin typeface="Meiryo" panose="020B0604030504040204" pitchFamily="50" charset="-128"/>
              <a:ea typeface="Meiryo" panose="020B0604030504040204" pitchFamily="50" charset="-128"/>
            </a:endParaRPr>
          </a:p>
          <a:p>
            <a:r>
              <a:rPr kumimoji="1" lang="ja-JP" altLang="en-US" sz="2000" b="1" dirty="0">
                <a:solidFill>
                  <a:srgbClr val="000000"/>
                </a:solidFill>
                <a:latin typeface="Meiryo" panose="020B0604030504040204" pitchFamily="50" charset="-128"/>
                <a:ea typeface="Meiryo" panose="020B0604030504040204" pitchFamily="50" charset="-128"/>
              </a:rPr>
              <a:t>　　　</a:t>
            </a:r>
            <a:r>
              <a:rPr kumimoji="1" lang="en-US" altLang="ja-JP" sz="2000" b="1" dirty="0">
                <a:solidFill>
                  <a:srgbClr val="000000"/>
                </a:solidFill>
                <a:latin typeface="Meiryo" panose="020B0604030504040204" pitchFamily="50" charset="-128"/>
                <a:ea typeface="Meiryo" panose="020B0604030504040204" pitchFamily="50" charset="-128"/>
              </a:rPr>
              <a:t>2009</a:t>
            </a:r>
            <a:r>
              <a:rPr kumimoji="1" lang="ja-JP" altLang="en-US" sz="2000" b="1" dirty="0">
                <a:solidFill>
                  <a:srgbClr val="000000"/>
                </a:solidFill>
                <a:latin typeface="Meiryo" panose="020B0604030504040204" pitchFamily="50" charset="-128"/>
                <a:ea typeface="Meiryo" panose="020B0604030504040204" pitchFamily="50" charset="-128"/>
              </a:rPr>
              <a:t>年</a:t>
            </a:r>
            <a:r>
              <a:rPr kumimoji="1" lang="en-US" altLang="ja-JP" sz="2000" b="1" dirty="0">
                <a:solidFill>
                  <a:srgbClr val="000000"/>
                </a:solidFill>
                <a:latin typeface="Meiryo" panose="020B0604030504040204" pitchFamily="50" charset="-128"/>
                <a:ea typeface="Meiryo" panose="020B0604030504040204" pitchFamily="50" charset="-128"/>
              </a:rPr>
              <a:t>10</a:t>
            </a:r>
            <a:r>
              <a:rPr kumimoji="1" lang="ja-JP" altLang="en-US" sz="2000" b="1" dirty="0">
                <a:solidFill>
                  <a:srgbClr val="000000"/>
                </a:solidFill>
                <a:latin typeface="Meiryo" panose="020B0604030504040204" pitchFamily="50" charset="-128"/>
                <a:ea typeface="Meiryo" panose="020B0604030504040204" pitchFamily="50" charset="-128"/>
              </a:rPr>
              <a:t>月</a:t>
            </a:r>
            <a:r>
              <a:rPr kumimoji="1" lang="en-US" altLang="ja-JP" sz="2000" b="1" dirty="0">
                <a:solidFill>
                  <a:srgbClr val="000000"/>
                </a:solidFill>
                <a:latin typeface="Meiryo" panose="020B0604030504040204" pitchFamily="50" charset="-128"/>
                <a:ea typeface="Meiryo" panose="020B0604030504040204" pitchFamily="50" charset="-128"/>
              </a:rPr>
              <a:t>22</a:t>
            </a:r>
            <a:r>
              <a:rPr kumimoji="1" lang="ja-JP" altLang="en-US" sz="2000" b="1" dirty="0">
                <a:solidFill>
                  <a:srgbClr val="000000"/>
                </a:solidFill>
                <a:latin typeface="Meiryo" panose="020B0604030504040204" pitchFamily="50" charset="-128"/>
                <a:ea typeface="Meiryo" panose="020B0604030504040204" pitchFamily="50" charset="-128"/>
              </a:rPr>
              <a:t>日に発表、</a:t>
            </a:r>
            <a:r>
              <a:rPr kumimoji="1" lang="en-US" altLang="ja-JP" sz="2000" b="1" dirty="0">
                <a:solidFill>
                  <a:srgbClr val="000000"/>
                </a:solidFill>
                <a:latin typeface="Meiryo" panose="020B0604030504040204" pitchFamily="50" charset="-128"/>
                <a:ea typeface="Meiryo" panose="020B0604030504040204" pitchFamily="50" charset="-128"/>
              </a:rPr>
              <a:t>Triple </a:t>
            </a:r>
            <a:r>
              <a:rPr kumimoji="1" lang="ja-JP" altLang="en-US" sz="2000" b="1" dirty="0">
                <a:solidFill>
                  <a:srgbClr val="000000"/>
                </a:solidFill>
                <a:latin typeface="Meiryo" panose="020B0604030504040204" pitchFamily="50" charset="-128"/>
                <a:ea typeface="Meiryo" panose="020B0604030504040204" pitchFamily="50" charset="-128"/>
              </a:rPr>
              <a:t>接合型をとり、非常に高価であった。</a:t>
            </a:r>
            <a:endParaRPr kumimoji="1" lang="en-US" altLang="ja-JP" sz="2000" b="1" dirty="0">
              <a:solidFill>
                <a:srgbClr val="000000"/>
              </a:solidFill>
              <a:latin typeface="Meiryo" panose="020B0604030504040204" pitchFamily="50" charset="-128"/>
              <a:ea typeface="Meiryo" panose="020B0604030504040204" pitchFamily="50" charset="-128"/>
            </a:endParaRPr>
          </a:p>
          <a:p>
            <a:r>
              <a:rPr kumimoji="1" lang="ja-JP" altLang="en-US" sz="2000" b="1" dirty="0">
                <a:solidFill>
                  <a:srgbClr val="000000"/>
                </a:solidFill>
                <a:latin typeface="Meiryo" panose="020B0604030504040204" pitchFamily="50" charset="-128"/>
                <a:ea typeface="Meiryo" panose="020B0604030504040204" pitchFamily="50" charset="-128"/>
              </a:rPr>
              <a:t>　　この　</a:t>
            </a:r>
            <a:r>
              <a:rPr kumimoji="1" lang="en-US" altLang="ja-JP" sz="2000" b="1" dirty="0" err="1">
                <a:solidFill>
                  <a:srgbClr val="000000"/>
                </a:solidFill>
                <a:latin typeface="Meiryo" panose="020B0604030504040204" pitchFamily="50" charset="-128"/>
                <a:ea typeface="Meiryo" panose="020B0604030504040204" pitchFamily="50" charset="-128"/>
              </a:rPr>
              <a:t>InGaAs</a:t>
            </a:r>
            <a:r>
              <a:rPr kumimoji="1" lang="en-US" altLang="ja-JP" sz="2000" b="1" dirty="0">
                <a:solidFill>
                  <a:srgbClr val="000000"/>
                </a:solidFill>
                <a:latin typeface="Meiryo" panose="020B0604030504040204" pitchFamily="50" charset="-128"/>
                <a:ea typeface="Meiryo" panose="020B0604030504040204" pitchFamily="50" charset="-128"/>
              </a:rPr>
              <a:t> </a:t>
            </a:r>
            <a:r>
              <a:rPr kumimoji="1" lang="ja-JP" altLang="en-US" sz="2000" b="1" dirty="0">
                <a:solidFill>
                  <a:srgbClr val="000000"/>
                </a:solidFill>
                <a:latin typeface="Meiryo" panose="020B0604030504040204" pitchFamily="50" charset="-128"/>
                <a:ea typeface="Meiryo" panose="020B0604030504040204" pitchFamily="50" charset="-128"/>
              </a:rPr>
              <a:t>太陽電池は人工衛星に搭載されるが、この　</a:t>
            </a:r>
            <a:r>
              <a:rPr kumimoji="1" lang="en-US" altLang="ja-JP" sz="2000" b="1" dirty="0">
                <a:solidFill>
                  <a:srgbClr val="000000"/>
                </a:solidFill>
                <a:latin typeface="Meiryo" panose="020B0604030504040204" pitchFamily="50" charset="-128"/>
                <a:ea typeface="Meiryo" panose="020B0604030504040204" pitchFamily="50" charset="-128"/>
              </a:rPr>
              <a:t>Triple</a:t>
            </a:r>
            <a:r>
              <a:rPr lang="ja-JP" altLang="en-US" sz="2000" b="1" dirty="0">
                <a:solidFill>
                  <a:srgbClr val="000000"/>
                </a:solidFill>
                <a:latin typeface="Meiryo" panose="020B0604030504040204" pitchFamily="50" charset="-128"/>
                <a:ea typeface="Meiryo" panose="020B0604030504040204" pitchFamily="50" charset="-128"/>
              </a:rPr>
              <a:t>接合型は、</a:t>
            </a:r>
            <a:endParaRPr lang="en-US" altLang="ja-JP" sz="2000" b="1" dirty="0">
              <a:solidFill>
                <a:srgbClr val="000000"/>
              </a:solidFill>
              <a:latin typeface="Meiryo" panose="020B0604030504040204" pitchFamily="50" charset="-128"/>
              <a:ea typeface="Meiryo" panose="020B0604030504040204" pitchFamily="50" charset="-128"/>
            </a:endParaRPr>
          </a:p>
          <a:p>
            <a:r>
              <a:rPr lang="ja-JP" altLang="en-US" sz="2000" b="1" dirty="0">
                <a:solidFill>
                  <a:srgbClr val="000000"/>
                </a:solidFill>
                <a:latin typeface="Meiryo" panose="020B0604030504040204" pitchFamily="50" charset="-128"/>
                <a:ea typeface="Meiryo" panose="020B0604030504040204" pitchFamily="50" charset="-128"/>
              </a:rPr>
              <a:t>　　　　　　温室効果ガス観測技術衛星「いぶき」に搭載実績がある。</a:t>
            </a:r>
            <a:endParaRPr kumimoji="1" lang="en-US" altLang="ja-JP" sz="2000" b="1" dirty="0">
              <a:solidFill>
                <a:srgbClr val="000000"/>
              </a:solidFill>
              <a:latin typeface="Meiryo" panose="020B0604030504040204" pitchFamily="50" charset="-128"/>
              <a:ea typeface="Meiryo" panose="020B0604030504040204" pitchFamily="50" charset="-128"/>
            </a:endParaRPr>
          </a:p>
        </p:txBody>
      </p:sp>
      <p:sp>
        <p:nvSpPr>
          <p:cNvPr id="7" name="正方形/長方形 6">
            <a:extLst>
              <a:ext uri="{FF2B5EF4-FFF2-40B4-BE49-F238E27FC236}">
                <a16:creationId xmlns:a16="http://schemas.microsoft.com/office/drawing/2014/main" id="{20704A8E-65EE-C5B3-02BE-6BEBE6DF626C}"/>
              </a:ext>
            </a:extLst>
          </p:cNvPr>
          <p:cNvSpPr/>
          <p:nvPr/>
        </p:nvSpPr>
        <p:spPr>
          <a:xfrm>
            <a:off x="772506" y="1572968"/>
            <a:ext cx="2690648" cy="315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CBC4102D-894F-4FBF-32CB-EBF9EAD9E92E}"/>
              </a:ext>
            </a:extLst>
          </p:cNvPr>
          <p:cNvSpPr/>
          <p:nvPr/>
        </p:nvSpPr>
        <p:spPr>
          <a:xfrm>
            <a:off x="772506" y="1903102"/>
            <a:ext cx="2690648" cy="27412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1DE2AAAD-5AB8-59C6-C817-5DC7CB3EDCF4}"/>
              </a:ext>
            </a:extLst>
          </p:cNvPr>
          <p:cNvSpPr/>
          <p:nvPr/>
        </p:nvSpPr>
        <p:spPr>
          <a:xfrm>
            <a:off x="772506" y="2256009"/>
            <a:ext cx="2690648" cy="315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a:extLst>
              <a:ext uri="{FF2B5EF4-FFF2-40B4-BE49-F238E27FC236}">
                <a16:creationId xmlns:a16="http://schemas.microsoft.com/office/drawing/2014/main" id="{566B2B33-8A97-E226-BBE1-F7001CD42BB2}"/>
              </a:ext>
            </a:extLst>
          </p:cNvPr>
          <p:cNvSpPr/>
          <p:nvPr/>
        </p:nvSpPr>
        <p:spPr>
          <a:xfrm>
            <a:off x="772506" y="2586143"/>
            <a:ext cx="2690648" cy="27412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0ED02D02-E893-755F-1168-7B7C684FC7BE}"/>
              </a:ext>
            </a:extLst>
          </p:cNvPr>
          <p:cNvSpPr/>
          <p:nvPr/>
        </p:nvSpPr>
        <p:spPr>
          <a:xfrm>
            <a:off x="772506" y="3311935"/>
            <a:ext cx="2690648" cy="3153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4B7266E8-AF4F-6A48-7495-23E24FE89972}"/>
              </a:ext>
            </a:extLst>
          </p:cNvPr>
          <p:cNvSpPr/>
          <p:nvPr/>
        </p:nvSpPr>
        <p:spPr>
          <a:xfrm>
            <a:off x="772506" y="3627246"/>
            <a:ext cx="2690648" cy="27412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8F7BE302-B11C-446C-1B48-FE390AC7127C}"/>
              </a:ext>
            </a:extLst>
          </p:cNvPr>
          <p:cNvSpPr txBox="1"/>
          <p:nvPr/>
        </p:nvSpPr>
        <p:spPr>
          <a:xfrm>
            <a:off x="3739470" y="1588094"/>
            <a:ext cx="1587062" cy="369332"/>
          </a:xfrm>
          <a:prstGeom prst="rect">
            <a:avLst/>
          </a:prstGeom>
          <a:noFill/>
        </p:spPr>
        <p:txBody>
          <a:bodyPr wrap="square">
            <a:spAutoFit/>
          </a:bodyPr>
          <a:lstStyle/>
          <a:p>
            <a:r>
              <a:rPr kumimoji="1" lang="en-US" altLang="ja-JP" b="1" dirty="0" err="1">
                <a:solidFill>
                  <a:schemeClr val="accent1">
                    <a:lumMod val="75000"/>
                  </a:schemeClr>
                </a:solidFill>
              </a:rPr>
              <a:t>InGaP</a:t>
            </a:r>
            <a:r>
              <a:rPr lang="ja-JP" altLang="en-US" b="1" dirty="0">
                <a:solidFill>
                  <a:schemeClr val="accent1">
                    <a:lumMod val="75000"/>
                  </a:schemeClr>
                </a:solidFill>
              </a:rPr>
              <a:t> </a:t>
            </a:r>
            <a:r>
              <a:rPr kumimoji="1" lang="en-US" altLang="ja-JP" b="1" dirty="0">
                <a:solidFill>
                  <a:schemeClr val="accent1">
                    <a:lumMod val="75000"/>
                  </a:schemeClr>
                </a:solidFill>
              </a:rPr>
              <a:t>(top)</a:t>
            </a:r>
            <a:endParaRPr lang="ja-JP" altLang="en-US" dirty="0"/>
          </a:p>
        </p:txBody>
      </p:sp>
      <p:sp>
        <p:nvSpPr>
          <p:cNvPr id="15" name="テキスト ボックス 14">
            <a:extLst>
              <a:ext uri="{FF2B5EF4-FFF2-40B4-BE49-F238E27FC236}">
                <a16:creationId xmlns:a16="http://schemas.microsoft.com/office/drawing/2014/main" id="{3EDAB79E-AADA-BB27-971B-BCF09A642E18}"/>
              </a:ext>
            </a:extLst>
          </p:cNvPr>
          <p:cNvSpPr txBox="1"/>
          <p:nvPr/>
        </p:nvSpPr>
        <p:spPr>
          <a:xfrm>
            <a:off x="3539792" y="2296231"/>
            <a:ext cx="2937641" cy="369332"/>
          </a:xfrm>
          <a:prstGeom prst="rect">
            <a:avLst/>
          </a:prstGeom>
          <a:noFill/>
        </p:spPr>
        <p:txBody>
          <a:bodyPr wrap="square">
            <a:spAutoFit/>
          </a:bodyPr>
          <a:lstStyle/>
          <a:p>
            <a:r>
              <a:rPr kumimoji="1" lang="en-US" altLang="ja-JP" b="1" dirty="0">
                <a:solidFill>
                  <a:schemeClr val="accent1">
                    <a:lumMod val="75000"/>
                  </a:schemeClr>
                </a:solidFill>
              </a:rPr>
              <a:t>(In)</a:t>
            </a:r>
            <a:r>
              <a:rPr kumimoji="1" lang="en-US" altLang="ja-JP" b="1" dirty="0" err="1">
                <a:solidFill>
                  <a:schemeClr val="accent1">
                    <a:lumMod val="75000"/>
                  </a:schemeClr>
                </a:solidFill>
              </a:rPr>
              <a:t>GaPAs</a:t>
            </a:r>
            <a:r>
              <a:rPr lang="ja-JP" altLang="en-US" b="1" dirty="0">
                <a:solidFill>
                  <a:schemeClr val="accent1">
                    <a:lumMod val="75000"/>
                  </a:schemeClr>
                </a:solidFill>
              </a:rPr>
              <a:t> </a:t>
            </a:r>
            <a:r>
              <a:rPr kumimoji="1" lang="en-US" altLang="ja-JP" b="1" dirty="0">
                <a:solidFill>
                  <a:schemeClr val="accent1">
                    <a:lumMod val="75000"/>
                  </a:schemeClr>
                </a:solidFill>
              </a:rPr>
              <a:t>(middle)</a:t>
            </a:r>
            <a:endParaRPr lang="ja-JP" altLang="en-US" dirty="0"/>
          </a:p>
        </p:txBody>
      </p:sp>
      <p:sp>
        <p:nvSpPr>
          <p:cNvPr id="16" name="正方形/長方形 15">
            <a:extLst>
              <a:ext uri="{FF2B5EF4-FFF2-40B4-BE49-F238E27FC236}">
                <a16:creationId xmlns:a16="http://schemas.microsoft.com/office/drawing/2014/main" id="{6E0F03A7-A2CD-161F-C86A-9223F929F8CA}"/>
              </a:ext>
            </a:extLst>
          </p:cNvPr>
          <p:cNvSpPr/>
          <p:nvPr/>
        </p:nvSpPr>
        <p:spPr>
          <a:xfrm>
            <a:off x="772506" y="3022986"/>
            <a:ext cx="2690648" cy="31531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6F44661-9E71-4EC0-E338-44B15DC81A96}"/>
              </a:ext>
            </a:extLst>
          </p:cNvPr>
          <p:cNvSpPr txBox="1"/>
          <p:nvPr/>
        </p:nvSpPr>
        <p:spPr>
          <a:xfrm>
            <a:off x="3539791" y="3210311"/>
            <a:ext cx="2937641" cy="369332"/>
          </a:xfrm>
          <a:prstGeom prst="rect">
            <a:avLst/>
          </a:prstGeom>
          <a:noFill/>
        </p:spPr>
        <p:txBody>
          <a:bodyPr wrap="square">
            <a:spAutoFit/>
          </a:bodyPr>
          <a:lstStyle/>
          <a:p>
            <a:r>
              <a:rPr kumimoji="1" lang="en-US" altLang="ja-JP" b="1" dirty="0">
                <a:solidFill>
                  <a:schemeClr val="accent1">
                    <a:lumMod val="75000"/>
                  </a:schemeClr>
                </a:solidFill>
              </a:rPr>
              <a:t>(In)GaAs</a:t>
            </a:r>
            <a:r>
              <a:rPr lang="ja-JP" altLang="en-US" b="1" dirty="0">
                <a:solidFill>
                  <a:schemeClr val="accent1">
                    <a:lumMod val="75000"/>
                  </a:schemeClr>
                </a:solidFill>
              </a:rPr>
              <a:t> </a:t>
            </a:r>
            <a:r>
              <a:rPr kumimoji="1" lang="en-US" altLang="ja-JP" b="1" dirty="0">
                <a:solidFill>
                  <a:schemeClr val="accent1">
                    <a:lumMod val="75000"/>
                  </a:schemeClr>
                </a:solidFill>
              </a:rPr>
              <a:t>(bottom)</a:t>
            </a:r>
            <a:endParaRPr lang="ja-JP" altLang="en-US" dirty="0"/>
          </a:p>
        </p:txBody>
      </p:sp>
      <p:sp>
        <p:nvSpPr>
          <p:cNvPr id="18" name="テキスト ボックス 17">
            <a:extLst>
              <a:ext uri="{FF2B5EF4-FFF2-40B4-BE49-F238E27FC236}">
                <a16:creationId xmlns:a16="http://schemas.microsoft.com/office/drawing/2014/main" id="{2875F963-4130-1F71-C070-35DFC6F33C4B}"/>
              </a:ext>
            </a:extLst>
          </p:cNvPr>
          <p:cNvSpPr txBox="1"/>
          <p:nvPr/>
        </p:nvSpPr>
        <p:spPr>
          <a:xfrm>
            <a:off x="476443" y="4190321"/>
            <a:ext cx="6437589" cy="646331"/>
          </a:xfrm>
          <a:prstGeom prst="rect">
            <a:avLst/>
          </a:prstGeom>
          <a:noFill/>
        </p:spPr>
        <p:txBody>
          <a:bodyPr wrap="square">
            <a:spAutoFit/>
          </a:bodyPr>
          <a:lstStyle/>
          <a:p>
            <a:r>
              <a:rPr kumimoji="1" lang="ja-JP" altLang="en-US" b="1" dirty="0">
                <a:solidFill>
                  <a:schemeClr val="accent1">
                    <a:lumMod val="75000"/>
                  </a:schemeClr>
                </a:solidFill>
              </a:rPr>
              <a:t>    変換効率</a:t>
            </a:r>
            <a:r>
              <a:rPr kumimoji="1" lang="en-US" altLang="ja-JP" b="1" dirty="0">
                <a:solidFill>
                  <a:schemeClr val="accent1">
                    <a:lumMod val="75000"/>
                  </a:schemeClr>
                </a:solidFill>
              </a:rPr>
              <a:t>(35.8 %)</a:t>
            </a:r>
            <a:r>
              <a:rPr kumimoji="1" lang="ja-JP" altLang="en-US" b="1" dirty="0">
                <a:solidFill>
                  <a:schemeClr val="accent1">
                    <a:lumMod val="75000"/>
                  </a:schemeClr>
                </a:solidFill>
              </a:rPr>
              <a:t>を持つ</a:t>
            </a:r>
            <a:r>
              <a:rPr kumimoji="1" lang="en-US" altLang="ja-JP" b="1" dirty="0" err="1">
                <a:solidFill>
                  <a:schemeClr val="accent1">
                    <a:lumMod val="75000"/>
                  </a:schemeClr>
                </a:solidFill>
              </a:rPr>
              <a:t>InGaAs</a:t>
            </a:r>
            <a:r>
              <a:rPr kumimoji="1" lang="ja-JP" altLang="en-US" b="1" dirty="0">
                <a:solidFill>
                  <a:schemeClr val="accent1">
                    <a:lumMod val="75000"/>
                  </a:schemeClr>
                </a:solidFill>
              </a:rPr>
              <a:t>太陽電池</a:t>
            </a:r>
            <a:endParaRPr kumimoji="1" lang="en-US" altLang="ja-JP" b="1" dirty="0">
              <a:solidFill>
                <a:schemeClr val="accent1">
                  <a:lumMod val="75000"/>
                </a:schemeClr>
              </a:solidFill>
            </a:endParaRPr>
          </a:p>
          <a:p>
            <a:r>
              <a:rPr lang="ja-JP" altLang="en-US" b="1" dirty="0">
                <a:solidFill>
                  <a:schemeClr val="accent1">
                    <a:lumMod val="75000"/>
                  </a:schemeClr>
                </a:solidFill>
              </a:rPr>
              <a:t>　　  　      </a:t>
            </a:r>
            <a:r>
              <a:rPr lang="en-US" altLang="ja-JP" b="1" dirty="0">
                <a:solidFill>
                  <a:schemeClr val="accent1">
                    <a:lumMod val="75000"/>
                  </a:schemeClr>
                </a:solidFill>
              </a:rPr>
              <a:t>by Sharp, Oct 22, 2009</a:t>
            </a:r>
            <a:endParaRPr lang="ja-JP" altLang="en-US" dirty="0"/>
          </a:p>
        </p:txBody>
      </p:sp>
      <p:sp>
        <p:nvSpPr>
          <p:cNvPr id="19" name="矢印: 下 18">
            <a:extLst>
              <a:ext uri="{FF2B5EF4-FFF2-40B4-BE49-F238E27FC236}">
                <a16:creationId xmlns:a16="http://schemas.microsoft.com/office/drawing/2014/main" id="{595A9A82-3197-9DE5-00C9-2A299C9E8118}"/>
              </a:ext>
            </a:extLst>
          </p:cNvPr>
          <p:cNvSpPr/>
          <p:nvPr/>
        </p:nvSpPr>
        <p:spPr>
          <a:xfrm>
            <a:off x="1802520" y="899546"/>
            <a:ext cx="315310" cy="620301"/>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a:extLst>
              <a:ext uri="{FF2B5EF4-FFF2-40B4-BE49-F238E27FC236}">
                <a16:creationId xmlns:a16="http://schemas.microsoft.com/office/drawing/2014/main" id="{2A2F8224-4666-0A75-2B5E-338BCBC6C3D7}"/>
              </a:ext>
            </a:extLst>
          </p:cNvPr>
          <p:cNvSpPr txBox="1"/>
          <p:nvPr/>
        </p:nvSpPr>
        <p:spPr>
          <a:xfrm>
            <a:off x="5861256" y="1417812"/>
            <a:ext cx="1587062" cy="369332"/>
          </a:xfrm>
          <a:prstGeom prst="rect">
            <a:avLst/>
          </a:prstGeom>
          <a:noFill/>
          <a:ln>
            <a:noFill/>
          </a:ln>
        </p:spPr>
        <p:txBody>
          <a:bodyPr wrap="square">
            <a:spAutoFit/>
          </a:bodyPr>
          <a:lstStyle/>
          <a:p>
            <a:r>
              <a:rPr kumimoji="1" lang="en-US" altLang="ja-JP" b="1" dirty="0">
                <a:solidFill>
                  <a:srgbClr val="FF0000"/>
                </a:solidFill>
              </a:rPr>
              <a:t>Light</a:t>
            </a:r>
            <a:endParaRPr lang="ja-JP" altLang="en-US" dirty="0">
              <a:solidFill>
                <a:srgbClr val="FF0000"/>
              </a:solidFill>
            </a:endParaRPr>
          </a:p>
        </p:txBody>
      </p:sp>
      <p:sp>
        <p:nvSpPr>
          <p:cNvPr id="31" name="矢印: 下 30">
            <a:extLst>
              <a:ext uri="{FF2B5EF4-FFF2-40B4-BE49-F238E27FC236}">
                <a16:creationId xmlns:a16="http://schemas.microsoft.com/office/drawing/2014/main" id="{C3735EE1-B779-618E-D53E-7958812B4E71}"/>
              </a:ext>
            </a:extLst>
          </p:cNvPr>
          <p:cNvSpPr/>
          <p:nvPr/>
        </p:nvSpPr>
        <p:spPr>
          <a:xfrm rot="16200000">
            <a:off x="6310579" y="1626632"/>
            <a:ext cx="315310" cy="620301"/>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5DEE247B-2B2B-9277-2A40-F3589606E93F}"/>
              </a:ext>
            </a:extLst>
          </p:cNvPr>
          <p:cNvSpPr txBox="1"/>
          <p:nvPr/>
        </p:nvSpPr>
        <p:spPr>
          <a:xfrm>
            <a:off x="2433139" y="1107738"/>
            <a:ext cx="1587062" cy="369332"/>
          </a:xfrm>
          <a:prstGeom prst="rect">
            <a:avLst/>
          </a:prstGeom>
          <a:noFill/>
          <a:ln>
            <a:noFill/>
          </a:ln>
        </p:spPr>
        <p:txBody>
          <a:bodyPr wrap="square">
            <a:spAutoFit/>
          </a:bodyPr>
          <a:lstStyle/>
          <a:p>
            <a:r>
              <a:rPr kumimoji="1" lang="en-US" altLang="ja-JP" b="1" dirty="0">
                <a:solidFill>
                  <a:srgbClr val="FF0000"/>
                </a:solidFill>
              </a:rPr>
              <a:t>Light</a:t>
            </a:r>
            <a:endParaRPr lang="ja-JP" altLang="en-US" dirty="0">
              <a:solidFill>
                <a:srgbClr val="FF0000"/>
              </a:solidFill>
            </a:endParaRPr>
          </a:p>
        </p:txBody>
      </p:sp>
      <p:sp>
        <p:nvSpPr>
          <p:cNvPr id="33" name="テキスト ボックス 32">
            <a:extLst>
              <a:ext uri="{FF2B5EF4-FFF2-40B4-BE49-F238E27FC236}">
                <a16:creationId xmlns:a16="http://schemas.microsoft.com/office/drawing/2014/main" id="{4C1D71A5-7AEE-9615-0FC3-A62E7CC4AD1D}"/>
              </a:ext>
            </a:extLst>
          </p:cNvPr>
          <p:cNvSpPr txBox="1"/>
          <p:nvPr/>
        </p:nvSpPr>
        <p:spPr>
          <a:xfrm>
            <a:off x="5951490" y="733840"/>
            <a:ext cx="1587062" cy="369332"/>
          </a:xfrm>
          <a:prstGeom prst="rect">
            <a:avLst/>
          </a:prstGeom>
          <a:noFill/>
        </p:spPr>
        <p:txBody>
          <a:bodyPr wrap="square">
            <a:spAutoFit/>
          </a:bodyPr>
          <a:lstStyle/>
          <a:p>
            <a:r>
              <a:rPr kumimoji="1" lang="en-US" altLang="ja-JP" b="1" dirty="0" err="1">
                <a:solidFill>
                  <a:schemeClr val="accent1">
                    <a:lumMod val="75000"/>
                  </a:schemeClr>
                </a:solidFill>
              </a:rPr>
              <a:t>InGaP</a:t>
            </a:r>
            <a:r>
              <a:rPr lang="ja-JP" altLang="en-US" b="1" dirty="0">
                <a:solidFill>
                  <a:schemeClr val="accent1">
                    <a:lumMod val="75000"/>
                  </a:schemeClr>
                </a:solidFill>
              </a:rPr>
              <a:t> </a:t>
            </a:r>
            <a:r>
              <a:rPr kumimoji="1" lang="en-US" altLang="ja-JP" b="1" dirty="0">
                <a:solidFill>
                  <a:schemeClr val="accent1">
                    <a:lumMod val="75000"/>
                  </a:schemeClr>
                </a:solidFill>
              </a:rPr>
              <a:t>(top)</a:t>
            </a:r>
            <a:endParaRPr lang="ja-JP" altLang="en-US" dirty="0"/>
          </a:p>
        </p:txBody>
      </p:sp>
      <p:sp>
        <p:nvSpPr>
          <p:cNvPr id="34" name="テキスト ボックス 33">
            <a:extLst>
              <a:ext uri="{FF2B5EF4-FFF2-40B4-BE49-F238E27FC236}">
                <a16:creationId xmlns:a16="http://schemas.microsoft.com/office/drawing/2014/main" id="{9D232EB2-8627-5371-C7F4-8CB7E0B5F473}"/>
              </a:ext>
            </a:extLst>
          </p:cNvPr>
          <p:cNvSpPr txBox="1"/>
          <p:nvPr/>
        </p:nvSpPr>
        <p:spPr>
          <a:xfrm>
            <a:off x="7451839" y="740335"/>
            <a:ext cx="2937641" cy="369332"/>
          </a:xfrm>
          <a:prstGeom prst="rect">
            <a:avLst/>
          </a:prstGeom>
          <a:noFill/>
        </p:spPr>
        <p:txBody>
          <a:bodyPr wrap="square">
            <a:spAutoFit/>
          </a:bodyPr>
          <a:lstStyle/>
          <a:p>
            <a:r>
              <a:rPr kumimoji="1" lang="en-US" altLang="ja-JP" b="1" dirty="0">
                <a:solidFill>
                  <a:schemeClr val="accent1">
                    <a:lumMod val="75000"/>
                  </a:schemeClr>
                </a:solidFill>
              </a:rPr>
              <a:t>(In)</a:t>
            </a:r>
            <a:r>
              <a:rPr kumimoji="1" lang="en-US" altLang="ja-JP" b="1" dirty="0" err="1">
                <a:solidFill>
                  <a:schemeClr val="accent1">
                    <a:lumMod val="75000"/>
                  </a:schemeClr>
                </a:solidFill>
              </a:rPr>
              <a:t>GaPAs</a:t>
            </a:r>
            <a:r>
              <a:rPr lang="ja-JP" altLang="en-US" b="1" dirty="0">
                <a:solidFill>
                  <a:schemeClr val="accent1">
                    <a:lumMod val="75000"/>
                  </a:schemeClr>
                </a:solidFill>
              </a:rPr>
              <a:t> </a:t>
            </a:r>
            <a:r>
              <a:rPr kumimoji="1" lang="en-US" altLang="ja-JP" b="1" dirty="0">
                <a:solidFill>
                  <a:schemeClr val="accent1">
                    <a:lumMod val="75000"/>
                  </a:schemeClr>
                </a:solidFill>
              </a:rPr>
              <a:t>(middle)</a:t>
            </a:r>
            <a:endParaRPr lang="ja-JP" altLang="en-US" dirty="0"/>
          </a:p>
        </p:txBody>
      </p:sp>
      <p:sp>
        <p:nvSpPr>
          <p:cNvPr id="35" name="テキスト ボックス 34">
            <a:extLst>
              <a:ext uri="{FF2B5EF4-FFF2-40B4-BE49-F238E27FC236}">
                <a16:creationId xmlns:a16="http://schemas.microsoft.com/office/drawing/2014/main" id="{8A2DA3A1-4068-C50F-DC9B-712B2D840DD1}"/>
              </a:ext>
            </a:extLst>
          </p:cNvPr>
          <p:cNvSpPr txBox="1"/>
          <p:nvPr/>
        </p:nvSpPr>
        <p:spPr>
          <a:xfrm>
            <a:off x="9777247" y="722667"/>
            <a:ext cx="2937641" cy="369332"/>
          </a:xfrm>
          <a:prstGeom prst="rect">
            <a:avLst/>
          </a:prstGeom>
          <a:noFill/>
        </p:spPr>
        <p:txBody>
          <a:bodyPr wrap="square">
            <a:spAutoFit/>
          </a:bodyPr>
          <a:lstStyle/>
          <a:p>
            <a:r>
              <a:rPr kumimoji="1" lang="en-US" altLang="ja-JP" b="1" dirty="0">
                <a:solidFill>
                  <a:schemeClr val="accent1">
                    <a:lumMod val="75000"/>
                  </a:schemeClr>
                </a:solidFill>
              </a:rPr>
              <a:t>(In)GaAs</a:t>
            </a:r>
            <a:r>
              <a:rPr lang="ja-JP" altLang="en-US" b="1" dirty="0">
                <a:solidFill>
                  <a:schemeClr val="accent1">
                    <a:lumMod val="75000"/>
                  </a:schemeClr>
                </a:solidFill>
              </a:rPr>
              <a:t> </a:t>
            </a:r>
            <a:r>
              <a:rPr kumimoji="1" lang="en-US" altLang="ja-JP" b="1" dirty="0">
                <a:solidFill>
                  <a:schemeClr val="accent1">
                    <a:lumMod val="75000"/>
                  </a:schemeClr>
                </a:solidFill>
              </a:rPr>
              <a:t>(bottom)</a:t>
            </a:r>
            <a:endParaRPr lang="ja-JP" altLang="en-US" dirty="0"/>
          </a:p>
        </p:txBody>
      </p:sp>
      <p:cxnSp>
        <p:nvCxnSpPr>
          <p:cNvPr id="37" name="直線矢印コネクタ 36">
            <a:extLst>
              <a:ext uri="{FF2B5EF4-FFF2-40B4-BE49-F238E27FC236}">
                <a16:creationId xmlns:a16="http://schemas.microsoft.com/office/drawing/2014/main" id="{C683F60A-896E-507A-DBF5-C2F87294581A}"/>
              </a:ext>
            </a:extLst>
          </p:cNvPr>
          <p:cNvCxnSpPr>
            <a:cxnSpLocks/>
          </p:cNvCxnSpPr>
          <p:nvPr/>
        </p:nvCxnSpPr>
        <p:spPr>
          <a:xfrm>
            <a:off x="7430776" y="1171601"/>
            <a:ext cx="185712" cy="44090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17EE5BD3-61F7-2CF2-D21B-E504175DA10B}"/>
              </a:ext>
            </a:extLst>
          </p:cNvPr>
          <p:cNvCxnSpPr>
            <a:cxnSpLocks/>
          </p:cNvCxnSpPr>
          <p:nvPr/>
        </p:nvCxnSpPr>
        <p:spPr>
          <a:xfrm>
            <a:off x="8914514" y="1190577"/>
            <a:ext cx="103324" cy="42839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95277044-FF87-832F-525F-ED4F200B289F}"/>
              </a:ext>
            </a:extLst>
          </p:cNvPr>
          <p:cNvCxnSpPr>
            <a:cxnSpLocks/>
          </p:cNvCxnSpPr>
          <p:nvPr/>
        </p:nvCxnSpPr>
        <p:spPr>
          <a:xfrm flipH="1">
            <a:off x="10581285" y="1056583"/>
            <a:ext cx="303049" cy="53622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43" name="テキスト ボックス 42">
            <a:extLst>
              <a:ext uri="{FF2B5EF4-FFF2-40B4-BE49-F238E27FC236}">
                <a16:creationId xmlns:a16="http://schemas.microsoft.com/office/drawing/2014/main" id="{645221D7-8F3E-A02D-74D7-F17CAED32AD8}"/>
              </a:ext>
            </a:extLst>
          </p:cNvPr>
          <p:cNvSpPr txBox="1"/>
          <p:nvPr/>
        </p:nvSpPr>
        <p:spPr>
          <a:xfrm>
            <a:off x="7411538" y="2295765"/>
            <a:ext cx="418668" cy="369332"/>
          </a:xfrm>
          <a:prstGeom prst="rect">
            <a:avLst/>
          </a:prstGeom>
          <a:noFill/>
          <a:ln>
            <a:noFill/>
          </a:ln>
        </p:spPr>
        <p:txBody>
          <a:bodyPr wrap="square">
            <a:spAutoFit/>
          </a:bodyPr>
          <a:lstStyle/>
          <a:p>
            <a:r>
              <a:rPr kumimoji="1" lang="en-US" altLang="ja-JP" b="1" dirty="0">
                <a:solidFill>
                  <a:schemeClr val="accent1">
                    <a:lumMod val="75000"/>
                  </a:schemeClr>
                </a:solidFill>
              </a:rPr>
              <a:t>J1</a:t>
            </a:r>
            <a:endParaRPr lang="ja-JP" altLang="en-US" dirty="0">
              <a:solidFill>
                <a:schemeClr val="accent1">
                  <a:lumMod val="75000"/>
                </a:schemeClr>
              </a:solidFill>
            </a:endParaRPr>
          </a:p>
        </p:txBody>
      </p:sp>
      <p:sp>
        <p:nvSpPr>
          <p:cNvPr id="44" name="テキスト ボックス 43">
            <a:extLst>
              <a:ext uri="{FF2B5EF4-FFF2-40B4-BE49-F238E27FC236}">
                <a16:creationId xmlns:a16="http://schemas.microsoft.com/office/drawing/2014/main" id="{D6528B69-19B4-6933-4387-AC0AA0326437}"/>
              </a:ext>
            </a:extLst>
          </p:cNvPr>
          <p:cNvSpPr txBox="1"/>
          <p:nvPr/>
        </p:nvSpPr>
        <p:spPr>
          <a:xfrm>
            <a:off x="9106879" y="2307364"/>
            <a:ext cx="418668" cy="369332"/>
          </a:xfrm>
          <a:prstGeom prst="rect">
            <a:avLst/>
          </a:prstGeom>
          <a:noFill/>
          <a:ln>
            <a:noFill/>
          </a:ln>
        </p:spPr>
        <p:txBody>
          <a:bodyPr wrap="square">
            <a:spAutoFit/>
          </a:bodyPr>
          <a:lstStyle/>
          <a:p>
            <a:r>
              <a:rPr kumimoji="1" lang="en-US" altLang="ja-JP" b="1" dirty="0">
                <a:solidFill>
                  <a:schemeClr val="accent1">
                    <a:lumMod val="75000"/>
                  </a:schemeClr>
                </a:solidFill>
              </a:rPr>
              <a:t>J2</a:t>
            </a:r>
            <a:endParaRPr lang="ja-JP" altLang="en-US" dirty="0">
              <a:solidFill>
                <a:schemeClr val="accent1">
                  <a:lumMod val="75000"/>
                </a:schemeClr>
              </a:solidFill>
            </a:endParaRPr>
          </a:p>
        </p:txBody>
      </p:sp>
      <p:sp>
        <p:nvSpPr>
          <p:cNvPr id="45" name="テキスト ボックス 44">
            <a:extLst>
              <a:ext uri="{FF2B5EF4-FFF2-40B4-BE49-F238E27FC236}">
                <a16:creationId xmlns:a16="http://schemas.microsoft.com/office/drawing/2014/main" id="{6BC7304B-ED2D-AE09-62D3-E388D9DE358D}"/>
              </a:ext>
            </a:extLst>
          </p:cNvPr>
          <p:cNvSpPr txBox="1"/>
          <p:nvPr/>
        </p:nvSpPr>
        <p:spPr>
          <a:xfrm>
            <a:off x="10693167" y="2307364"/>
            <a:ext cx="418668" cy="369332"/>
          </a:xfrm>
          <a:prstGeom prst="rect">
            <a:avLst/>
          </a:prstGeom>
          <a:noFill/>
          <a:ln>
            <a:noFill/>
          </a:ln>
        </p:spPr>
        <p:txBody>
          <a:bodyPr wrap="square">
            <a:spAutoFit/>
          </a:bodyPr>
          <a:lstStyle/>
          <a:p>
            <a:r>
              <a:rPr kumimoji="1" lang="en-US" altLang="ja-JP" b="1" dirty="0">
                <a:solidFill>
                  <a:schemeClr val="accent1">
                    <a:lumMod val="75000"/>
                  </a:schemeClr>
                </a:solidFill>
              </a:rPr>
              <a:t>J3</a:t>
            </a:r>
            <a:endParaRPr lang="ja-JP" altLang="en-US" dirty="0">
              <a:solidFill>
                <a:schemeClr val="accent1">
                  <a:lumMod val="75000"/>
                </a:schemeClr>
              </a:solidFill>
            </a:endParaRPr>
          </a:p>
        </p:txBody>
      </p:sp>
      <p:cxnSp>
        <p:nvCxnSpPr>
          <p:cNvPr id="46" name="直線コネクタ 45">
            <a:extLst>
              <a:ext uri="{FF2B5EF4-FFF2-40B4-BE49-F238E27FC236}">
                <a16:creationId xmlns:a16="http://schemas.microsoft.com/office/drawing/2014/main" id="{E77EE9C3-41C8-5978-B88F-D490B6FE04CC}"/>
              </a:ext>
            </a:extLst>
          </p:cNvPr>
          <p:cNvCxnSpPr>
            <a:cxnSpLocks/>
          </p:cNvCxnSpPr>
          <p:nvPr/>
        </p:nvCxnSpPr>
        <p:spPr>
          <a:xfrm>
            <a:off x="6889945" y="2860269"/>
            <a:ext cx="5215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2D478533-B569-154C-F6C5-B81434450676}"/>
              </a:ext>
            </a:extLst>
          </p:cNvPr>
          <p:cNvCxnSpPr>
            <a:cxnSpLocks/>
          </p:cNvCxnSpPr>
          <p:nvPr/>
        </p:nvCxnSpPr>
        <p:spPr>
          <a:xfrm>
            <a:off x="7399282" y="2860269"/>
            <a:ext cx="522014" cy="320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7F9BF997-C622-C55E-771A-06DA8E11DBBE}"/>
              </a:ext>
            </a:extLst>
          </p:cNvPr>
          <p:cNvCxnSpPr>
            <a:cxnSpLocks/>
          </p:cNvCxnSpPr>
          <p:nvPr/>
        </p:nvCxnSpPr>
        <p:spPr>
          <a:xfrm>
            <a:off x="7921296" y="3180641"/>
            <a:ext cx="567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251465AE-629D-9DDE-567D-44282A621780}"/>
              </a:ext>
            </a:extLst>
          </p:cNvPr>
          <p:cNvCxnSpPr>
            <a:cxnSpLocks/>
          </p:cNvCxnSpPr>
          <p:nvPr/>
        </p:nvCxnSpPr>
        <p:spPr>
          <a:xfrm>
            <a:off x="6798446" y="4263950"/>
            <a:ext cx="5215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7008733D-DD7B-C5D8-2D33-45FF9F63215C}"/>
              </a:ext>
            </a:extLst>
          </p:cNvPr>
          <p:cNvCxnSpPr>
            <a:cxnSpLocks/>
          </p:cNvCxnSpPr>
          <p:nvPr/>
        </p:nvCxnSpPr>
        <p:spPr>
          <a:xfrm>
            <a:off x="7307783" y="4263950"/>
            <a:ext cx="522014" cy="320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663E22E8-720E-D6E6-B53E-2C94181CD613}"/>
              </a:ext>
            </a:extLst>
          </p:cNvPr>
          <p:cNvCxnSpPr>
            <a:cxnSpLocks/>
          </p:cNvCxnSpPr>
          <p:nvPr/>
        </p:nvCxnSpPr>
        <p:spPr>
          <a:xfrm>
            <a:off x="7829797" y="4584322"/>
            <a:ext cx="69471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4DB83FFE-6A4B-09FF-914C-FC6845FB9B0E}"/>
              </a:ext>
            </a:extLst>
          </p:cNvPr>
          <p:cNvCxnSpPr>
            <a:cxnSpLocks/>
          </p:cNvCxnSpPr>
          <p:nvPr/>
        </p:nvCxnSpPr>
        <p:spPr>
          <a:xfrm>
            <a:off x="8458714" y="3391608"/>
            <a:ext cx="5215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16A9C9C0-A7EC-929C-3DE2-B968CF3CFD26}"/>
              </a:ext>
            </a:extLst>
          </p:cNvPr>
          <p:cNvCxnSpPr>
            <a:cxnSpLocks/>
          </p:cNvCxnSpPr>
          <p:nvPr/>
        </p:nvCxnSpPr>
        <p:spPr>
          <a:xfrm>
            <a:off x="8944361" y="3391608"/>
            <a:ext cx="522014" cy="3203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03307C4C-C9EC-637C-61A1-F9EB5E87CBA7}"/>
              </a:ext>
            </a:extLst>
          </p:cNvPr>
          <p:cNvCxnSpPr>
            <a:cxnSpLocks/>
          </p:cNvCxnSpPr>
          <p:nvPr/>
        </p:nvCxnSpPr>
        <p:spPr>
          <a:xfrm>
            <a:off x="9441897" y="3724691"/>
            <a:ext cx="567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B6C9A124-B8A3-5102-3C6E-3F096CF85D8F}"/>
              </a:ext>
            </a:extLst>
          </p:cNvPr>
          <p:cNvCxnSpPr>
            <a:cxnSpLocks/>
          </p:cNvCxnSpPr>
          <p:nvPr/>
        </p:nvCxnSpPr>
        <p:spPr>
          <a:xfrm>
            <a:off x="8449279" y="4413756"/>
            <a:ext cx="390006" cy="104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直線コネクタ 66">
            <a:extLst>
              <a:ext uri="{FF2B5EF4-FFF2-40B4-BE49-F238E27FC236}">
                <a16:creationId xmlns:a16="http://schemas.microsoft.com/office/drawing/2014/main" id="{56020A66-682B-4F36-8E61-A4555118CF66}"/>
              </a:ext>
            </a:extLst>
          </p:cNvPr>
          <p:cNvCxnSpPr>
            <a:cxnSpLocks/>
          </p:cNvCxnSpPr>
          <p:nvPr/>
        </p:nvCxnSpPr>
        <p:spPr>
          <a:xfrm>
            <a:off x="8827853" y="4399611"/>
            <a:ext cx="533025" cy="19788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AFA886E8-EDB5-4DB7-AB66-1F3D566BF07F}"/>
              </a:ext>
            </a:extLst>
          </p:cNvPr>
          <p:cNvCxnSpPr>
            <a:cxnSpLocks/>
          </p:cNvCxnSpPr>
          <p:nvPr/>
        </p:nvCxnSpPr>
        <p:spPr>
          <a:xfrm>
            <a:off x="9366668" y="4597492"/>
            <a:ext cx="567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C3754871-6A51-D8AD-8406-82EDDA5BE185}"/>
              </a:ext>
            </a:extLst>
          </p:cNvPr>
          <p:cNvCxnSpPr>
            <a:cxnSpLocks/>
          </p:cNvCxnSpPr>
          <p:nvPr/>
        </p:nvCxnSpPr>
        <p:spPr>
          <a:xfrm>
            <a:off x="9969189" y="3958242"/>
            <a:ext cx="5215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25F97A89-0A16-2D1F-EB18-A6ED5FC647D7}"/>
              </a:ext>
            </a:extLst>
          </p:cNvPr>
          <p:cNvCxnSpPr>
            <a:cxnSpLocks/>
          </p:cNvCxnSpPr>
          <p:nvPr/>
        </p:nvCxnSpPr>
        <p:spPr>
          <a:xfrm>
            <a:off x="10456752" y="3949366"/>
            <a:ext cx="662944" cy="296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4C506AF2-3591-B84D-2B12-628D98BCC583}"/>
              </a:ext>
            </a:extLst>
          </p:cNvPr>
          <p:cNvCxnSpPr>
            <a:cxnSpLocks/>
          </p:cNvCxnSpPr>
          <p:nvPr/>
        </p:nvCxnSpPr>
        <p:spPr>
          <a:xfrm>
            <a:off x="11090600" y="4245439"/>
            <a:ext cx="567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93A97C31-4250-4018-19E0-46B3D0EF2F37}"/>
              </a:ext>
            </a:extLst>
          </p:cNvPr>
          <p:cNvCxnSpPr>
            <a:cxnSpLocks/>
          </p:cNvCxnSpPr>
          <p:nvPr/>
        </p:nvCxnSpPr>
        <p:spPr>
          <a:xfrm flipH="1">
            <a:off x="7610608" y="2665097"/>
            <a:ext cx="11034" cy="2337827"/>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B5A72AD3-6168-4588-1731-C0E2AB7544D4}"/>
              </a:ext>
            </a:extLst>
          </p:cNvPr>
          <p:cNvCxnSpPr>
            <a:cxnSpLocks/>
          </p:cNvCxnSpPr>
          <p:nvPr/>
        </p:nvCxnSpPr>
        <p:spPr>
          <a:xfrm flipH="1">
            <a:off x="9251692" y="2582623"/>
            <a:ext cx="22878" cy="2249609"/>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46C54A0F-0473-14FA-AD5C-B745D5FC94C3}"/>
              </a:ext>
            </a:extLst>
          </p:cNvPr>
          <p:cNvCxnSpPr>
            <a:cxnSpLocks/>
          </p:cNvCxnSpPr>
          <p:nvPr/>
        </p:nvCxnSpPr>
        <p:spPr>
          <a:xfrm flipH="1">
            <a:off x="10937478" y="2696771"/>
            <a:ext cx="44533" cy="2305780"/>
          </a:xfrm>
          <a:prstGeom prst="line">
            <a:avLst/>
          </a:prstGeom>
          <a:ln w="28575">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91" name="正方形/長方形 90">
            <a:extLst>
              <a:ext uri="{FF2B5EF4-FFF2-40B4-BE49-F238E27FC236}">
                <a16:creationId xmlns:a16="http://schemas.microsoft.com/office/drawing/2014/main" id="{909E1D8C-C82D-E623-8F6A-BCDBD86697F2}"/>
              </a:ext>
            </a:extLst>
          </p:cNvPr>
          <p:cNvSpPr/>
          <p:nvPr/>
        </p:nvSpPr>
        <p:spPr>
          <a:xfrm>
            <a:off x="9197480" y="2760471"/>
            <a:ext cx="213958" cy="323654"/>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624AA4EC-78FA-E928-ACFC-DE3779262401}"/>
              </a:ext>
            </a:extLst>
          </p:cNvPr>
          <p:cNvSpPr/>
          <p:nvPr/>
        </p:nvSpPr>
        <p:spPr>
          <a:xfrm>
            <a:off x="10831779" y="3227870"/>
            <a:ext cx="216965" cy="53643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テキスト ボックス 92">
            <a:extLst>
              <a:ext uri="{FF2B5EF4-FFF2-40B4-BE49-F238E27FC236}">
                <a16:creationId xmlns:a16="http://schemas.microsoft.com/office/drawing/2014/main" id="{B598FDFF-EAF8-8248-847E-EF66B0E5196E}"/>
              </a:ext>
            </a:extLst>
          </p:cNvPr>
          <p:cNvSpPr txBox="1"/>
          <p:nvPr/>
        </p:nvSpPr>
        <p:spPr>
          <a:xfrm>
            <a:off x="5623420" y="3687369"/>
            <a:ext cx="2123499" cy="369332"/>
          </a:xfrm>
          <a:prstGeom prst="rect">
            <a:avLst/>
          </a:prstGeom>
          <a:noFill/>
        </p:spPr>
        <p:txBody>
          <a:bodyPr wrap="square">
            <a:spAutoFit/>
          </a:bodyPr>
          <a:lstStyle/>
          <a:p>
            <a:r>
              <a:rPr kumimoji="1" lang="en-US" altLang="ja-JP" b="1" dirty="0">
                <a:solidFill>
                  <a:schemeClr val="accent1">
                    <a:lumMod val="75000"/>
                  </a:schemeClr>
                </a:solidFill>
              </a:rPr>
              <a:t>Wide Band Gap</a:t>
            </a:r>
            <a:endParaRPr lang="ja-JP" altLang="en-US" dirty="0"/>
          </a:p>
        </p:txBody>
      </p:sp>
      <p:sp>
        <p:nvSpPr>
          <p:cNvPr id="94" name="テキスト ボックス 93">
            <a:extLst>
              <a:ext uri="{FF2B5EF4-FFF2-40B4-BE49-F238E27FC236}">
                <a16:creationId xmlns:a16="http://schemas.microsoft.com/office/drawing/2014/main" id="{3AC6CD70-8251-CA7C-908B-A18EE1643D13}"/>
              </a:ext>
            </a:extLst>
          </p:cNvPr>
          <p:cNvSpPr txBox="1"/>
          <p:nvPr/>
        </p:nvSpPr>
        <p:spPr>
          <a:xfrm>
            <a:off x="8584662" y="2780935"/>
            <a:ext cx="2530569" cy="369332"/>
          </a:xfrm>
          <a:prstGeom prst="rect">
            <a:avLst/>
          </a:prstGeom>
          <a:noFill/>
        </p:spPr>
        <p:txBody>
          <a:bodyPr wrap="square">
            <a:spAutoFit/>
          </a:bodyPr>
          <a:lstStyle/>
          <a:p>
            <a:r>
              <a:rPr kumimoji="1" lang="en-US" altLang="ja-JP" b="1" dirty="0">
                <a:solidFill>
                  <a:schemeClr val="accent1">
                    <a:lumMod val="75000"/>
                  </a:schemeClr>
                </a:solidFill>
              </a:rPr>
              <a:t>Middle Band Gap</a:t>
            </a:r>
            <a:endParaRPr lang="ja-JP" altLang="en-US" dirty="0"/>
          </a:p>
        </p:txBody>
      </p:sp>
      <p:sp>
        <p:nvSpPr>
          <p:cNvPr id="96" name="矢印: 下 95">
            <a:extLst>
              <a:ext uri="{FF2B5EF4-FFF2-40B4-BE49-F238E27FC236}">
                <a16:creationId xmlns:a16="http://schemas.microsoft.com/office/drawing/2014/main" id="{A2F5E128-1DC5-ED6F-6191-45F1ABCFEB4D}"/>
              </a:ext>
            </a:extLst>
          </p:cNvPr>
          <p:cNvSpPr/>
          <p:nvPr/>
        </p:nvSpPr>
        <p:spPr>
          <a:xfrm rot="16200000">
            <a:off x="6876195" y="3200170"/>
            <a:ext cx="315310" cy="620301"/>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テキスト ボックス 96">
            <a:extLst>
              <a:ext uri="{FF2B5EF4-FFF2-40B4-BE49-F238E27FC236}">
                <a16:creationId xmlns:a16="http://schemas.microsoft.com/office/drawing/2014/main" id="{C386564D-E41C-9935-033A-204B2A11E617}"/>
              </a:ext>
            </a:extLst>
          </p:cNvPr>
          <p:cNvSpPr txBox="1"/>
          <p:nvPr/>
        </p:nvSpPr>
        <p:spPr>
          <a:xfrm>
            <a:off x="6082715" y="3063918"/>
            <a:ext cx="1587062" cy="369332"/>
          </a:xfrm>
          <a:prstGeom prst="rect">
            <a:avLst/>
          </a:prstGeom>
          <a:noFill/>
          <a:ln>
            <a:noFill/>
          </a:ln>
        </p:spPr>
        <p:txBody>
          <a:bodyPr wrap="square">
            <a:spAutoFit/>
          </a:bodyPr>
          <a:lstStyle/>
          <a:p>
            <a:r>
              <a:rPr kumimoji="1" lang="en-US" altLang="ja-JP" b="1" dirty="0">
                <a:solidFill>
                  <a:srgbClr val="FF0000"/>
                </a:solidFill>
              </a:rPr>
              <a:t>Light</a:t>
            </a:r>
            <a:endParaRPr lang="ja-JP" altLang="en-US" dirty="0">
              <a:solidFill>
                <a:srgbClr val="FF0000"/>
              </a:solidFill>
            </a:endParaRPr>
          </a:p>
        </p:txBody>
      </p:sp>
      <p:cxnSp>
        <p:nvCxnSpPr>
          <p:cNvPr id="99" name="直線矢印コネクタ 98">
            <a:extLst>
              <a:ext uri="{FF2B5EF4-FFF2-40B4-BE49-F238E27FC236}">
                <a16:creationId xmlns:a16="http://schemas.microsoft.com/office/drawing/2014/main" id="{E3D40ACF-0849-311B-65E5-2C00CB29BFAE}"/>
              </a:ext>
            </a:extLst>
          </p:cNvPr>
          <p:cNvCxnSpPr>
            <a:cxnSpLocks/>
          </p:cNvCxnSpPr>
          <p:nvPr/>
        </p:nvCxnSpPr>
        <p:spPr>
          <a:xfrm flipV="1">
            <a:off x="7456528" y="3020455"/>
            <a:ext cx="0" cy="11857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0" name="テキスト ボックス 99">
            <a:extLst>
              <a:ext uri="{FF2B5EF4-FFF2-40B4-BE49-F238E27FC236}">
                <a16:creationId xmlns:a16="http://schemas.microsoft.com/office/drawing/2014/main" id="{2C1DD160-875A-CDD1-5A1B-29B33DF7BF48}"/>
              </a:ext>
            </a:extLst>
          </p:cNvPr>
          <p:cNvSpPr txBox="1"/>
          <p:nvPr/>
        </p:nvSpPr>
        <p:spPr>
          <a:xfrm>
            <a:off x="7322663" y="2538207"/>
            <a:ext cx="521593" cy="369332"/>
          </a:xfrm>
          <a:prstGeom prst="rect">
            <a:avLst/>
          </a:prstGeom>
          <a:noFill/>
          <a:ln>
            <a:noFill/>
          </a:ln>
        </p:spPr>
        <p:txBody>
          <a:bodyPr wrap="square">
            <a:spAutoFit/>
          </a:bodyPr>
          <a:lstStyle/>
          <a:p>
            <a:r>
              <a:rPr kumimoji="1" lang="en-US" altLang="ja-JP" b="1" dirty="0">
                <a:solidFill>
                  <a:srgbClr val="FF0000"/>
                </a:solidFill>
              </a:rPr>
              <a:t>e-</a:t>
            </a:r>
            <a:endParaRPr lang="ja-JP" altLang="en-US" dirty="0">
              <a:solidFill>
                <a:srgbClr val="FF0000"/>
              </a:solidFill>
            </a:endParaRPr>
          </a:p>
        </p:txBody>
      </p:sp>
      <p:sp>
        <p:nvSpPr>
          <p:cNvPr id="101" name="テキスト ボックス 100">
            <a:extLst>
              <a:ext uri="{FF2B5EF4-FFF2-40B4-BE49-F238E27FC236}">
                <a16:creationId xmlns:a16="http://schemas.microsoft.com/office/drawing/2014/main" id="{7F019613-53C6-D27E-A404-1973EE43CB72}"/>
              </a:ext>
            </a:extLst>
          </p:cNvPr>
          <p:cNvSpPr txBox="1"/>
          <p:nvPr/>
        </p:nvSpPr>
        <p:spPr>
          <a:xfrm>
            <a:off x="7227771" y="4378763"/>
            <a:ext cx="563398" cy="369332"/>
          </a:xfrm>
          <a:prstGeom prst="rect">
            <a:avLst/>
          </a:prstGeom>
          <a:noFill/>
          <a:ln>
            <a:noFill/>
          </a:ln>
        </p:spPr>
        <p:txBody>
          <a:bodyPr wrap="square">
            <a:spAutoFit/>
          </a:bodyPr>
          <a:lstStyle/>
          <a:p>
            <a:r>
              <a:rPr kumimoji="1" lang="en-US" altLang="ja-JP" b="1" dirty="0">
                <a:solidFill>
                  <a:srgbClr val="FF0000"/>
                </a:solidFill>
              </a:rPr>
              <a:t>h+</a:t>
            </a:r>
            <a:endParaRPr lang="ja-JP" altLang="en-US" dirty="0">
              <a:solidFill>
                <a:srgbClr val="FF0000"/>
              </a:solidFill>
            </a:endParaRPr>
          </a:p>
        </p:txBody>
      </p:sp>
      <p:cxnSp>
        <p:nvCxnSpPr>
          <p:cNvPr id="102" name="直線矢印コネクタ 101">
            <a:extLst>
              <a:ext uri="{FF2B5EF4-FFF2-40B4-BE49-F238E27FC236}">
                <a16:creationId xmlns:a16="http://schemas.microsoft.com/office/drawing/2014/main" id="{B3BD1737-3C19-0A91-9B60-C4DA9583A1DC}"/>
              </a:ext>
            </a:extLst>
          </p:cNvPr>
          <p:cNvCxnSpPr>
            <a:cxnSpLocks/>
          </p:cNvCxnSpPr>
          <p:nvPr/>
        </p:nvCxnSpPr>
        <p:spPr>
          <a:xfrm>
            <a:off x="7599470" y="2836708"/>
            <a:ext cx="467250" cy="20674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a:extLst>
              <a:ext uri="{FF2B5EF4-FFF2-40B4-BE49-F238E27FC236}">
                <a16:creationId xmlns:a16="http://schemas.microsoft.com/office/drawing/2014/main" id="{EB67B131-99F6-0683-3A06-679E3D084142}"/>
              </a:ext>
            </a:extLst>
          </p:cNvPr>
          <p:cNvCxnSpPr>
            <a:cxnSpLocks/>
          </p:cNvCxnSpPr>
          <p:nvPr/>
        </p:nvCxnSpPr>
        <p:spPr>
          <a:xfrm flipH="1" flipV="1">
            <a:off x="6723699" y="4385360"/>
            <a:ext cx="450305" cy="691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7" name="直線矢印コネクタ 106">
            <a:extLst>
              <a:ext uri="{FF2B5EF4-FFF2-40B4-BE49-F238E27FC236}">
                <a16:creationId xmlns:a16="http://schemas.microsoft.com/office/drawing/2014/main" id="{80E3A439-3FFB-56D6-F487-76AF5F2A85B8}"/>
              </a:ext>
            </a:extLst>
          </p:cNvPr>
          <p:cNvCxnSpPr>
            <a:cxnSpLocks/>
          </p:cNvCxnSpPr>
          <p:nvPr/>
        </p:nvCxnSpPr>
        <p:spPr>
          <a:xfrm flipV="1">
            <a:off x="9140892" y="3655083"/>
            <a:ext cx="8372" cy="6604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id="{2FB77F4F-5A82-126D-6919-10139F052599}"/>
              </a:ext>
            </a:extLst>
          </p:cNvPr>
          <p:cNvCxnSpPr>
            <a:cxnSpLocks/>
          </p:cNvCxnSpPr>
          <p:nvPr/>
        </p:nvCxnSpPr>
        <p:spPr>
          <a:xfrm>
            <a:off x="9315434" y="3382470"/>
            <a:ext cx="363491" cy="1951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2" name="テキスト ボックス 111">
            <a:extLst>
              <a:ext uri="{FF2B5EF4-FFF2-40B4-BE49-F238E27FC236}">
                <a16:creationId xmlns:a16="http://schemas.microsoft.com/office/drawing/2014/main" id="{E4554957-EDC1-96D9-F57B-8686B056A423}"/>
              </a:ext>
            </a:extLst>
          </p:cNvPr>
          <p:cNvSpPr txBox="1"/>
          <p:nvPr/>
        </p:nvSpPr>
        <p:spPr>
          <a:xfrm>
            <a:off x="8892891" y="3109675"/>
            <a:ext cx="521593" cy="369332"/>
          </a:xfrm>
          <a:prstGeom prst="rect">
            <a:avLst/>
          </a:prstGeom>
          <a:noFill/>
          <a:ln>
            <a:noFill/>
          </a:ln>
        </p:spPr>
        <p:txBody>
          <a:bodyPr wrap="square">
            <a:spAutoFit/>
          </a:bodyPr>
          <a:lstStyle/>
          <a:p>
            <a:r>
              <a:rPr kumimoji="1" lang="en-US" altLang="ja-JP" b="1" dirty="0">
                <a:solidFill>
                  <a:srgbClr val="FF0000"/>
                </a:solidFill>
              </a:rPr>
              <a:t>e-</a:t>
            </a:r>
            <a:endParaRPr lang="ja-JP" altLang="en-US" dirty="0">
              <a:solidFill>
                <a:srgbClr val="FF0000"/>
              </a:solidFill>
            </a:endParaRPr>
          </a:p>
        </p:txBody>
      </p:sp>
      <p:sp>
        <p:nvSpPr>
          <p:cNvPr id="119" name="テキスト ボックス 118">
            <a:extLst>
              <a:ext uri="{FF2B5EF4-FFF2-40B4-BE49-F238E27FC236}">
                <a16:creationId xmlns:a16="http://schemas.microsoft.com/office/drawing/2014/main" id="{40CE4F0B-8AC4-BE84-D1F0-92355695B1EA}"/>
              </a:ext>
            </a:extLst>
          </p:cNvPr>
          <p:cNvSpPr txBox="1"/>
          <p:nvPr/>
        </p:nvSpPr>
        <p:spPr>
          <a:xfrm>
            <a:off x="8896783" y="4500094"/>
            <a:ext cx="563398" cy="369332"/>
          </a:xfrm>
          <a:prstGeom prst="rect">
            <a:avLst/>
          </a:prstGeom>
          <a:noFill/>
          <a:ln>
            <a:noFill/>
          </a:ln>
        </p:spPr>
        <p:txBody>
          <a:bodyPr wrap="square">
            <a:spAutoFit/>
          </a:bodyPr>
          <a:lstStyle/>
          <a:p>
            <a:r>
              <a:rPr kumimoji="1" lang="en-US" altLang="ja-JP" b="1" dirty="0">
                <a:solidFill>
                  <a:srgbClr val="FF0000"/>
                </a:solidFill>
              </a:rPr>
              <a:t>h+</a:t>
            </a:r>
            <a:endParaRPr lang="ja-JP" altLang="en-US" dirty="0">
              <a:solidFill>
                <a:srgbClr val="FF0000"/>
              </a:solidFill>
            </a:endParaRPr>
          </a:p>
        </p:txBody>
      </p:sp>
      <p:cxnSp>
        <p:nvCxnSpPr>
          <p:cNvPr id="120" name="直線矢印コネクタ 119">
            <a:extLst>
              <a:ext uri="{FF2B5EF4-FFF2-40B4-BE49-F238E27FC236}">
                <a16:creationId xmlns:a16="http://schemas.microsoft.com/office/drawing/2014/main" id="{9C7A6181-C4B4-6AC0-26C9-607D311782DD}"/>
              </a:ext>
            </a:extLst>
          </p:cNvPr>
          <p:cNvCxnSpPr>
            <a:cxnSpLocks/>
          </p:cNvCxnSpPr>
          <p:nvPr/>
        </p:nvCxnSpPr>
        <p:spPr>
          <a:xfrm flipH="1" flipV="1">
            <a:off x="8583885" y="4504036"/>
            <a:ext cx="354743" cy="1235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コネクタ 126">
            <a:extLst>
              <a:ext uri="{FF2B5EF4-FFF2-40B4-BE49-F238E27FC236}">
                <a16:creationId xmlns:a16="http://schemas.microsoft.com/office/drawing/2014/main" id="{35E613DF-0135-738A-F563-2006F6A25A81}"/>
              </a:ext>
            </a:extLst>
          </p:cNvPr>
          <p:cNvCxnSpPr>
            <a:cxnSpLocks/>
          </p:cNvCxnSpPr>
          <p:nvPr/>
        </p:nvCxnSpPr>
        <p:spPr>
          <a:xfrm>
            <a:off x="9998221" y="4393599"/>
            <a:ext cx="52159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a:extLst>
              <a:ext uri="{FF2B5EF4-FFF2-40B4-BE49-F238E27FC236}">
                <a16:creationId xmlns:a16="http://schemas.microsoft.com/office/drawing/2014/main" id="{B905198B-17B4-24FA-6C6C-ABEF4D8D1C46}"/>
              </a:ext>
            </a:extLst>
          </p:cNvPr>
          <p:cNvCxnSpPr>
            <a:cxnSpLocks/>
          </p:cNvCxnSpPr>
          <p:nvPr/>
        </p:nvCxnSpPr>
        <p:spPr>
          <a:xfrm>
            <a:off x="10485784" y="4384723"/>
            <a:ext cx="662944" cy="2960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AB1B1D0E-D0EE-95BE-1E8C-7393E6056F1B}"/>
              </a:ext>
            </a:extLst>
          </p:cNvPr>
          <p:cNvCxnSpPr>
            <a:cxnSpLocks/>
          </p:cNvCxnSpPr>
          <p:nvPr/>
        </p:nvCxnSpPr>
        <p:spPr>
          <a:xfrm>
            <a:off x="11119632" y="4680796"/>
            <a:ext cx="56713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id="{A71450CE-AC8A-DFF7-0A35-A662B2113EF3}"/>
              </a:ext>
            </a:extLst>
          </p:cNvPr>
          <p:cNvCxnSpPr>
            <a:cxnSpLocks/>
          </p:cNvCxnSpPr>
          <p:nvPr/>
        </p:nvCxnSpPr>
        <p:spPr>
          <a:xfrm flipV="1">
            <a:off x="10801095" y="4171938"/>
            <a:ext cx="4910" cy="2691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4" name="テキスト ボックス 133">
            <a:extLst>
              <a:ext uri="{FF2B5EF4-FFF2-40B4-BE49-F238E27FC236}">
                <a16:creationId xmlns:a16="http://schemas.microsoft.com/office/drawing/2014/main" id="{0B35D317-F6C0-3FA7-BEA2-D651AC2BDEF3}"/>
              </a:ext>
            </a:extLst>
          </p:cNvPr>
          <p:cNvSpPr txBox="1"/>
          <p:nvPr/>
        </p:nvSpPr>
        <p:spPr>
          <a:xfrm>
            <a:off x="10581285" y="4580368"/>
            <a:ext cx="563398" cy="369332"/>
          </a:xfrm>
          <a:prstGeom prst="rect">
            <a:avLst/>
          </a:prstGeom>
          <a:noFill/>
          <a:ln>
            <a:noFill/>
          </a:ln>
        </p:spPr>
        <p:txBody>
          <a:bodyPr wrap="square">
            <a:spAutoFit/>
          </a:bodyPr>
          <a:lstStyle/>
          <a:p>
            <a:r>
              <a:rPr kumimoji="1" lang="en-US" altLang="ja-JP" b="1" dirty="0">
                <a:solidFill>
                  <a:srgbClr val="FF0000"/>
                </a:solidFill>
              </a:rPr>
              <a:t>h+</a:t>
            </a:r>
            <a:endParaRPr lang="ja-JP" altLang="en-US" dirty="0">
              <a:solidFill>
                <a:srgbClr val="FF0000"/>
              </a:solidFill>
            </a:endParaRPr>
          </a:p>
        </p:txBody>
      </p:sp>
      <p:cxnSp>
        <p:nvCxnSpPr>
          <p:cNvPr id="135" name="直線矢印コネクタ 134">
            <a:extLst>
              <a:ext uri="{FF2B5EF4-FFF2-40B4-BE49-F238E27FC236}">
                <a16:creationId xmlns:a16="http://schemas.microsoft.com/office/drawing/2014/main" id="{65355195-3489-39E7-7C80-88D2E4CACD86}"/>
              </a:ext>
            </a:extLst>
          </p:cNvPr>
          <p:cNvCxnSpPr>
            <a:cxnSpLocks/>
          </p:cNvCxnSpPr>
          <p:nvPr/>
        </p:nvCxnSpPr>
        <p:spPr>
          <a:xfrm flipH="1" flipV="1">
            <a:off x="10146208" y="4547494"/>
            <a:ext cx="396671" cy="12157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8" name="テキスト ボックス 137">
            <a:extLst>
              <a:ext uri="{FF2B5EF4-FFF2-40B4-BE49-F238E27FC236}">
                <a16:creationId xmlns:a16="http://schemas.microsoft.com/office/drawing/2014/main" id="{123B9066-7619-7E10-C7AF-B3C9630A7911}"/>
              </a:ext>
            </a:extLst>
          </p:cNvPr>
          <p:cNvSpPr txBox="1"/>
          <p:nvPr/>
        </p:nvSpPr>
        <p:spPr>
          <a:xfrm>
            <a:off x="10536934" y="3671221"/>
            <a:ext cx="521593" cy="369332"/>
          </a:xfrm>
          <a:prstGeom prst="rect">
            <a:avLst/>
          </a:prstGeom>
          <a:noFill/>
          <a:ln>
            <a:noFill/>
          </a:ln>
        </p:spPr>
        <p:txBody>
          <a:bodyPr wrap="square">
            <a:spAutoFit/>
          </a:bodyPr>
          <a:lstStyle/>
          <a:p>
            <a:r>
              <a:rPr kumimoji="1" lang="en-US" altLang="ja-JP" b="1" dirty="0">
                <a:solidFill>
                  <a:srgbClr val="FF0000"/>
                </a:solidFill>
              </a:rPr>
              <a:t>e-</a:t>
            </a:r>
            <a:endParaRPr lang="ja-JP" altLang="en-US" dirty="0">
              <a:solidFill>
                <a:srgbClr val="FF0000"/>
              </a:solidFill>
            </a:endParaRPr>
          </a:p>
        </p:txBody>
      </p:sp>
      <p:cxnSp>
        <p:nvCxnSpPr>
          <p:cNvPr id="139" name="直線矢印コネクタ 138">
            <a:extLst>
              <a:ext uri="{FF2B5EF4-FFF2-40B4-BE49-F238E27FC236}">
                <a16:creationId xmlns:a16="http://schemas.microsoft.com/office/drawing/2014/main" id="{616F6FBC-32C4-0CD6-E216-53183AD81515}"/>
              </a:ext>
            </a:extLst>
          </p:cNvPr>
          <p:cNvCxnSpPr>
            <a:cxnSpLocks/>
          </p:cNvCxnSpPr>
          <p:nvPr/>
        </p:nvCxnSpPr>
        <p:spPr>
          <a:xfrm>
            <a:off x="10832851" y="3924025"/>
            <a:ext cx="363491" cy="19512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0" name="正方形/長方形 139">
            <a:extLst>
              <a:ext uri="{FF2B5EF4-FFF2-40B4-BE49-F238E27FC236}">
                <a16:creationId xmlns:a16="http://schemas.microsoft.com/office/drawing/2014/main" id="{A719909A-9CED-8AE5-06B9-CA243ECC8337}"/>
              </a:ext>
            </a:extLst>
          </p:cNvPr>
          <p:cNvSpPr/>
          <p:nvPr/>
        </p:nvSpPr>
        <p:spPr>
          <a:xfrm>
            <a:off x="10643701" y="3138999"/>
            <a:ext cx="216965" cy="536439"/>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1" name="テキスト ボックス 140">
            <a:extLst>
              <a:ext uri="{FF2B5EF4-FFF2-40B4-BE49-F238E27FC236}">
                <a16:creationId xmlns:a16="http://schemas.microsoft.com/office/drawing/2014/main" id="{EB27DA6C-6CDF-72ED-A778-B640DC0A3726}"/>
              </a:ext>
            </a:extLst>
          </p:cNvPr>
          <p:cNvSpPr txBox="1"/>
          <p:nvPr/>
        </p:nvSpPr>
        <p:spPr>
          <a:xfrm>
            <a:off x="10037932" y="3249652"/>
            <a:ext cx="2530569" cy="369332"/>
          </a:xfrm>
          <a:prstGeom prst="rect">
            <a:avLst/>
          </a:prstGeom>
          <a:noFill/>
        </p:spPr>
        <p:txBody>
          <a:bodyPr wrap="square">
            <a:spAutoFit/>
          </a:bodyPr>
          <a:lstStyle/>
          <a:p>
            <a:r>
              <a:rPr kumimoji="1" lang="en-US" altLang="ja-JP" b="1" dirty="0">
                <a:solidFill>
                  <a:schemeClr val="accent1">
                    <a:lumMod val="75000"/>
                  </a:schemeClr>
                </a:solidFill>
              </a:rPr>
              <a:t>Narrow Band Gap</a:t>
            </a:r>
            <a:endParaRPr lang="ja-JP" altLang="en-US" dirty="0"/>
          </a:p>
        </p:txBody>
      </p:sp>
      <p:sp>
        <p:nvSpPr>
          <p:cNvPr id="142" name="正方形/長方形 141">
            <a:extLst>
              <a:ext uri="{FF2B5EF4-FFF2-40B4-BE49-F238E27FC236}">
                <a16:creationId xmlns:a16="http://schemas.microsoft.com/office/drawing/2014/main" id="{52AC282F-834C-4CE2-EE26-D078147AB8A0}"/>
              </a:ext>
            </a:extLst>
          </p:cNvPr>
          <p:cNvSpPr/>
          <p:nvPr/>
        </p:nvSpPr>
        <p:spPr>
          <a:xfrm>
            <a:off x="6849015" y="1628123"/>
            <a:ext cx="740499" cy="66625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3" name="正方形/長方形 142">
            <a:extLst>
              <a:ext uri="{FF2B5EF4-FFF2-40B4-BE49-F238E27FC236}">
                <a16:creationId xmlns:a16="http://schemas.microsoft.com/office/drawing/2014/main" id="{938BE25E-0E6B-3700-62B4-90C7B4A3A7A6}"/>
              </a:ext>
            </a:extLst>
          </p:cNvPr>
          <p:cNvSpPr/>
          <p:nvPr/>
        </p:nvSpPr>
        <p:spPr>
          <a:xfrm>
            <a:off x="8488432" y="1624310"/>
            <a:ext cx="763260" cy="6726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4" name="正方形/長方形 143">
            <a:extLst>
              <a:ext uri="{FF2B5EF4-FFF2-40B4-BE49-F238E27FC236}">
                <a16:creationId xmlns:a16="http://schemas.microsoft.com/office/drawing/2014/main" id="{DF5E0E15-8755-3CD5-1268-83932792C4F0}"/>
              </a:ext>
            </a:extLst>
          </p:cNvPr>
          <p:cNvSpPr/>
          <p:nvPr/>
        </p:nvSpPr>
        <p:spPr>
          <a:xfrm>
            <a:off x="10283091" y="1605481"/>
            <a:ext cx="656972" cy="66795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7" name="直線コネクタ 146">
            <a:extLst>
              <a:ext uri="{FF2B5EF4-FFF2-40B4-BE49-F238E27FC236}">
                <a16:creationId xmlns:a16="http://schemas.microsoft.com/office/drawing/2014/main" id="{EF36F607-9572-6CA8-7A5D-BE3E8B78F455}"/>
              </a:ext>
            </a:extLst>
          </p:cNvPr>
          <p:cNvCxnSpPr/>
          <p:nvPr/>
        </p:nvCxnSpPr>
        <p:spPr>
          <a:xfrm>
            <a:off x="7616488" y="1623702"/>
            <a:ext cx="0" cy="651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9" name="直線コネクタ 148">
            <a:extLst>
              <a:ext uri="{FF2B5EF4-FFF2-40B4-BE49-F238E27FC236}">
                <a16:creationId xmlns:a16="http://schemas.microsoft.com/office/drawing/2014/main" id="{84593DCD-BA4C-28AF-E90D-228A2B90C8A9}"/>
              </a:ext>
            </a:extLst>
          </p:cNvPr>
          <p:cNvCxnSpPr/>
          <p:nvPr/>
        </p:nvCxnSpPr>
        <p:spPr>
          <a:xfrm>
            <a:off x="9263971" y="1631881"/>
            <a:ext cx="0" cy="651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EB420CE7-FB0A-FB05-888A-7B863A7E2910}"/>
              </a:ext>
            </a:extLst>
          </p:cNvPr>
          <p:cNvCxnSpPr/>
          <p:nvPr/>
        </p:nvCxnSpPr>
        <p:spPr>
          <a:xfrm>
            <a:off x="10970413" y="1622347"/>
            <a:ext cx="0" cy="651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CA7D4B2B-EC0F-D17A-1D56-278C0A5007A1}"/>
              </a:ext>
            </a:extLst>
          </p:cNvPr>
          <p:cNvCxnSpPr>
            <a:cxnSpLocks/>
          </p:cNvCxnSpPr>
          <p:nvPr/>
        </p:nvCxnSpPr>
        <p:spPr>
          <a:xfrm>
            <a:off x="6813979" y="1609157"/>
            <a:ext cx="4967567" cy="4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12223ABF-A705-745A-11DC-F03500759995}"/>
              </a:ext>
            </a:extLst>
          </p:cNvPr>
          <p:cNvCxnSpPr>
            <a:cxnSpLocks/>
          </p:cNvCxnSpPr>
          <p:nvPr/>
        </p:nvCxnSpPr>
        <p:spPr>
          <a:xfrm>
            <a:off x="6820675" y="2286810"/>
            <a:ext cx="4967567" cy="4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C40EBFCB-AFB9-6401-0ED8-394C73DFCCD0}"/>
              </a:ext>
            </a:extLst>
          </p:cNvPr>
          <p:cNvCxnSpPr/>
          <p:nvPr/>
        </p:nvCxnSpPr>
        <p:spPr>
          <a:xfrm>
            <a:off x="11781546" y="1617821"/>
            <a:ext cx="0" cy="651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8" name="矢印: 下 107">
            <a:extLst>
              <a:ext uri="{FF2B5EF4-FFF2-40B4-BE49-F238E27FC236}">
                <a16:creationId xmlns:a16="http://schemas.microsoft.com/office/drawing/2014/main" id="{76887C55-5D8D-93B9-C7EA-8C832AAEF2FC}"/>
              </a:ext>
            </a:extLst>
          </p:cNvPr>
          <p:cNvSpPr/>
          <p:nvPr/>
        </p:nvSpPr>
        <p:spPr>
          <a:xfrm rot="16200000">
            <a:off x="8569590" y="3667170"/>
            <a:ext cx="315310" cy="620301"/>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0" name="矢印: 下 109">
            <a:extLst>
              <a:ext uri="{FF2B5EF4-FFF2-40B4-BE49-F238E27FC236}">
                <a16:creationId xmlns:a16="http://schemas.microsoft.com/office/drawing/2014/main" id="{EB70553E-7F0F-F199-FC94-C1282D72CE2E}"/>
              </a:ext>
            </a:extLst>
          </p:cNvPr>
          <p:cNvSpPr/>
          <p:nvPr/>
        </p:nvSpPr>
        <p:spPr>
          <a:xfrm rot="16200000">
            <a:off x="10105047" y="3967285"/>
            <a:ext cx="215848" cy="620301"/>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1" name="テキスト ボックス 110">
            <a:extLst>
              <a:ext uri="{FF2B5EF4-FFF2-40B4-BE49-F238E27FC236}">
                <a16:creationId xmlns:a16="http://schemas.microsoft.com/office/drawing/2014/main" id="{5C1EF8F2-C3C3-C4E8-0E65-C3E7CF3B570B}"/>
              </a:ext>
            </a:extLst>
          </p:cNvPr>
          <p:cNvSpPr txBox="1"/>
          <p:nvPr/>
        </p:nvSpPr>
        <p:spPr>
          <a:xfrm>
            <a:off x="8102958" y="3532675"/>
            <a:ext cx="1587062" cy="369332"/>
          </a:xfrm>
          <a:prstGeom prst="rect">
            <a:avLst/>
          </a:prstGeom>
          <a:noFill/>
          <a:ln>
            <a:noFill/>
          </a:ln>
        </p:spPr>
        <p:txBody>
          <a:bodyPr wrap="square">
            <a:spAutoFit/>
          </a:bodyPr>
          <a:lstStyle/>
          <a:p>
            <a:r>
              <a:rPr kumimoji="1" lang="en-US" altLang="ja-JP" b="1" dirty="0">
                <a:solidFill>
                  <a:srgbClr val="FF0000"/>
                </a:solidFill>
              </a:rPr>
              <a:t>Light</a:t>
            </a:r>
            <a:endParaRPr lang="ja-JP" altLang="en-US" dirty="0">
              <a:solidFill>
                <a:srgbClr val="FF0000"/>
              </a:solidFill>
            </a:endParaRPr>
          </a:p>
        </p:txBody>
      </p:sp>
      <p:sp>
        <p:nvSpPr>
          <p:cNvPr id="113" name="テキスト ボックス 112">
            <a:extLst>
              <a:ext uri="{FF2B5EF4-FFF2-40B4-BE49-F238E27FC236}">
                <a16:creationId xmlns:a16="http://schemas.microsoft.com/office/drawing/2014/main" id="{201ADCFC-40C4-5A14-9ED8-C5BDCE52CD92}"/>
              </a:ext>
            </a:extLst>
          </p:cNvPr>
          <p:cNvSpPr txBox="1"/>
          <p:nvPr/>
        </p:nvSpPr>
        <p:spPr>
          <a:xfrm>
            <a:off x="9777247" y="3926234"/>
            <a:ext cx="1587062" cy="369332"/>
          </a:xfrm>
          <a:prstGeom prst="rect">
            <a:avLst/>
          </a:prstGeom>
          <a:noFill/>
          <a:ln>
            <a:noFill/>
          </a:ln>
        </p:spPr>
        <p:txBody>
          <a:bodyPr wrap="square">
            <a:spAutoFit/>
          </a:bodyPr>
          <a:lstStyle/>
          <a:p>
            <a:r>
              <a:rPr kumimoji="1" lang="en-US" altLang="ja-JP" b="1" dirty="0">
                <a:solidFill>
                  <a:srgbClr val="FF0000"/>
                </a:solidFill>
              </a:rPr>
              <a:t>Light</a:t>
            </a:r>
            <a:endParaRPr lang="ja-JP" altLang="en-US" dirty="0">
              <a:solidFill>
                <a:srgbClr val="FF0000"/>
              </a:solidFill>
            </a:endParaRPr>
          </a:p>
        </p:txBody>
      </p:sp>
      <p:sp>
        <p:nvSpPr>
          <p:cNvPr id="114" name="テキスト ボックス 113">
            <a:extLst>
              <a:ext uri="{FF2B5EF4-FFF2-40B4-BE49-F238E27FC236}">
                <a16:creationId xmlns:a16="http://schemas.microsoft.com/office/drawing/2014/main" id="{8272BB92-66C0-CB84-40D1-CDB0E180E85E}"/>
              </a:ext>
            </a:extLst>
          </p:cNvPr>
          <p:cNvSpPr txBox="1"/>
          <p:nvPr/>
        </p:nvSpPr>
        <p:spPr>
          <a:xfrm>
            <a:off x="7016253" y="1740278"/>
            <a:ext cx="1587062" cy="523220"/>
          </a:xfrm>
          <a:prstGeom prst="rect">
            <a:avLst/>
          </a:prstGeom>
          <a:noFill/>
          <a:ln>
            <a:noFill/>
          </a:ln>
        </p:spPr>
        <p:txBody>
          <a:bodyPr wrap="square">
            <a:spAutoFit/>
          </a:bodyPr>
          <a:lstStyle/>
          <a:p>
            <a:r>
              <a:rPr kumimoji="1" lang="en-US" altLang="ja-JP" sz="2800" b="1" dirty="0">
                <a:solidFill>
                  <a:schemeClr val="bg1"/>
                </a:solidFill>
              </a:rPr>
              <a:t>P</a:t>
            </a:r>
            <a:endParaRPr lang="ja-JP" altLang="en-US" sz="2800" dirty="0">
              <a:solidFill>
                <a:schemeClr val="bg1"/>
              </a:solidFill>
            </a:endParaRPr>
          </a:p>
        </p:txBody>
      </p:sp>
      <p:sp>
        <p:nvSpPr>
          <p:cNvPr id="115" name="テキスト ボックス 114">
            <a:extLst>
              <a:ext uri="{FF2B5EF4-FFF2-40B4-BE49-F238E27FC236}">
                <a16:creationId xmlns:a16="http://schemas.microsoft.com/office/drawing/2014/main" id="{9299A14C-CEBE-6030-CAD2-475AD1A1D9CC}"/>
              </a:ext>
            </a:extLst>
          </p:cNvPr>
          <p:cNvSpPr txBox="1"/>
          <p:nvPr/>
        </p:nvSpPr>
        <p:spPr>
          <a:xfrm>
            <a:off x="8665786" y="1721464"/>
            <a:ext cx="1587062" cy="523220"/>
          </a:xfrm>
          <a:prstGeom prst="rect">
            <a:avLst/>
          </a:prstGeom>
          <a:noFill/>
          <a:ln>
            <a:noFill/>
          </a:ln>
        </p:spPr>
        <p:txBody>
          <a:bodyPr wrap="square">
            <a:spAutoFit/>
          </a:bodyPr>
          <a:lstStyle/>
          <a:p>
            <a:r>
              <a:rPr kumimoji="1" lang="en-US" altLang="ja-JP" sz="2800" b="1" dirty="0">
                <a:solidFill>
                  <a:schemeClr val="bg1"/>
                </a:solidFill>
              </a:rPr>
              <a:t>P</a:t>
            </a:r>
            <a:endParaRPr lang="ja-JP" altLang="en-US" sz="2800" dirty="0">
              <a:solidFill>
                <a:schemeClr val="bg1"/>
              </a:solidFill>
            </a:endParaRPr>
          </a:p>
        </p:txBody>
      </p:sp>
      <p:sp>
        <p:nvSpPr>
          <p:cNvPr id="116" name="テキスト ボックス 115">
            <a:extLst>
              <a:ext uri="{FF2B5EF4-FFF2-40B4-BE49-F238E27FC236}">
                <a16:creationId xmlns:a16="http://schemas.microsoft.com/office/drawing/2014/main" id="{03277490-E914-64B5-7936-FA6B4DE5B2FD}"/>
              </a:ext>
            </a:extLst>
          </p:cNvPr>
          <p:cNvSpPr txBox="1"/>
          <p:nvPr/>
        </p:nvSpPr>
        <p:spPr>
          <a:xfrm>
            <a:off x="10435545" y="1730852"/>
            <a:ext cx="1587062" cy="523220"/>
          </a:xfrm>
          <a:prstGeom prst="rect">
            <a:avLst/>
          </a:prstGeom>
          <a:noFill/>
          <a:ln>
            <a:noFill/>
          </a:ln>
        </p:spPr>
        <p:txBody>
          <a:bodyPr wrap="square">
            <a:spAutoFit/>
          </a:bodyPr>
          <a:lstStyle/>
          <a:p>
            <a:r>
              <a:rPr kumimoji="1" lang="en-US" altLang="ja-JP" sz="2800" b="1" dirty="0">
                <a:solidFill>
                  <a:schemeClr val="bg1"/>
                </a:solidFill>
              </a:rPr>
              <a:t>P</a:t>
            </a:r>
            <a:endParaRPr lang="ja-JP" altLang="en-US" sz="2800" dirty="0">
              <a:solidFill>
                <a:schemeClr val="bg1"/>
              </a:solidFill>
            </a:endParaRPr>
          </a:p>
        </p:txBody>
      </p:sp>
      <p:sp>
        <p:nvSpPr>
          <p:cNvPr id="117" name="テキスト ボックス 116">
            <a:extLst>
              <a:ext uri="{FF2B5EF4-FFF2-40B4-BE49-F238E27FC236}">
                <a16:creationId xmlns:a16="http://schemas.microsoft.com/office/drawing/2014/main" id="{16B58544-04EF-63EB-67B6-4368F20D1986}"/>
              </a:ext>
            </a:extLst>
          </p:cNvPr>
          <p:cNvSpPr txBox="1"/>
          <p:nvPr/>
        </p:nvSpPr>
        <p:spPr>
          <a:xfrm>
            <a:off x="7841020" y="1750125"/>
            <a:ext cx="433695" cy="523220"/>
          </a:xfrm>
          <a:prstGeom prst="rect">
            <a:avLst/>
          </a:prstGeom>
          <a:noFill/>
          <a:ln>
            <a:noFill/>
          </a:ln>
        </p:spPr>
        <p:txBody>
          <a:bodyPr wrap="square">
            <a:spAutoFit/>
          </a:bodyPr>
          <a:lstStyle/>
          <a:p>
            <a:r>
              <a:rPr kumimoji="1" lang="en-US" altLang="ja-JP" sz="2800" b="1" dirty="0"/>
              <a:t>N</a:t>
            </a:r>
            <a:endParaRPr lang="ja-JP" altLang="en-US" sz="2800" dirty="0"/>
          </a:p>
        </p:txBody>
      </p:sp>
      <p:sp>
        <p:nvSpPr>
          <p:cNvPr id="118" name="テキスト ボックス 117">
            <a:extLst>
              <a:ext uri="{FF2B5EF4-FFF2-40B4-BE49-F238E27FC236}">
                <a16:creationId xmlns:a16="http://schemas.microsoft.com/office/drawing/2014/main" id="{0707B3D8-0643-C148-D4AE-B85DAC98C2BB}"/>
              </a:ext>
            </a:extLst>
          </p:cNvPr>
          <p:cNvSpPr txBox="1"/>
          <p:nvPr/>
        </p:nvSpPr>
        <p:spPr>
          <a:xfrm>
            <a:off x="9502920" y="1760490"/>
            <a:ext cx="433695" cy="523220"/>
          </a:xfrm>
          <a:prstGeom prst="rect">
            <a:avLst/>
          </a:prstGeom>
          <a:noFill/>
          <a:ln>
            <a:noFill/>
          </a:ln>
        </p:spPr>
        <p:txBody>
          <a:bodyPr wrap="square">
            <a:spAutoFit/>
          </a:bodyPr>
          <a:lstStyle/>
          <a:p>
            <a:r>
              <a:rPr kumimoji="1" lang="en-US" altLang="ja-JP" sz="2800" b="1" dirty="0"/>
              <a:t>N</a:t>
            </a:r>
            <a:endParaRPr lang="ja-JP" altLang="en-US" sz="2800" dirty="0"/>
          </a:p>
        </p:txBody>
      </p:sp>
      <p:sp>
        <p:nvSpPr>
          <p:cNvPr id="121" name="テキスト ボックス 120">
            <a:extLst>
              <a:ext uri="{FF2B5EF4-FFF2-40B4-BE49-F238E27FC236}">
                <a16:creationId xmlns:a16="http://schemas.microsoft.com/office/drawing/2014/main" id="{E0CF6C8A-5293-A0B3-E011-78FCB250753D}"/>
              </a:ext>
            </a:extLst>
          </p:cNvPr>
          <p:cNvSpPr txBox="1"/>
          <p:nvPr/>
        </p:nvSpPr>
        <p:spPr>
          <a:xfrm>
            <a:off x="11083766" y="1740278"/>
            <a:ext cx="433695" cy="523220"/>
          </a:xfrm>
          <a:prstGeom prst="rect">
            <a:avLst/>
          </a:prstGeom>
          <a:noFill/>
          <a:ln>
            <a:noFill/>
          </a:ln>
        </p:spPr>
        <p:txBody>
          <a:bodyPr wrap="square">
            <a:spAutoFit/>
          </a:bodyPr>
          <a:lstStyle/>
          <a:p>
            <a:r>
              <a:rPr kumimoji="1" lang="en-US" altLang="ja-JP" sz="2800" b="1" dirty="0"/>
              <a:t>N</a:t>
            </a:r>
            <a:endParaRPr lang="ja-JP" altLang="en-US" sz="2800" dirty="0"/>
          </a:p>
        </p:txBody>
      </p:sp>
    </p:spTree>
    <p:extLst>
      <p:ext uri="{BB962C8B-B14F-4D97-AF65-F5344CB8AC3E}">
        <p14:creationId xmlns:p14="http://schemas.microsoft.com/office/powerpoint/2010/main" val="14378007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32F94F36-4E49-D366-F129-E9FBD4478164}"/>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359806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C673454-8E8D-ACEA-1641-5803E0FFD6C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790204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pic>
        <p:nvPicPr>
          <p:cNvPr id="5" name="図 4">
            <a:extLst>
              <a:ext uri="{FF2B5EF4-FFF2-40B4-BE49-F238E27FC236}">
                <a16:creationId xmlns:a16="http://schemas.microsoft.com/office/drawing/2014/main" id="{3E4F1023-9FE9-0022-4925-9DA660B34E90}"/>
              </a:ext>
            </a:extLst>
          </p:cNvPr>
          <p:cNvPicPr>
            <a:picLocks noChangeAspect="1"/>
          </p:cNvPicPr>
          <p:nvPr/>
        </p:nvPicPr>
        <p:blipFill rotWithShape="1">
          <a:blip r:embed="rId2"/>
          <a:srcRect t="45114" r="43082"/>
          <a:stretch/>
        </p:blipFill>
        <p:spPr>
          <a:xfrm>
            <a:off x="162838" y="629792"/>
            <a:ext cx="11624154" cy="6060082"/>
          </a:xfrm>
          <a:prstGeom prst="rect">
            <a:avLst/>
          </a:prstGeom>
        </p:spPr>
      </p:pic>
    </p:spTree>
    <p:extLst>
      <p:ext uri="{BB962C8B-B14F-4D97-AF65-F5344CB8AC3E}">
        <p14:creationId xmlns:p14="http://schemas.microsoft.com/office/powerpoint/2010/main" val="41017836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67142D7-9C30-363D-5081-2801A5EC1539}"/>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4993284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pic>
        <p:nvPicPr>
          <p:cNvPr id="5" name="図 4">
            <a:extLst>
              <a:ext uri="{FF2B5EF4-FFF2-40B4-BE49-F238E27FC236}">
                <a16:creationId xmlns:a16="http://schemas.microsoft.com/office/drawing/2014/main" id="{3E4F1023-9FE9-0022-4925-9DA660B34E90}"/>
              </a:ext>
            </a:extLst>
          </p:cNvPr>
          <p:cNvPicPr>
            <a:picLocks noChangeAspect="1"/>
          </p:cNvPicPr>
          <p:nvPr/>
        </p:nvPicPr>
        <p:blipFill rotWithShape="1">
          <a:blip r:embed="rId2"/>
          <a:srcRect t="45114" r="43082"/>
          <a:stretch/>
        </p:blipFill>
        <p:spPr>
          <a:xfrm>
            <a:off x="162838" y="629792"/>
            <a:ext cx="11624154" cy="6060082"/>
          </a:xfrm>
          <a:prstGeom prst="rect">
            <a:avLst/>
          </a:prstGeom>
        </p:spPr>
      </p:pic>
    </p:spTree>
    <p:extLst>
      <p:ext uri="{BB962C8B-B14F-4D97-AF65-F5344CB8AC3E}">
        <p14:creationId xmlns:p14="http://schemas.microsoft.com/office/powerpoint/2010/main" val="793753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982A32DD-EDB9-B719-4DD6-DC6BE485E59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349814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1398462"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0544464" y="2570690"/>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88" name="正方形/長方形 87">
            <a:extLst>
              <a:ext uri="{FF2B5EF4-FFF2-40B4-BE49-F238E27FC236}">
                <a16:creationId xmlns:a16="http://schemas.microsoft.com/office/drawing/2014/main" id="{39F726C5-211D-0D1B-5398-914D3B5DAC82}"/>
              </a:ext>
            </a:extLst>
          </p:cNvPr>
          <p:cNvSpPr/>
          <p:nvPr/>
        </p:nvSpPr>
        <p:spPr>
          <a:xfrm>
            <a:off x="1427561" y="5502445"/>
            <a:ext cx="9131700" cy="38053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D90268C-59F6-6E1E-A787-E88B4AB1C712}"/>
              </a:ext>
            </a:extLst>
          </p:cNvPr>
          <p:cNvSpPr txBox="1"/>
          <p:nvPr/>
        </p:nvSpPr>
        <p:spPr>
          <a:xfrm>
            <a:off x="5593081" y="5514019"/>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0" name="正方形/長方形 89">
            <a:extLst>
              <a:ext uri="{FF2B5EF4-FFF2-40B4-BE49-F238E27FC236}">
                <a16:creationId xmlns:a16="http://schemas.microsoft.com/office/drawing/2014/main" id="{59F27181-64CA-9401-72C9-556DD53BE0AC}"/>
              </a:ext>
            </a:extLst>
          </p:cNvPr>
          <p:cNvSpPr/>
          <p:nvPr/>
        </p:nvSpPr>
        <p:spPr>
          <a:xfrm>
            <a:off x="1430356" y="3404573"/>
            <a:ext cx="298462" cy="2255650"/>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12CA923-5AE5-219B-6C2F-F9F4930A05A7}"/>
              </a:ext>
            </a:extLst>
          </p:cNvPr>
          <p:cNvSpPr/>
          <p:nvPr/>
        </p:nvSpPr>
        <p:spPr>
          <a:xfrm>
            <a:off x="10241657" y="3476059"/>
            <a:ext cx="317144" cy="219952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9BB654A-4762-9B29-4E75-AAB50D3505B7}"/>
              </a:ext>
            </a:extLst>
          </p:cNvPr>
          <p:cNvSpPr/>
          <p:nvPr/>
        </p:nvSpPr>
        <p:spPr>
          <a:xfrm>
            <a:off x="1469048" y="5541964"/>
            <a:ext cx="329084" cy="20288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A21406E6-3D95-816A-F497-D173A6547C13}"/>
              </a:ext>
            </a:extLst>
          </p:cNvPr>
          <p:cNvSpPr/>
          <p:nvPr/>
        </p:nvSpPr>
        <p:spPr>
          <a:xfrm>
            <a:off x="10172235" y="5541920"/>
            <a:ext cx="345668"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AFCD586-8ED0-B391-0F55-6D52CE518EC6}"/>
              </a:ext>
            </a:extLst>
          </p:cNvPr>
          <p:cNvSpPr/>
          <p:nvPr/>
        </p:nvSpPr>
        <p:spPr>
          <a:xfrm>
            <a:off x="10281751" y="3363912"/>
            <a:ext cx="236152"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C41E074-A175-A11A-278A-A14649AEE49B}"/>
              </a:ext>
            </a:extLst>
          </p:cNvPr>
          <p:cNvSpPr/>
          <p:nvPr/>
        </p:nvSpPr>
        <p:spPr>
          <a:xfrm>
            <a:off x="1456419" y="3380292"/>
            <a:ext cx="219346"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0D7C2B-0AD5-CEB1-F898-9CF81DEBB90C}"/>
              </a:ext>
            </a:extLst>
          </p:cNvPr>
          <p:cNvSpPr/>
          <p:nvPr/>
        </p:nvSpPr>
        <p:spPr>
          <a:xfrm>
            <a:off x="1597396" y="255263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ABF78B2E-69BA-A5F5-07C4-69021D6B2BD1}"/>
              </a:ext>
            </a:extLst>
          </p:cNvPr>
          <p:cNvSpPr/>
          <p:nvPr/>
        </p:nvSpPr>
        <p:spPr>
          <a:xfrm>
            <a:off x="2564787" y="2543523"/>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12D9A581-83B9-36ED-CB80-518DC16B2B41}"/>
              </a:ext>
            </a:extLst>
          </p:cNvPr>
          <p:cNvSpPr/>
          <p:nvPr/>
        </p:nvSpPr>
        <p:spPr>
          <a:xfrm>
            <a:off x="3308078" y="2558970"/>
            <a:ext cx="100108"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50EE9657-DD71-F4CF-1F90-DFDCABA213FA}"/>
              </a:ext>
            </a:extLst>
          </p:cNvPr>
          <p:cNvSpPr/>
          <p:nvPr/>
        </p:nvSpPr>
        <p:spPr>
          <a:xfrm>
            <a:off x="8445470" y="259597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A18D0A4E-6571-973B-E195-C9B0F0875E29}"/>
              </a:ext>
            </a:extLst>
          </p:cNvPr>
          <p:cNvSpPr/>
          <p:nvPr/>
        </p:nvSpPr>
        <p:spPr>
          <a:xfrm>
            <a:off x="9109084" y="2575799"/>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B0A6CB4-BB3E-1CA6-36B4-7DFEA25CDB4E}"/>
              </a:ext>
            </a:extLst>
          </p:cNvPr>
          <p:cNvSpPr/>
          <p:nvPr/>
        </p:nvSpPr>
        <p:spPr>
          <a:xfrm>
            <a:off x="9962320" y="2564500"/>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0475A80-ED0C-4F94-C1B8-41BE32A598FF}"/>
              </a:ext>
            </a:extLst>
          </p:cNvPr>
          <p:cNvSpPr/>
          <p:nvPr/>
        </p:nvSpPr>
        <p:spPr>
          <a:xfrm>
            <a:off x="1106834" y="3011552"/>
            <a:ext cx="282097" cy="288780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 name="正方形/長方形 103">
            <a:extLst>
              <a:ext uri="{FF2B5EF4-FFF2-40B4-BE49-F238E27FC236}">
                <a16:creationId xmlns:a16="http://schemas.microsoft.com/office/drawing/2014/main" id="{2BE5F6DB-7B2F-B8CF-622C-7BDF9906DDE0}"/>
              </a:ext>
            </a:extLst>
          </p:cNvPr>
          <p:cNvSpPr/>
          <p:nvPr/>
        </p:nvSpPr>
        <p:spPr>
          <a:xfrm>
            <a:off x="10554867" y="3004935"/>
            <a:ext cx="371719" cy="3204709"/>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 name="図 105">
            <a:extLst>
              <a:ext uri="{FF2B5EF4-FFF2-40B4-BE49-F238E27FC236}">
                <a16:creationId xmlns:a16="http://schemas.microsoft.com/office/drawing/2014/main" id="{4EE52681-4850-1761-7047-0F7E61FDED82}"/>
              </a:ext>
            </a:extLst>
          </p:cNvPr>
          <p:cNvPicPr>
            <a:picLocks noChangeAspect="1"/>
          </p:cNvPicPr>
          <p:nvPr/>
        </p:nvPicPr>
        <p:blipFill rotWithShape="1">
          <a:blip r:embed="rId3"/>
          <a:srcRect l="45583" t="90039" r="47089" b="1140"/>
          <a:stretch/>
        </p:blipFill>
        <p:spPr>
          <a:xfrm>
            <a:off x="5528801" y="6189430"/>
            <a:ext cx="893428" cy="604983"/>
          </a:xfrm>
          <a:prstGeom prst="rect">
            <a:avLst/>
          </a:prstGeom>
        </p:spPr>
      </p:pic>
      <p:sp>
        <p:nvSpPr>
          <p:cNvPr id="107" name="正方形/長方形 106">
            <a:extLst>
              <a:ext uri="{FF2B5EF4-FFF2-40B4-BE49-F238E27FC236}">
                <a16:creationId xmlns:a16="http://schemas.microsoft.com/office/drawing/2014/main" id="{FA093A91-E29B-4288-26A3-C99508D61019}"/>
              </a:ext>
            </a:extLst>
          </p:cNvPr>
          <p:cNvSpPr/>
          <p:nvPr/>
        </p:nvSpPr>
        <p:spPr>
          <a:xfrm>
            <a:off x="1106834" y="5891031"/>
            <a:ext cx="9783727" cy="3186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AED2889F-AC28-2039-83B3-33028C991822}"/>
              </a:ext>
            </a:extLst>
          </p:cNvPr>
          <p:cNvSpPr/>
          <p:nvPr/>
        </p:nvSpPr>
        <p:spPr>
          <a:xfrm>
            <a:off x="1106013" y="2218923"/>
            <a:ext cx="858579" cy="34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53F83374-046D-0F25-1C16-C97D8D5BC8F9}"/>
              </a:ext>
            </a:extLst>
          </p:cNvPr>
          <p:cNvSpPr/>
          <p:nvPr/>
        </p:nvSpPr>
        <p:spPr>
          <a:xfrm>
            <a:off x="9772368" y="2233161"/>
            <a:ext cx="1118193" cy="3436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 name="図 109">
            <a:extLst>
              <a:ext uri="{FF2B5EF4-FFF2-40B4-BE49-F238E27FC236}">
                <a16:creationId xmlns:a16="http://schemas.microsoft.com/office/drawing/2014/main" id="{67FF6D17-A534-D362-AE64-CA1CBF867C6F}"/>
              </a:ext>
            </a:extLst>
          </p:cNvPr>
          <p:cNvPicPr>
            <a:picLocks noChangeAspect="1"/>
          </p:cNvPicPr>
          <p:nvPr/>
        </p:nvPicPr>
        <p:blipFill rotWithShape="1">
          <a:blip r:embed="rId3"/>
          <a:srcRect l="2339" t="21836" r="86953" b="70320"/>
          <a:stretch/>
        </p:blipFill>
        <p:spPr>
          <a:xfrm>
            <a:off x="286428" y="1522725"/>
            <a:ext cx="858580" cy="538014"/>
          </a:xfrm>
          <a:prstGeom prst="rect">
            <a:avLst/>
          </a:prstGeom>
        </p:spPr>
      </p:pic>
      <p:cxnSp>
        <p:nvCxnSpPr>
          <p:cNvPr id="12" name="直線コネクタ 11">
            <a:extLst>
              <a:ext uri="{FF2B5EF4-FFF2-40B4-BE49-F238E27FC236}">
                <a16:creationId xmlns:a16="http://schemas.microsoft.com/office/drawing/2014/main" id="{4DA7B25D-6214-DA25-6152-1D7C78FAEE79}"/>
              </a:ext>
            </a:extLst>
          </p:cNvPr>
          <p:cNvCxnSpPr>
            <a:cxnSpLocks/>
          </p:cNvCxnSpPr>
          <p:nvPr/>
        </p:nvCxnSpPr>
        <p:spPr>
          <a:xfrm flipV="1">
            <a:off x="736876" y="1492071"/>
            <a:ext cx="9303766" cy="306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2F1ADAF2-C9A2-C913-8F90-F33C4656B890}"/>
              </a:ext>
            </a:extLst>
          </p:cNvPr>
          <p:cNvCxnSpPr>
            <a:cxnSpLocks/>
          </p:cNvCxnSpPr>
          <p:nvPr/>
        </p:nvCxnSpPr>
        <p:spPr>
          <a:xfrm>
            <a:off x="1640569" y="1555620"/>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A4E3B35D-ACC1-6807-8321-8E18DA6FEB08}"/>
              </a:ext>
            </a:extLst>
          </p:cNvPr>
          <p:cNvCxnSpPr>
            <a:cxnSpLocks/>
          </p:cNvCxnSpPr>
          <p:nvPr/>
        </p:nvCxnSpPr>
        <p:spPr>
          <a:xfrm>
            <a:off x="3358899" y="1532485"/>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ACA2A58-7B7D-AB48-C086-7AE8C80C90EA}"/>
              </a:ext>
            </a:extLst>
          </p:cNvPr>
          <p:cNvCxnSpPr>
            <a:cxnSpLocks/>
          </p:cNvCxnSpPr>
          <p:nvPr/>
        </p:nvCxnSpPr>
        <p:spPr>
          <a:xfrm flipH="1">
            <a:off x="8522689" y="1492071"/>
            <a:ext cx="27781" cy="1180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C76A87A-952C-D5B0-B52C-DB4B09F762B2}"/>
              </a:ext>
            </a:extLst>
          </p:cNvPr>
          <p:cNvCxnSpPr>
            <a:cxnSpLocks/>
          </p:cNvCxnSpPr>
          <p:nvPr/>
        </p:nvCxnSpPr>
        <p:spPr>
          <a:xfrm flipH="1">
            <a:off x="10014605" y="1466834"/>
            <a:ext cx="26037" cy="12689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369FDFFB-FEDE-87BD-62A8-03AEFC6DD140}"/>
              </a:ext>
            </a:extLst>
          </p:cNvPr>
          <p:cNvSpPr/>
          <p:nvPr/>
        </p:nvSpPr>
        <p:spPr>
          <a:xfrm>
            <a:off x="1491241" y="1387677"/>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DA7A8545-2B6E-BC26-5A40-9C79999A8CEE}"/>
              </a:ext>
            </a:extLst>
          </p:cNvPr>
          <p:cNvSpPr/>
          <p:nvPr/>
        </p:nvSpPr>
        <p:spPr>
          <a:xfrm>
            <a:off x="3257840" y="1390793"/>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A254C0C8-F91A-8C6F-A8C8-1225C164EFE4}"/>
              </a:ext>
            </a:extLst>
          </p:cNvPr>
          <p:cNvSpPr/>
          <p:nvPr/>
        </p:nvSpPr>
        <p:spPr>
          <a:xfrm>
            <a:off x="8408344" y="1380101"/>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DC6D2D43-7D29-9425-F07F-C1F29D1599F6}"/>
              </a:ext>
            </a:extLst>
          </p:cNvPr>
          <p:cNvCxnSpPr>
            <a:cxnSpLocks/>
          </p:cNvCxnSpPr>
          <p:nvPr/>
        </p:nvCxnSpPr>
        <p:spPr>
          <a:xfrm>
            <a:off x="2630947" y="1997084"/>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3042D559-BCBB-85FD-2D6F-7668361C25D9}"/>
              </a:ext>
            </a:extLst>
          </p:cNvPr>
          <p:cNvCxnSpPr>
            <a:cxnSpLocks/>
          </p:cNvCxnSpPr>
          <p:nvPr/>
        </p:nvCxnSpPr>
        <p:spPr>
          <a:xfrm flipV="1">
            <a:off x="2649678" y="1988462"/>
            <a:ext cx="8240883" cy="86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FDFC3AFC-F1B9-DEFB-8E7F-D9A65F82C1E2}"/>
              </a:ext>
            </a:extLst>
          </p:cNvPr>
          <p:cNvCxnSpPr>
            <a:cxnSpLocks/>
          </p:cNvCxnSpPr>
          <p:nvPr/>
        </p:nvCxnSpPr>
        <p:spPr>
          <a:xfrm>
            <a:off x="9172014" y="1988462"/>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楕円 119">
            <a:extLst>
              <a:ext uri="{FF2B5EF4-FFF2-40B4-BE49-F238E27FC236}">
                <a16:creationId xmlns:a16="http://schemas.microsoft.com/office/drawing/2014/main" id="{125376E0-A1F8-465B-4F09-1B9E2CA1C181}"/>
              </a:ext>
            </a:extLst>
          </p:cNvPr>
          <p:cNvSpPr/>
          <p:nvPr/>
        </p:nvSpPr>
        <p:spPr>
          <a:xfrm>
            <a:off x="9040599" y="1858496"/>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図 120">
            <a:extLst>
              <a:ext uri="{FF2B5EF4-FFF2-40B4-BE49-F238E27FC236}">
                <a16:creationId xmlns:a16="http://schemas.microsoft.com/office/drawing/2014/main" id="{062F3CA2-1349-1F07-C780-B36718A1A1E0}"/>
              </a:ext>
            </a:extLst>
          </p:cNvPr>
          <p:cNvPicPr>
            <a:picLocks noChangeAspect="1"/>
          </p:cNvPicPr>
          <p:nvPr/>
        </p:nvPicPr>
        <p:blipFill rotWithShape="1">
          <a:blip r:embed="rId3"/>
          <a:srcRect l="90269" t="27396" r="1436" b="50112"/>
          <a:stretch/>
        </p:blipFill>
        <p:spPr>
          <a:xfrm>
            <a:off x="11132571" y="1836543"/>
            <a:ext cx="841807" cy="1542478"/>
          </a:xfrm>
          <a:prstGeom prst="rect">
            <a:avLst/>
          </a:prstGeom>
        </p:spPr>
      </p:pic>
      <p:cxnSp>
        <p:nvCxnSpPr>
          <p:cNvPr id="123" name="直線コネクタ 122">
            <a:extLst>
              <a:ext uri="{FF2B5EF4-FFF2-40B4-BE49-F238E27FC236}">
                <a16:creationId xmlns:a16="http://schemas.microsoft.com/office/drawing/2014/main" id="{9280A9C2-ACF3-76DB-5F65-FBB7936CCA0C}"/>
              </a:ext>
            </a:extLst>
          </p:cNvPr>
          <p:cNvCxnSpPr>
            <a:cxnSpLocks/>
          </p:cNvCxnSpPr>
          <p:nvPr/>
        </p:nvCxnSpPr>
        <p:spPr>
          <a:xfrm flipV="1">
            <a:off x="10870262" y="1663247"/>
            <a:ext cx="320475" cy="3334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105" name="直線コネクタ 104">
            <a:extLst>
              <a:ext uri="{FF2B5EF4-FFF2-40B4-BE49-F238E27FC236}">
                <a16:creationId xmlns:a16="http://schemas.microsoft.com/office/drawing/2014/main" id="{21841B79-3FAF-3E7F-6C96-12DB7E0C0423}"/>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9D6AD869-59DB-C66F-24DA-80512AE14A98}"/>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25" name="テキスト ボックス 124">
            <a:extLst>
              <a:ext uri="{FF2B5EF4-FFF2-40B4-BE49-F238E27FC236}">
                <a16:creationId xmlns:a16="http://schemas.microsoft.com/office/drawing/2014/main" id="{99BE1960-B62E-7E85-D941-CCF5484D3D39}"/>
              </a:ext>
            </a:extLst>
          </p:cNvPr>
          <p:cNvSpPr txBox="1"/>
          <p:nvPr/>
        </p:nvSpPr>
        <p:spPr>
          <a:xfrm>
            <a:off x="598798" y="577082"/>
            <a:ext cx="8614776" cy="369332"/>
          </a:xfrm>
          <a:prstGeom prst="rect">
            <a:avLst/>
          </a:prstGeom>
          <a:noFill/>
        </p:spPr>
        <p:txBody>
          <a:bodyPr wrap="square">
            <a:spAutoFit/>
          </a:bodyPr>
          <a:lstStyle/>
          <a:p>
            <a:r>
              <a:rPr lang="en-US" altLang="ja-JP" b="1" dirty="0">
                <a:solidFill>
                  <a:schemeClr val="accent1"/>
                </a:solidFill>
              </a:rPr>
              <a:t>Step</a:t>
            </a:r>
            <a:r>
              <a:rPr lang="ja-JP" altLang="en-US" b="1" dirty="0">
                <a:solidFill>
                  <a:schemeClr val="accent1"/>
                </a:solidFill>
              </a:rPr>
              <a:t> </a:t>
            </a:r>
            <a:r>
              <a:rPr lang="en-US" altLang="ja-JP" b="1" dirty="0">
                <a:solidFill>
                  <a:schemeClr val="accent1"/>
                </a:solidFill>
              </a:rPr>
              <a:t>10  Form the metal wirings (MASK06)</a:t>
            </a:r>
            <a:endParaRPr lang="ja-JP" altLang="en-US" b="1" dirty="0">
              <a:solidFill>
                <a:schemeClr val="accent1"/>
              </a:solidFill>
            </a:endParaRPr>
          </a:p>
        </p:txBody>
      </p:sp>
      <p:sp>
        <p:nvSpPr>
          <p:cNvPr id="126" name="テキスト ボックス 125">
            <a:extLst>
              <a:ext uri="{FF2B5EF4-FFF2-40B4-BE49-F238E27FC236}">
                <a16:creationId xmlns:a16="http://schemas.microsoft.com/office/drawing/2014/main" id="{6A7CDB1E-609F-82BB-310C-F2BB0A48F5DD}"/>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
        <p:nvSpPr>
          <p:cNvPr id="127" name="正方形/長方形 126">
            <a:extLst>
              <a:ext uri="{FF2B5EF4-FFF2-40B4-BE49-F238E27FC236}">
                <a16:creationId xmlns:a16="http://schemas.microsoft.com/office/drawing/2014/main" id="{1ACFD675-4C59-8D5C-7239-7C807EA385BB}"/>
              </a:ext>
            </a:extLst>
          </p:cNvPr>
          <p:cNvSpPr/>
          <p:nvPr/>
        </p:nvSpPr>
        <p:spPr>
          <a:xfrm>
            <a:off x="1108470" y="2404994"/>
            <a:ext cx="309874" cy="6838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8" name="正方形/長方形 127">
            <a:extLst>
              <a:ext uri="{FF2B5EF4-FFF2-40B4-BE49-F238E27FC236}">
                <a16:creationId xmlns:a16="http://schemas.microsoft.com/office/drawing/2014/main" id="{D87F831A-1CB3-5ED7-BCE8-F7B4AAFC6AD6}"/>
              </a:ext>
            </a:extLst>
          </p:cNvPr>
          <p:cNvSpPr/>
          <p:nvPr/>
        </p:nvSpPr>
        <p:spPr>
          <a:xfrm>
            <a:off x="10581164" y="2469492"/>
            <a:ext cx="313924" cy="68386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372471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正方形/長方形 32">
            <a:extLst>
              <a:ext uri="{FF2B5EF4-FFF2-40B4-BE49-F238E27FC236}">
                <a16:creationId xmlns:a16="http://schemas.microsoft.com/office/drawing/2014/main" id="{68D01E37-1E72-2DA2-14DD-058AC53C14FE}"/>
              </a:ext>
            </a:extLst>
          </p:cNvPr>
          <p:cNvSpPr/>
          <p:nvPr/>
        </p:nvSpPr>
        <p:spPr>
          <a:xfrm>
            <a:off x="1411970" y="3037746"/>
            <a:ext cx="9127091" cy="2823127"/>
          </a:xfrm>
          <a:prstGeom prst="rect">
            <a:avLst/>
          </a:prstGeom>
          <a:solidFill>
            <a:schemeClr val="accent2">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472B87B9-DA8A-2B43-90BF-C93628D38C08}"/>
              </a:ext>
            </a:extLst>
          </p:cNvPr>
          <p:cNvSpPr txBox="1"/>
          <p:nvPr/>
        </p:nvSpPr>
        <p:spPr>
          <a:xfrm>
            <a:off x="5651332" y="5121686"/>
            <a:ext cx="663964"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 name="四角形: 角を丸くする 8">
            <a:extLst>
              <a:ext uri="{FF2B5EF4-FFF2-40B4-BE49-F238E27FC236}">
                <a16:creationId xmlns:a16="http://schemas.microsoft.com/office/drawing/2014/main" id="{022E2F71-4F16-D472-4598-006066862D56}"/>
              </a:ext>
            </a:extLst>
          </p:cNvPr>
          <p:cNvSpPr/>
          <p:nvPr/>
        </p:nvSpPr>
        <p:spPr>
          <a:xfrm>
            <a:off x="2100726" y="4209642"/>
            <a:ext cx="7757257" cy="871131"/>
          </a:xfrm>
          <a:prstGeom prst="roundRect">
            <a:avLst>
              <a:gd name="adj" fmla="val 39673"/>
            </a:avLst>
          </a:prstGeom>
          <a:solidFill>
            <a:schemeClr val="accent1">
              <a:lumMod val="20000"/>
              <a:lumOff val="8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8134DF32-B793-4358-E535-E58E15266E3C}"/>
              </a:ext>
            </a:extLst>
          </p:cNvPr>
          <p:cNvSpPr txBox="1"/>
          <p:nvPr/>
        </p:nvSpPr>
        <p:spPr>
          <a:xfrm>
            <a:off x="3070234" y="4668109"/>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cxnSp>
        <p:nvCxnSpPr>
          <p:cNvPr id="3" name="直線コネクタ 2">
            <a:extLst>
              <a:ext uri="{FF2B5EF4-FFF2-40B4-BE49-F238E27FC236}">
                <a16:creationId xmlns:a16="http://schemas.microsoft.com/office/drawing/2014/main" id="{3EF418EE-E47A-489C-1ABE-0F9B18953590}"/>
              </a:ext>
            </a:extLst>
          </p:cNvPr>
          <p:cNvCxnSpPr>
            <a:cxnSpLocks/>
          </p:cNvCxnSpPr>
          <p:nvPr/>
        </p:nvCxnSpPr>
        <p:spPr>
          <a:xfrm>
            <a:off x="3621368" y="3425437"/>
            <a:ext cx="2308040"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BE3B066F-12B7-CE2E-F4A7-0EEFD4ECB106}"/>
              </a:ext>
            </a:extLst>
          </p:cNvPr>
          <p:cNvCxnSpPr>
            <a:cxnSpLocks/>
          </p:cNvCxnSpPr>
          <p:nvPr/>
        </p:nvCxnSpPr>
        <p:spPr>
          <a:xfrm flipH="1">
            <a:off x="5929408" y="3425437"/>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3" name="図 22">
            <a:extLst>
              <a:ext uri="{FF2B5EF4-FFF2-40B4-BE49-F238E27FC236}">
                <a16:creationId xmlns:a16="http://schemas.microsoft.com/office/drawing/2014/main" id="{5D59FA0F-D0EE-26DC-49B7-060A2F5370CB}"/>
              </a:ext>
            </a:extLst>
          </p:cNvPr>
          <p:cNvPicPr>
            <a:picLocks noChangeAspect="1"/>
          </p:cNvPicPr>
          <p:nvPr/>
        </p:nvPicPr>
        <p:blipFill rotWithShape="1">
          <a:blip r:embed="rId2"/>
          <a:srcRect l="12826" t="50928" r="80599" b="45419"/>
          <a:stretch/>
        </p:blipFill>
        <p:spPr>
          <a:xfrm>
            <a:off x="1429555" y="3037746"/>
            <a:ext cx="907246" cy="524604"/>
          </a:xfrm>
          <a:prstGeom prst="rect">
            <a:avLst/>
          </a:prstGeom>
        </p:spPr>
      </p:pic>
      <p:pic>
        <p:nvPicPr>
          <p:cNvPr id="24" name="図 23">
            <a:extLst>
              <a:ext uri="{FF2B5EF4-FFF2-40B4-BE49-F238E27FC236}">
                <a16:creationId xmlns:a16="http://schemas.microsoft.com/office/drawing/2014/main" id="{270B265E-A1F3-5471-74E8-E1929C882F35}"/>
              </a:ext>
            </a:extLst>
          </p:cNvPr>
          <p:cNvPicPr>
            <a:picLocks noChangeAspect="1"/>
          </p:cNvPicPr>
          <p:nvPr/>
        </p:nvPicPr>
        <p:blipFill rotWithShape="1">
          <a:blip r:embed="rId2"/>
          <a:srcRect l="12826" t="50928" r="80599" b="45419"/>
          <a:stretch/>
        </p:blipFill>
        <p:spPr>
          <a:xfrm>
            <a:off x="9578975" y="3025045"/>
            <a:ext cx="990384" cy="524604"/>
          </a:xfrm>
          <a:prstGeom prst="rect">
            <a:avLst/>
          </a:prstGeom>
        </p:spPr>
      </p:pic>
      <p:pic>
        <p:nvPicPr>
          <p:cNvPr id="25" name="図 24">
            <a:extLst>
              <a:ext uri="{FF2B5EF4-FFF2-40B4-BE49-F238E27FC236}">
                <a16:creationId xmlns:a16="http://schemas.microsoft.com/office/drawing/2014/main" id="{B39BE53B-F0C4-632B-542A-096237D32435}"/>
              </a:ext>
            </a:extLst>
          </p:cNvPr>
          <p:cNvPicPr>
            <a:picLocks noChangeAspect="1"/>
          </p:cNvPicPr>
          <p:nvPr/>
        </p:nvPicPr>
        <p:blipFill rotWithShape="1">
          <a:blip r:embed="rId2"/>
          <a:srcRect l="47243" t="66088" r="49777" b="30442"/>
          <a:stretch/>
        </p:blipFill>
        <p:spPr>
          <a:xfrm>
            <a:off x="9677386" y="3541862"/>
            <a:ext cx="363256" cy="237995"/>
          </a:xfrm>
          <a:prstGeom prst="rect">
            <a:avLst/>
          </a:prstGeom>
        </p:spPr>
      </p:pic>
      <p:pic>
        <p:nvPicPr>
          <p:cNvPr id="26" name="図 25">
            <a:extLst>
              <a:ext uri="{FF2B5EF4-FFF2-40B4-BE49-F238E27FC236}">
                <a16:creationId xmlns:a16="http://schemas.microsoft.com/office/drawing/2014/main" id="{3A9719AB-2075-396F-6853-FB4372D98A24}"/>
              </a:ext>
            </a:extLst>
          </p:cNvPr>
          <p:cNvPicPr>
            <a:picLocks noChangeAspect="1"/>
          </p:cNvPicPr>
          <p:nvPr/>
        </p:nvPicPr>
        <p:blipFill rotWithShape="1">
          <a:blip r:embed="rId2"/>
          <a:srcRect l="47243" t="66088" r="49777" b="30442"/>
          <a:stretch/>
        </p:blipFill>
        <p:spPr>
          <a:xfrm>
            <a:off x="1964592" y="3541862"/>
            <a:ext cx="363256" cy="237995"/>
          </a:xfrm>
          <a:prstGeom prst="rect">
            <a:avLst/>
          </a:prstGeom>
        </p:spPr>
      </p:pic>
      <p:sp>
        <p:nvSpPr>
          <p:cNvPr id="27" name="正方形/長方形 26">
            <a:extLst>
              <a:ext uri="{FF2B5EF4-FFF2-40B4-BE49-F238E27FC236}">
                <a16:creationId xmlns:a16="http://schemas.microsoft.com/office/drawing/2014/main" id="{74B77C92-6245-0392-D45B-AF8814A400EF}"/>
              </a:ext>
            </a:extLst>
          </p:cNvPr>
          <p:cNvSpPr/>
          <p:nvPr/>
        </p:nvSpPr>
        <p:spPr>
          <a:xfrm>
            <a:off x="1432300" y="3025493"/>
            <a:ext cx="1049415" cy="769576"/>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8E59E4A0-CAAB-81D7-1825-B8234A3C356E}"/>
              </a:ext>
            </a:extLst>
          </p:cNvPr>
          <p:cNvSpPr txBox="1"/>
          <p:nvPr/>
        </p:nvSpPr>
        <p:spPr>
          <a:xfrm>
            <a:off x="1954473" y="3427521"/>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pic>
        <p:nvPicPr>
          <p:cNvPr id="29" name="図 28">
            <a:extLst>
              <a:ext uri="{FF2B5EF4-FFF2-40B4-BE49-F238E27FC236}">
                <a16:creationId xmlns:a16="http://schemas.microsoft.com/office/drawing/2014/main" id="{B1EBA13C-9ADF-F0A3-9B34-020B72DF4172}"/>
              </a:ext>
            </a:extLst>
          </p:cNvPr>
          <p:cNvPicPr>
            <a:picLocks noChangeAspect="1"/>
          </p:cNvPicPr>
          <p:nvPr/>
        </p:nvPicPr>
        <p:blipFill rotWithShape="1">
          <a:blip r:embed="rId2"/>
          <a:srcRect l="12826" t="50928" r="80599" b="45419"/>
          <a:stretch/>
        </p:blipFill>
        <p:spPr>
          <a:xfrm>
            <a:off x="9410980" y="3064520"/>
            <a:ext cx="907246" cy="524604"/>
          </a:xfrm>
          <a:prstGeom prst="rect">
            <a:avLst/>
          </a:prstGeom>
        </p:spPr>
      </p:pic>
      <p:pic>
        <p:nvPicPr>
          <p:cNvPr id="30" name="図 29">
            <a:extLst>
              <a:ext uri="{FF2B5EF4-FFF2-40B4-BE49-F238E27FC236}">
                <a16:creationId xmlns:a16="http://schemas.microsoft.com/office/drawing/2014/main" id="{BC97EE19-5CE7-0A8B-BB1C-8DC759D6D896}"/>
              </a:ext>
            </a:extLst>
          </p:cNvPr>
          <p:cNvPicPr>
            <a:picLocks noChangeAspect="1"/>
          </p:cNvPicPr>
          <p:nvPr/>
        </p:nvPicPr>
        <p:blipFill rotWithShape="1">
          <a:blip r:embed="rId2"/>
          <a:srcRect l="47243" t="66088" r="49777" b="30442"/>
          <a:stretch/>
        </p:blipFill>
        <p:spPr>
          <a:xfrm>
            <a:off x="9946017" y="3568636"/>
            <a:ext cx="363256" cy="237995"/>
          </a:xfrm>
          <a:prstGeom prst="rect">
            <a:avLst/>
          </a:prstGeom>
        </p:spPr>
      </p:pic>
      <p:sp>
        <p:nvSpPr>
          <p:cNvPr id="31" name="正方形/長方形 30">
            <a:extLst>
              <a:ext uri="{FF2B5EF4-FFF2-40B4-BE49-F238E27FC236}">
                <a16:creationId xmlns:a16="http://schemas.microsoft.com/office/drawing/2014/main" id="{9CB17A0D-804D-7974-6652-BCEEE50C437A}"/>
              </a:ext>
            </a:extLst>
          </p:cNvPr>
          <p:cNvSpPr/>
          <p:nvPr/>
        </p:nvSpPr>
        <p:spPr>
          <a:xfrm>
            <a:off x="9388763" y="3037746"/>
            <a:ext cx="1150298" cy="823124"/>
          </a:xfrm>
          <a:prstGeom prst="rect">
            <a:avLst/>
          </a:prstGeom>
          <a:solidFill>
            <a:schemeClr val="accent2">
              <a:lumMod val="40000"/>
              <a:lumOff val="60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a:extLst>
              <a:ext uri="{FF2B5EF4-FFF2-40B4-BE49-F238E27FC236}">
                <a16:creationId xmlns:a16="http://schemas.microsoft.com/office/drawing/2014/main" id="{B61B2D8B-C61A-1855-B32A-FA058ABC4474}"/>
              </a:ext>
            </a:extLst>
          </p:cNvPr>
          <p:cNvSpPr txBox="1"/>
          <p:nvPr/>
        </p:nvSpPr>
        <p:spPr>
          <a:xfrm>
            <a:off x="9483735" y="346353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34" name="正方形/長方形 33">
            <a:extLst>
              <a:ext uri="{FF2B5EF4-FFF2-40B4-BE49-F238E27FC236}">
                <a16:creationId xmlns:a16="http://schemas.microsoft.com/office/drawing/2014/main" id="{F829B24B-8799-278F-082E-65D04DB77534}"/>
              </a:ext>
            </a:extLst>
          </p:cNvPr>
          <p:cNvSpPr/>
          <p:nvPr/>
        </p:nvSpPr>
        <p:spPr>
          <a:xfrm>
            <a:off x="2860901" y="3049308"/>
            <a:ext cx="721543" cy="730548"/>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a:extLst>
              <a:ext uri="{FF2B5EF4-FFF2-40B4-BE49-F238E27FC236}">
                <a16:creationId xmlns:a16="http://schemas.microsoft.com/office/drawing/2014/main" id="{0C5B2851-0E7D-67A8-203B-700896916370}"/>
              </a:ext>
            </a:extLst>
          </p:cNvPr>
          <p:cNvSpPr/>
          <p:nvPr/>
        </p:nvSpPr>
        <p:spPr>
          <a:xfrm>
            <a:off x="8247181" y="3064520"/>
            <a:ext cx="747174" cy="762872"/>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テキスト ボックス 35">
            <a:extLst>
              <a:ext uri="{FF2B5EF4-FFF2-40B4-BE49-F238E27FC236}">
                <a16:creationId xmlns:a16="http://schemas.microsoft.com/office/drawing/2014/main" id="{5125749E-7521-CA8F-0BE0-B535E2084627}"/>
              </a:ext>
            </a:extLst>
          </p:cNvPr>
          <p:cNvSpPr txBox="1"/>
          <p:nvPr/>
        </p:nvSpPr>
        <p:spPr>
          <a:xfrm>
            <a:off x="8389172" y="4631361"/>
            <a:ext cx="558166" cy="461665"/>
          </a:xfrm>
          <a:prstGeom prst="rect">
            <a:avLst/>
          </a:prstGeom>
          <a:noFill/>
        </p:spPr>
        <p:txBody>
          <a:bodyPr wrap="none" rtlCol="0">
            <a:spAutoFit/>
          </a:bodyPr>
          <a:lstStyle/>
          <a:p>
            <a:r>
              <a:rPr kumimoji="1" lang="en-US" altLang="ja-JP" sz="2400" b="1" dirty="0"/>
              <a:t>N-</a:t>
            </a:r>
            <a:endParaRPr kumimoji="1" lang="ja-JP" altLang="en-US" sz="2400" b="1" dirty="0"/>
          </a:p>
        </p:txBody>
      </p:sp>
      <p:sp>
        <p:nvSpPr>
          <p:cNvPr id="37" name="正方形/長方形 36">
            <a:extLst>
              <a:ext uri="{FF2B5EF4-FFF2-40B4-BE49-F238E27FC236}">
                <a16:creationId xmlns:a16="http://schemas.microsoft.com/office/drawing/2014/main" id="{9A57AFAC-AB68-316C-B643-78A264FDAC7D}"/>
              </a:ext>
            </a:extLst>
          </p:cNvPr>
          <p:cNvSpPr/>
          <p:nvPr/>
        </p:nvSpPr>
        <p:spPr>
          <a:xfrm rot="20396080">
            <a:off x="6028687" y="3457266"/>
            <a:ext cx="2536982" cy="78211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a:extLst>
              <a:ext uri="{FF2B5EF4-FFF2-40B4-BE49-F238E27FC236}">
                <a16:creationId xmlns:a16="http://schemas.microsoft.com/office/drawing/2014/main" id="{B07D2C89-FE28-EE2F-CFBD-90475BDDA815}"/>
              </a:ext>
            </a:extLst>
          </p:cNvPr>
          <p:cNvSpPr/>
          <p:nvPr/>
        </p:nvSpPr>
        <p:spPr>
          <a:xfrm rot="1414241">
            <a:off x="3369168" y="3492141"/>
            <a:ext cx="2428826" cy="707264"/>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a:extLst>
              <a:ext uri="{FF2B5EF4-FFF2-40B4-BE49-F238E27FC236}">
                <a16:creationId xmlns:a16="http://schemas.microsoft.com/office/drawing/2014/main" id="{4E1D73D0-7802-F964-C85C-3C28961F56CD}"/>
              </a:ext>
            </a:extLst>
          </p:cNvPr>
          <p:cNvSpPr/>
          <p:nvPr/>
        </p:nvSpPr>
        <p:spPr>
          <a:xfrm>
            <a:off x="5581203" y="4013314"/>
            <a:ext cx="649257" cy="642206"/>
          </a:xfrm>
          <a:prstGeom prst="rect">
            <a:avLst/>
          </a:prstGeom>
          <a:solidFill>
            <a:schemeClr val="accent2">
              <a:lumMod val="40000"/>
              <a:lumOff val="60000"/>
            </a:schemeClr>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a:extLst>
              <a:ext uri="{FF2B5EF4-FFF2-40B4-BE49-F238E27FC236}">
                <a16:creationId xmlns:a16="http://schemas.microsoft.com/office/drawing/2014/main" id="{0FF0BF60-61FC-1A3D-FA88-B2D5E1A32D61}"/>
              </a:ext>
            </a:extLst>
          </p:cNvPr>
          <p:cNvCxnSpPr>
            <a:cxnSpLocks/>
          </p:cNvCxnSpPr>
          <p:nvPr/>
        </p:nvCxnSpPr>
        <p:spPr>
          <a:xfrm flipH="1">
            <a:off x="5943300" y="3017641"/>
            <a:ext cx="2328556" cy="98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5524738F-49B5-D21F-EA37-E9242242FFD0}"/>
              </a:ext>
            </a:extLst>
          </p:cNvPr>
          <p:cNvCxnSpPr>
            <a:cxnSpLocks/>
          </p:cNvCxnSpPr>
          <p:nvPr/>
        </p:nvCxnSpPr>
        <p:spPr>
          <a:xfrm>
            <a:off x="3563305" y="3796156"/>
            <a:ext cx="2059517" cy="8777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4B9AEAC4-2A40-EDD4-A495-D4CDA29ED6C4}"/>
              </a:ext>
            </a:extLst>
          </p:cNvPr>
          <p:cNvCxnSpPr>
            <a:cxnSpLocks/>
          </p:cNvCxnSpPr>
          <p:nvPr/>
        </p:nvCxnSpPr>
        <p:spPr>
          <a:xfrm flipH="1">
            <a:off x="6224418" y="3849496"/>
            <a:ext cx="2225845" cy="8186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6D9067AF-8E30-6EB9-E4F0-670FC71725C6}"/>
              </a:ext>
            </a:extLst>
          </p:cNvPr>
          <p:cNvCxnSpPr>
            <a:cxnSpLocks/>
          </p:cNvCxnSpPr>
          <p:nvPr/>
        </p:nvCxnSpPr>
        <p:spPr>
          <a:xfrm flipV="1">
            <a:off x="2820009" y="3779856"/>
            <a:ext cx="743296" cy="179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71516484-6620-E29D-071E-A72106EF4D7C}"/>
              </a:ext>
            </a:extLst>
          </p:cNvPr>
          <p:cNvCxnSpPr>
            <a:cxnSpLocks/>
          </p:cNvCxnSpPr>
          <p:nvPr/>
        </p:nvCxnSpPr>
        <p:spPr>
          <a:xfrm>
            <a:off x="5600700" y="4671821"/>
            <a:ext cx="63939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9D85EB9C-B886-449E-40E0-EBF9FBDE58DF}"/>
              </a:ext>
            </a:extLst>
          </p:cNvPr>
          <p:cNvCxnSpPr>
            <a:cxnSpLocks/>
          </p:cNvCxnSpPr>
          <p:nvPr/>
        </p:nvCxnSpPr>
        <p:spPr>
          <a:xfrm>
            <a:off x="8432350" y="3849496"/>
            <a:ext cx="627382" cy="73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4" name="テキスト ボックス 53">
            <a:extLst>
              <a:ext uri="{FF2B5EF4-FFF2-40B4-BE49-F238E27FC236}">
                <a16:creationId xmlns:a16="http://schemas.microsoft.com/office/drawing/2014/main" id="{40F5A8CF-34B3-D2FA-4ED6-D3619B06A047}"/>
              </a:ext>
            </a:extLst>
          </p:cNvPr>
          <p:cNvSpPr txBox="1"/>
          <p:nvPr/>
        </p:nvSpPr>
        <p:spPr>
          <a:xfrm>
            <a:off x="5762938" y="4355650"/>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5" name="正方形/長方形 54">
            <a:extLst>
              <a:ext uri="{FF2B5EF4-FFF2-40B4-BE49-F238E27FC236}">
                <a16:creationId xmlns:a16="http://schemas.microsoft.com/office/drawing/2014/main" id="{C4EC7ED9-0762-2BED-DBAF-A088AB4F3A21}"/>
              </a:ext>
            </a:extLst>
          </p:cNvPr>
          <p:cNvSpPr/>
          <p:nvPr/>
        </p:nvSpPr>
        <p:spPr>
          <a:xfrm>
            <a:off x="2456753"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テキスト ボックス 55">
            <a:extLst>
              <a:ext uri="{FF2B5EF4-FFF2-40B4-BE49-F238E27FC236}">
                <a16:creationId xmlns:a16="http://schemas.microsoft.com/office/drawing/2014/main" id="{CA16759A-2D29-88F7-F160-ECC5F936F58C}"/>
              </a:ext>
            </a:extLst>
          </p:cNvPr>
          <p:cNvSpPr txBox="1"/>
          <p:nvPr/>
        </p:nvSpPr>
        <p:spPr>
          <a:xfrm>
            <a:off x="2404247" y="354186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57" name="正方形/長方形 56">
            <a:extLst>
              <a:ext uri="{FF2B5EF4-FFF2-40B4-BE49-F238E27FC236}">
                <a16:creationId xmlns:a16="http://schemas.microsoft.com/office/drawing/2014/main" id="{324C2A92-2A59-A234-B620-FB9B7014059B}"/>
              </a:ext>
            </a:extLst>
          </p:cNvPr>
          <p:cNvSpPr/>
          <p:nvPr/>
        </p:nvSpPr>
        <p:spPr>
          <a:xfrm>
            <a:off x="9031946" y="3024184"/>
            <a:ext cx="363256" cy="1511345"/>
          </a:xfrm>
          <a:prstGeom prst="rect">
            <a:avLst/>
          </a:prstGeom>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テキスト ボックス 57">
            <a:extLst>
              <a:ext uri="{FF2B5EF4-FFF2-40B4-BE49-F238E27FC236}">
                <a16:creationId xmlns:a16="http://schemas.microsoft.com/office/drawing/2014/main" id="{69F5A3C1-65DB-9C42-C5B3-7C92DF24FDD1}"/>
              </a:ext>
            </a:extLst>
          </p:cNvPr>
          <p:cNvSpPr txBox="1"/>
          <p:nvPr/>
        </p:nvSpPr>
        <p:spPr>
          <a:xfrm>
            <a:off x="8945712" y="3464764"/>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2" name="正方形/長方形 1">
            <a:extLst>
              <a:ext uri="{FF2B5EF4-FFF2-40B4-BE49-F238E27FC236}">
                <a16:creationId xmlns:a16="http://schemas.microsoft.com/office/drawing/2014/main" id="{FF82E8B9-7C7A-1648-5CB7-0413BD481D2B}"/>
              </a:ext>
            </a:extLst>
          </p:cNvPr>
          <p:cNvSpPr/>
          <p:nvPr/>
        </p:nvSpPr>
        <p:spPr>
          <a:xfrm>
            <a:off x="1425440" y="3034577"/>
            <a:ext cx="690062" cy="36999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テキスト ボックス 48">
            <a:extLst>
              <a:ext uri="{FF2B5EF4-FFF2-40B4-BE49-F238E27FC236}">
                <a16:creationId xmlns:a16="http://schemas.microsoft.com/office/drawing/2014/main" id="{D4F33381-9CBB-24FB-AFD9-AC5A4C33887B}"/>
              </a:ext>
            </a:extLst>
          </p:cNvPr>
          <p:cNvSpPr txBox="1"/>
          <p:nvPr/>
        </p:nvSpPr>
        <p:spPr>
          <a:xfrm>
            <a:off x="1484051" y="3011552"/>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50" name="正方形/長方形 49">
            <a:extLst>
              <a:ext uri="{FF2B5EF4-FFF2-40B4-BE49-F238E27FC236}">
                <a16:creationId xmlns:a16="http://schemas.microsoft.com/office/drawing/2014/main" id="{3149FFBE-4C4A-EE8B-5952-05DB9F4C0C1B}"/>
              </a:ext>
            </a:extLst>
          </p:cNvPr>
          <p:cNvSpPr/>
          <p:nvPr/>
        </p:nvSpPr>
        <p:spPr>
          <a:xfrm>
            <a:off x="9656523" y="3062307"/>
            <a:ext cx="902738" cy="406987"/>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13D3A66B-3839-3B63-A9B4-0F7503893BF9}"/>
              </a:ext>
            </a:extLst>
          </p:cNvPr>
          <p:cNvSpPr txBox="1"/>
          <p:nvPr/>
        </p:nvSpPr>
        <p:spPr>
          <a:xfrm>
            <a:off x="9820986" y="3043539"/>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61" name="正方形/長方形 60">
            <a:extLst>
              <a:ext uri="{FF2B5EF4-FFF2-40B4-BE49-F238E27FC236}">
                <a16:creationId xmlns:a16="http://schemas.microsoft.com/office/drawing/2014/main" id="{DB1B56C1-1F9F-6D41-5F6C-4468D3592D9A}"/>
              </a:ext>
            </a:extLst>
          </p:cNvPr>
          <p:cNvSpPr/>
          <p:nvPr/>
        </p:nvSpPr>
        <p:spPr>
          <a:xfrm>
            <a:off x="8259308" y="3043539"/>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a:extLst>
              <a:ext uri="{FF2B5EF4-FFF2-40B4-BE49-F238E27FC236}">
                <a16:creationId xmlns:a16="http://schemas.microsoft.com/office/drawing/2014/main" id="{56744384-7FD6-9408-E657-833EE0F0595D}"/>
              </a:ext>
            </a:extLst>
          </p:cNvPr>
          <p:cNvSpPr/>
          <p:nvPr/>
        </p:nvSpPr>
        <p:spPr>
          <a:xfrm rot="20227066">
            <a:off x="5939926" y="3519507"/>
            <a:ext cx="2484616" cy="31145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正方形/長方形 65">
            <a:extLst>
              <a:ext uri="{FF2B5EF4-FFF2-40B4-BE49-F238E27FC236}">
                <a16:creationId xmlns:a16="http://schemas.microsoft.com/office/drawing/2014/main" id="{A734030F-EF01-9E29-952E-C852E7398E85}"/>
              </a:ext>
            </a:extLst>
          </p:cNvPr>
          <p:cNvSpPr/>
          <p:nvPr/>
        </p:nvSpPr>
        <p:spPr>
          <a:xfrm>
            <a:off x="5839839" y="4000113"/>
            <a:ext cx="205937" cy="314624"/>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二等辺三角形 66">
            <a:extLst>
              <a:ext uri="{FF2B5EF4-FFF2-40B4-BE49-F238E27FC236}">
                <a16:creationId xmlns:a16="http://schemas.microsoft.com/office/drawing/2014/main" id="{7296CD85-5D52-FACD-B2D5-9E27CF8992E6}"/>
              </a:ext>
            </a:extLst>
          </p:cNvPr>
          <p:cNvSpPr/>
          <p:nvPr/>
        </p:nvSpPr>
        <p:spPr>
          <a:xfrm flipV="1">
            <a:off x="3494420" y="2978176"/>
            <a:ext cx="4792128" cy="104428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68" name="直線コネクタ 67">
            <a:extLst>
              <a:ext uri="{FF2B5EF4-FFF2-40B4-BE49-F238E27FC236}">
                <a16:creationId xmlns:a16="http://schemas.microsoft.com/office/drawing/2014/main" id="{26F1A917-B847-9170-2B2B-315BE4372AF3}"/>
              </a:ext>
            </a:extLst>
          </p:cNvPr>
          <p:cNvCxnSpPr>
            <a:cxnSpLocks/>
          </p:cNvCxnSpPr>
          <p:nvPr/>
        </p:nvCxnSpPr>
        <p:spPr>
          <a:xfrm>
            <a:off x="3635260" y="3028026"/>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正方形/長方形 68">
            <a:extLst>
              <a:ext uri="{FF2B5EF4-FFF2-40B4-BE49-F238E27FC236}">
                <a16:creationId xmlns:a16="http://schemas.microsoft.com/office/drawing/2014/main" id="{75FA237A-6982-43A6-8328-3D0BEF294EC4}"/>
              </a:ext>
            </a:extLst>
          </p:cNvPr>
          <p:cNvSpPr/>
          <p:nvPr/>
        </p:nvSpPr>
        <p:spPr>
          <a:xfrm>
            <a:off x="3188272" y="3046331"/>
            <a:ext cx="440128" cy="387897"/>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正方形/長方形 69">
            <a:extLst>
              <a:ext uri="{FF2B5EF4-FFF2-40B4-BE49-F238E27FC236}">
                <a16:creationId xmlns:a16="http://schemas.microsoft.com/office/drawing/2014/main" id="{FE9BD900-D069-10D2-B0EF-E66ADFE1F864}"/>
              </a:ext>
            </a:extLst>
          </p:cNvPr>
          <p:cNvSpPr/>
          <p:nvPr/>
        </p:nvSpPr>
        <p:spPr>
          <a:xfrm rot="1366756">
            <a:off x="3515175" y="3553757"/>
            <a:ext cx="2453181" cy="297786"/>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1" name="直線コネクタ 70">
            <a:extLst>
              <a:ext uri="{FF2B5EF4-FFF2-40B4-BE49-F238E27FC236}">
                <a16:creationId xmlns:a16="http://schemas.microsoft.com/office/drawing/2014/main" id="{C3255610-8D7B-D065-F59F-4948D0C2652A}"/>
              </a:ext>
            </a:extLst>
          </p:cNvPr>
          <p:cNvCxnSpPr>
            <a:cxnSpLocks/>
          </p:cNvCxnSpPr>
          <p:nvPr/>
        </p:nvCxnSpPr>
        <p:spPr>
          <a:xfrm flipV="1">
            <a:off x="1411476" y="3033329"/>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直線コネクタ 71">
            <a:extLst>
              <a:ext uri="{FF2B5EF4-FFF2-40B4-BE49-F238E27FC236}">
                <a16:creationId xmlns:a16="http://schemas.microsoft.com/office/drawing/2014/main" id="{47E3CC73-FD12-9896-8B3E-E6BEA9CA1B4A}"/>
              </a:ext>
            </a:extLst>
          </p:cNvPr>
          <p:cNvCxnSpPr>
            <a:cxnSpLocks/>
          </p:cNvCxnSpPr>
          <p:nvPr/>
        </p:nvCxnSpPr>
        <p:spPr>
          <a:xfrm>
            <a:off x="8247181" y="3033329"/>
            <a:ext cx="2320021" cy="392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直線コネクタ 72">
            <a:extLst>
              <a:ext uri="{FF2B5EF4-FFF2-40B4-BE49-F238E27FC236}">
                <a16:creationId xmlns:a16="http://schemas.microsoft.com/office/drawing/2014/main" id="{83596F5B-FBF9-8574-C545-8CF94EFA7008}"/>
              </a:ext>
            </a:extLst>
          </p:cNvPr>
          <p:cNvCxnSpPr>
            <a:cxnSpLocks/>
          </p:cNvCxnSpPr>
          <p:nvPr/>
        </p:nvCxnSpPr>
        <p:spPr>
          <a:xfrm flipH="1">
            <a:off x="5906629" y="3030552"/>
            <a:ext cx="2344473" cy="9713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43281F41-C879-677C-1886-D46F6A136644}"/>
              </a:ext>
            </a:extLst>
          </p:cNvPr>
          <p:cNvCxnSpPr>
            <a:cxnSpLocks/>
          </p:cNvCxnSpPr>
          <p:nvPr/>
        </p:nvCxnSpPr>
        <p:spPr>
          <a:xfrm flipV="1">
            <a:off x="3143250" y="3431518"/>
            <a:ext cx="492010" cy="27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BC8B6F21-125D-80BE-618D-25330F4C9BE2}"/>
              </a:ext>
            </a:extLst>
          </p:cNvPr>
          <p:cNvCxnSpPr>
            <a:cxnSpLocks/>
          </p:cNvCxnSpPr>
          <p:nvPr/>
        </p:nvCxnSpPr>
        <p:spPr>
          <a:xfrm flipV="1">
            <a:off x="3162258" y="3034577"/>
            <a:ext cx="0" cy="4125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直線コネクタ 75">
            <a:extLst>
              <a:ext uri="{FF2B5EF4-FFF2-40B4-BE49-F238E27FC236}">
                <a16:creationId xmlns:a16="http://schemas.microsoft.com/office/drawing/2014/main" id="{5E18E7A3-B9BB-F4AB-A354-0FEA6FE9BA2E}"/>
              </a:ext>
            </a:extLst>
          </p:cNvPr>
          <p:cNvCxnSpPr>
            <a:cxnSpLocks/>
          </p:cNvCxnSpPr>
          <p:nvPr/>
        </p:nvCxnSpPr>
        <p:spPr>
          <a:xfrm>
            <a:off x="3628891" y="3461690"/>
            <a:ext cx="2311668" cy="8882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AA82F3CF-53E2-25D7-55D2-658F52DC9873}"/>
              </a:ext>
            </a:extLst>
          </p:cNvPr>
          <p:cNvCxnSpPr>
            <a:cxnSpLocks/>
          </p:cNvCxnSpPr>
          <p:nvPr/>
        </p:nvCxnSpPr>
        <p:spPr>
          <a:xfrm flipH="1">
            <a:off x="5939135" y="3438553"/>
            <a:ext cx="2319091" cy="91049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3A6D0459-FAED-78A9-85FD-9A3B2DF9363B}"/>
              </a:ext>
            </a:extLst>
          </p:cNvPr>
          <p:cNvCxnSpPr>
            <a:cxnSpLocks/>
          </p:cNvCxnSpPr>
          <p:nvPr/>
        </p:nvCxnSpPr>
        <p:spPr>
          <a:xfrm flipV="1">
            <a:off x="8699436" y="3034577"/>
            <a:ext cx="0" cy="4301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A4A33378-AB93-43B8-18CC-B3BC40AF6DC5}"/>
              </a:ext>
            </a:extLst>
          </p:cNvPr>
          <p:cNvCxnSpPr>
            <a:cxnSpLocks/>
          </p:cNvCxnSpPr>
          <p:nvPr/>
        </p:nvCxnSpPr>
        <p:spPr>
          <a:xfrm>
            <a:off x="8226023" y="3445901"/>
            <a:ext cx="461900" cy="340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3476EEEB-B7CA-CB0D-E360-3AF7089FD621}"/>
              </a:ext>
            </a:extLst>
          </p:cNvPr>
          <p:cNvSpPr txBox="1"/>
          <p:nvPr/>
        </p:nvSpPr>
        <p:spPr>
          <a:xfrm>
            <a:off x="3182459" y="3049894"/>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6" name="テキスト ボックス 95">
            <a:extLst>
              <a:ext uri="{FF2B5EF4-FFF2-40B4-BE49-F238E27FC236}">
                <a16:creationId xmlns:a16="http://schemas.microsoft.com/office/drawing/2014/main" id="{219F9D9A-BC57-9663-E070-185BD7E072C5}"/>
              </a:ext>
            </a:extLst>
          </p:cNvPr>
          <p:cNvSpPr txBox="1"/>
          <p:nvPr/>
        </p:nvSpPr>
        <p:spPr>
          <a:xfrm>
            <a:off x="2923620" y="3421287"/>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7" name="テキスト ボックス 96">
            <a:extLst>
              <a:ext uri="{FF2B5EF4-FFF2-40B4-BE49-F238E27FC236}">
                <a16:creationId xmlns:a16="http://schemas.microsoft.com/office/drawing/2014/main" id="{6ECA078B-FB53-06BE-8691-DE80FB9669AD}"/>
              </a:ext>
            </a:extLst>
          </p:cNvPr>
          <p:cNvSpPr txBox="1"/>
          <p:nvPr/>
        </p:nvSpPr>
        <p:spPr>
          <a:xfrm>
            <a:off x="8508400" y="3476059"/>
            <a:ext cx="397866" cy="461665"/>
          </a:xfrm>
          <a:prstGeom prst="rect">
            <a:avLst/>
          </a:prstGeom>
          <a:noFill/>
        </p:spPr>
        <p:txBody>
          <a:bodyPr wrap="none" rtlCol="0">
            <a:spAutoFit/>
          </a:bodyPr>
          <a:lstStyle/>
          <a:p>
            <a:r>
              <a:rPr kumimoji="1" lang="en-US" altLang="ja-JP" sz="2400" b="1" dirty="0"/>
              <a:t>P</a:t>
            </a:r>
            <a:endParaRPr kumimoji="1" lang="ja-JP" altLang="en-US" sz="2400" b="1" dirty="0"/>
          </a:p>
        </p:txBody>
      </p:sp>
      <p:cxnSp>
        <p:nvCxnSpPr>
          <p:cNvPr id="63" name="直線コネクタ 62">
            <a:extLst>
              <a:ext uri="{FF2B5EF4-FFF2-40B4-BE49-F238E27FC236}">
                <a16:creationId xmlns:a16="http://schemas.microsoft.com/office/drawing/2014/main" id="{EB801274-B09B-B536-D339-5D6620217E41}"/>
              </a:ext>
            </a:extLst>
          </p:cNvPr>
          <p:cNvCxnSpPr>
            <a:cxnSpLocks/>
          </p:cNvCxnSpPr>
          <p:nvPr/>
        </p:nvCxnSpPr>
        <p:spPr>
          <a:xfrm flipV="1">
            <a:off x="1429555" y="2545182"/>
            <a:ext cx="2250887" cy="137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927D374B-FEDF-CD7F-D8C1-F72C8713A131}"/>
              </a:ext>
            </a:extLst>
          </p:cNvPr>
          <p:cNvCxnSpPr>
            <a:cxnSpLocks/>
          </p:cNvCxnSpPr>
          <p:nvPr/>
        </p:nvCxnSpPr>
        <p:spPr>
          <a:xfrm>
            <a:off x="3675274" y="2527258"/>
            <a:ext cx="2308040" cy="978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C193E4C8-EA37-D8FE-6B86-5025980E7D57}"/>
              </a:ext>
            </a:extLst>
          </p:cNvPr>
          <p:cNvCxnSpPr>
            <a:cxnSpLocks/>
          </p:cNvCxnSpPr>
          <p:nvPr/>
        </p:nvCxnSpPr>
        <p:spPr>
          <a:xfrm flipH="1">
            <a:off x="5958655" y="2592388"/>
            <a:ext cx="2286369" cy="90996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直線コネクタ 80">
            <a:extLst>
              <a:ext uri="{FF2B5EF4-FFF2-40B4-BE49-F238E27FC236}">
                <a16:creationId xmlns:a16="http://schemas.microsoft.com/office/drawing/2014/main" id="{75787B85-F663-CC96-C30A-BA53FB64D22E}"/>
              </a:ext>
            </a:extLst>
          </p:cNvPr>
          <p:cNvCxnSpPr>
            <a:cxnSpLocks/>
          </p:cNvCxnSpPr>
          <p:nvPr/>
        </p:nvCxnSpPr>
        <p:spPr>
          <a:xfrm flipV="1">
            <a:off x="8261862" y="2562175"/>
            <a:ext cx="2307497" cy="1914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直線コネクタ 82">
            <a:extLst>
              <a:ext uri="{FF2B5EF4-FFF2-40B4-BE49-F238E27FC236}">
                <a16:creationId xmlns:a16="http://schemas.microsoft.com/office/drawing/2014/main" id="{59F1B1A3-B87E-1F14-7D2A-22DB04626961}"/>
              </a:ext>
            </a:extLst>
          </p:cNvPr>
          <p:cNvCxnSpPr>
            <a:cxnSpLocks/>
          </p:cNvCxnSpPr>
          <p:nvPr/>
        </p:nvCxnSpPr>
        <p:spPr>
          <a:xfrm flipH="1">
            <a:off x="948343" y="2605353"/>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07576F73-4B17-BE86-410E-04CBEBEE3B3F}"/>
              </a:ext>
            </a:extLst>
          </p:cNvPr>
          <p:cNvCxnSpPr>
            <a:cxnSpLocks/>
          </p:cNvCxnSpPr>
          <p:nvPr/>
        </p:nvCxnSpPr>
        <p:spPr>
          <a:xfrm flipH="1">
            <a:off x="11072122" y="2535949"/>
            <a:ext cx="18080" cy="3328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5" name="テキスト ボックス 84">
            <a:extLst>
              <a:ext uri="{FF2B5EF4-FFF2-40B4-BE49-F238E27FC236}">
                <a16:creationId xmlns:a16="http://schemas.microsoft.com/office/drawing/2014/main" id="{483196CE-C9ED-8045-C15B-A4712B8CE46B}"/>
              </a:ext>
            </a:extLst>
          </p:cNvPr>
          <p:cNvSpPr txBox="1"/>
          <p:nvPr/>
        </p:nvSpPr>
        <p:spPr>
          <a:xfrm>
            <a:off x="5587889" y="3520620"/>
            <a:ext cx="1499681" cy="369332"/>
          </a:xfrm>
          <a:prstGeom prst="rect">
            <a:avLst/>
          </a:prstGeom>
          <a:noFill/>
        </p:spPr>
        <p:txBody>
          <a:bodyPr wrap="square" rtlCol="0">
            <a:spAutoFit/>
          </a:bodyPr>
          <a:lstStyle/>
          <a:p>
            <a:r>
              <a:rPr kumimoji="1" lang="en-US" altLang="ja-JP" b="1" dirty="0"/>
              <a:t>SiO2</a:t>
            </a:r>
            <a:endParaRPr kumimoji="1" lang="ja-JP" altLang="en-US" b="1" dirty="0"/>
          </a:p>
        </p:txBody>
      </p:sp>
      <p:sp>
        <p:nvSpPr>
          <p:cNvPr id="88" name="正方形/長方形 87">
            <a:extLst>
              <a:ext uri="{FF2B5EF4-FFF2-40B4-BE49-F238E27FC236}">
                <a16:creationId xmlns:a16="http://schemas.microsoft.com/office/drawing/2014/main" id="{39F726C5-211D-0D1B-5398-914D3B5DAC82}"/>
              </a:ext>
            </a:extLst>
          </p:cNvPr>
          <p:cNvSpPr/>
          <p:nvPr/>
        </p:nvSpPr>
        <p:spPr>
          <a:xfrm>
            <a:off x="1427561" y="5502445"/>
            <a:ext cx="9131700" cy="380531"/>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テキスト ボックス 88">
            <a:extLst>
              <a:ext uri="{FF2B5EF4-FFF2-40B4-BE49-F238E27FC236}">
                <a16:creationId xmlns:a16="http://schemas.microsoft.com/office/drawing/2014/main" id="{6D90268C-59F6-6E1E-A787-E88B4AB1C712}"/>
              </a:ext>
            </a:extLst>
          </p:cNvPr>
          <p:cNvSpPr txBox="1"/>
          <p:nvPr/>
        </p:nvSpPr>
        <p:spPr>
          <a:xfrm>
            <a:off x="5593081" y="5514019"/>
            <a:ext cx="627095" cy="461665"/>
          </a:xfrm>
          <a:prstGeom prst="rect">
            <a:avLst/>
          </a:prstGeom>
          <a:noFill/>
        </p:spPr>
        <p:txBody>
          <a:bodyPr wrap="none" rtlCol="0">
            <a:spAutoFit/>
          </a:bodyPr>
          <a:lstStyle/>
          <a:p>
            <a:r>
              <a:rPr kumimoji="1" lang="en-US" altLang="ja-JP" sz="2400" b="1" dirty="0"/>
              <a:t>P+</a:t>
            </a:r>
            <a:endParaRPr kumimoji="1" lang="ja-JP" altLang="en-US" sz="2400" b="1" dirty="0"/>
          </a:p>
        </p:txBody>
      </p:sp>
      <p:sp>
        <p:nvSpPr>
          <p:cNvPr id="90" name="正方形/長方形 89">
            <a:extLst>
              <a:ext uri="{FF2B5EF4-FFF2-40B4-BE49-F238E27FC236}">
                <a16:creationId xmlns:a16="http://schemas.microsoft.com/office/drawing/2014/main" id="{59F27181-64CA-9401-72C9-556DD53BE0AC}"/>
              </a:ext>
            </a:extLst>
          </p:cNvPr>
          <p:cNvSpPr/>
          <p:nvPr/>
        </p:nvSpPr>
        <p:spPr>
          <a:xfrm>
            <a:off x="1430356" y="3404573"/>
            <a:ext cx="298462" cy="2255650"/>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正方形/長方形 90">
            <a:extLst>
              <a:ext uri="{FF2B5EF4-FFF2-40B4-BE49-F238E27FC236}">
                <a16:creationId xmlns:a16="http://schemas.microsoft.com/office/drawing/2014/main" id="{912CA923-5AE5-219B-6C2F-F9F4930A05A7}"/>
              </a:ext>
            </a:extLst>
          </p:cNvPr>
          <p:cNvSpPr/>
          <p:nvPr/>
        </p:nvSpPr>
        <p:spPr>
          <a:xfrm>
            <a:off x="10241657" y="3476059"/>
            <a:ext cx="317144" cy="2199526"/>
          </a:xfrm>
          <a:prstGeom prst="rect">
            <a:avLst/>
          </a:prstGeom>
          <a:solidFill>
            <a:schemeClr val="accent4"/>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正方形/長方形 81">
            <a:extLst>
              <a:ext uri="{FF2B5EF4-FFF2-40B4-BE49-F238E27FC236}">
                <a16:creationId xmlns:a16="http://schemas.microsoft.com/office/drawing/2014/main" id="{C9BB654A-4762-9B29-4E75-AAB50D3505B7}"/>
              </a:ext>
            </a:extLst>
          </p:cNvPr>
          <p:cNvSpPr/>
          <p:nvPr/>
        </p:nvSpPr>
        <p:spPr>
          <a:xfrm>
            <a:off x="1469048" y="5541964"/>
            <a:ext cx="329084" cy="202888"/>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正方形/長方形 85">
            <a:extLst>
              <a:ext uri="{FF2B5EF4-FFF2-40B4-BE49-F238E27FC236}">
                <a16:creationId xmlns:a16="http://schemas.microsoft.com/office/drawing/2014/main" id="{A21406E6-3D95-816A-F497-D173A6547C13}"/>
              </a:ext>
            </a:extLst>
          </p:cNvPr>
          <p:cNvSpPr/>
          <p:nvPr/>
        </p:nvSpPr>
        <p:spPr>
          <a:xfrm>
            <a:off x="10172235" y="5541920"/>
            <a:ext cx="345668"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正方形/長方形 86">
            <a:extLst>
              <a:ext uri="{FF2B5EF4-FFF2-40B4-BE49-F238E27FC236}">
                <a16:creationId xmlns:a16="http://schemas.microsoft.com/office/drawing/2014/main" id="{1AFCD586-8ED0-B391-0F55-6D52CE518EC6}"/>
              </a:ext>
            </a:extLst>
          </p:cNvPr>
          <p:cNvSpPr/>
          <p:nvPr/>
        </p:nvSpPr>
        <p:spPr>
          <a:xfrm>
            <a:off x="10281751" y="3363912"/>
            <a:ext cx="236152"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正方形/長方形 91">
            <a:extLst>
              <a:ext uri="{FF2B5EF4-FFF2-40B4-BE49-F238E27FC236}">
                <a16:creationId xmlns:a16="http://schemas.microsoft.com/office/drawing/2014/main" id="{BC41E074-A175-A11A-278A-A14649AEE49B}"/>
              </a:ext>
            </a:extLst>
          </p:cNvPr>
          <p:cNvSpPr/>
          <p:nvPr/>
        </p:nvSpPr>
        <p:spPr>
          <a:xfrm>
            <a:off x="1456419" y="3380292"/>
            <a:ext cx="219346" cy="198519"/>
          </a:xfrm>
          <a:prstGeom prst="rect">
            <a:avLst/>
          </a:prstGeom>
          <a:solidFill>
            <a:schemeClr val="accent4"/>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a:extLst>
              <a:ext uri="{FF2B5EF4-FFF2-40B4-BE49-F238E27FC236}">
                <a16:creationId xmlns:a16="http://schemas.microsoft.com/office/drawing/2014/main" id="{AA0D7C2B-0AD5-CEB1-F898-9CF81DEBB90C}"/>
              </a:ext>
            </a:extLst>
          </p:cNvPr>
          <p:cNvSpPr/>
          <p:nvPr/>
        </p:nvSpPr>
        <p:spPr>
          <a:xfrm>
            <a:off x="1597396" y="255263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8" name="正方形/長方形 97">
            <a:extLst>
              <a:ext uri="{FF2B5EF4-FFF2-40B4-BE49-F238E27FC236}">
                <a16:creationId xmlns:a16="http://schemas.microsoft.com/office/drawing/2014/main" id="{ABF78B2E-69BA-A5F5-07C4-69021D6B2BD1}"/>
              </a:ext>
            </a:extLst>
          </p:cNvPr>
          <p:cNvSpPr/>
          <p:nvPr/>
        </p:nvSpPr>
        <p:spPr>
          <a:xfrm>
            <a:off x="2564787" y="2543523"/>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9" name="正方形/長方形 98">
            <a:extLst>
              <a:ext uri="{FF2B5EF4-FFF2-40B4-BE49-F238E27FC236}">
                <a16:creationId xmlns:a16="http://schemas.microsoft.com/office/drawing/2014/main" id="{12D9A581-83B9-36ED-CB80-518DC16B2B41}"/>
              </a:ext>
            </a:extLst>
          </p:cNvPr>
          <p:cNvSpPr/>
          <p:nvPr/>
        </p:nvSpPr>
        <p:spPr>
          <a:xfrm>
            <a:off x="3308078" y="2558970"/>
            <a:ext cx="100108"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正方形/長方形 99">
            <a:extLst>
              <a:ext uri="{FF2B5EF4-FFF2-40B4-BE49-F238E27FC236}">
                <a16:creationId xmlns:a16="http://schemas.microsoft.com/office/drawing/2014/main" id="{50EE9657-DD71-F4CF-1F90-DFDCABA213FA}"/>
              </a:ext>
            </a:extLst>
          </p:cNvPr>
          <p:cNvSpPr/>
          <p:nvPr/>
        </p:nvSpPr>
        <p:spPr>
          <a:xfrm>
            <a:off x="8445470" y="2595975"/>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1" name="正方形/長方形 100">
            <a:extLst>
              <a:ext uri="{FF2B5EF4-FFF2-40B4-BE49-F238E27FC236}">
                <a16:creationId xmlns:a16="http://schemas.microsoft.com/office/drawing/2014/main" id="{A18D0A4E-6571-973B-E195-C9B0F0875E29}"/>
              </a:ext>
            </a:extLst>
          </p:cNvPr>
          <p:cNvSpPr/>
          <p:nvPr/>
        </p:nvSpPr>
        <p:spPr>
          <a:xfrm>
            <a:off x="9109084" y="2575799"/>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2" name="正方形/長方形 101">
            <a:extLst>
              <a:ext uri="{FF2B5EF4-FFF2-40B4-BE49-F238E27FC236}">
                <a16:creationId xmlns:a16="http://schemas.microsoft.com/office/drawing/2014/main" id="{FB0A6CB4-BB3E-1CA6-36B4-7DFEA25CDB4E}"/>
              </a:ext>
            </a:extLst>
          </p:cNvPr>
          <p:cNvSpPr/>
          <p:nvPr/>
        </p:nvSpPr>
        <p:spPr>
          <a:xfrm>
            <a:off x="9962320" y="2564500"/>
            <a:ext cx="125860" cy="477917"/>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 name="正方形/長方形 102">
            <a:extLst>
              <a:ext uri="{FF2B5EF4-FFF2-40B4-BE49-F238E27FC236}">
                <a16:creationId xmlns:a16="http://schemas.microsoft.com/office/drawing/2014/main" id="{B0475A80-ED0C-4F94-C1B8-41BE32A598FF}"/>
              </a:ext>
            </a:extLst>
          </p:cNvPr>
          <p:cNvSpPr/>
          <p:nvPr/>
        </p:nvSpPr>
        <p:spPr>
          <a:xfrm>
            <a:off x="952658" y="3049656"/>
            <a:ext cx="473053" cy="2887806"/>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6" name="図 105">
            <a:extLst>
              <a:ext uri="{FF2B5EF4-FFF2-40B4-BE49-F238E27FC236}">
                <a16:creationId xmlns:a16="http://schemas.microsoft.com/office/drawing/2014/main" id="{4EE52681-4850-1761-7047-0F7E61FDED82}"/>
              </a:ext>
            </a:extLst>
          </p:cNvPr>
          <p:cNvPicPr>
            <a:picLocks noChangeAspect="1"/>
          </p:cNvPicPr>
          <p:nvPr/>
        </p:nvPicPr>
        <p:blipFill rotWithShape="1">
          <a:blip r:embed="rId3"/>
          <a:srcRect l="45583" t="90039" r="47089" b="1140"/>
          <a:stretch/>
        </p:blipFill>
        <p:spPr>
          <a:xfrm>
            <a:off x="5528801" y="6189430"/>
            <a:ext cx="893428" cy="604983"/>
          </a:xfrm>
          <a:prstGeom prst="rect">
            <a:avLst/>
          </a:prstGeom>
        </p:spPr>
      </p:pic>
      <p:sp>
        <p:nvSpPr>
          <p:cNvPr id="107" name="正方形/長方形 106">
            <a:extLst>
              <a:ext uri="{FF2B5EF4-FFF2-40B4-BE49-F238E27FC236}">
                <a16:creationId xmlns:a16="http://schemas.microsoft.com/office/drawing/2014/main" id="{FA093A91-E29B-4288-26A3-C99508D61019}"/>
              </a:ext>
            </a:extLst>
          </p:cNvPr>
          <p:cNvSpPr/>
          <p:nvPr/>
        </p:nvSpPr>
        <p:spPr>
          <a:xfrm>
            <a:off x="1106834" y="5891031"/>
            <a:ext cx="9783727" cy="318614"/>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8" name="正方形/長方形 107">
            <a:extLst>
              <a:ext uri="{FF2B5EF4-FFF2-40B4-BE49-F238E27FC236}">
                <a16:creationId xmlns:a16="http://schemas.microsoft.com/office/drawing/2014/main" id="{AED2889F-AC28-2039-83B3-33028C991822}"/>
              </a:ext>
            </a:extLst>
          </p:cNvPr>
          <p:cNvSpPr/>
          <p:nvPr/>
        </p:nvSpPr>
        <p:spPr>
          <a:xfrm>
            <a:off x="1106013" y="2218923"/>
            <a:ext cx="858579" cy="347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9" name="正方形/長方形 108">
            <a:extLst>
              <a:ext uri="{FF2B5EF4-FFF2-40B4-BE49-F238E27FC236}">
                <a16:creationId xmlns:a16="http://schemas.microsoft.com/office/drawing/2014/main" id="{53F83374-046D-0F25-1C16-C97D8D5BC8F9}"/>
              </a:ext>
            </a:extLst>
          </p:cNvPr>
          <p:cNvSpPr/>
          <p:nvPr/>
        </p:nvSpPr>
        <p:spPr>
          <a:xfrm>
            <a:off x="9772368" y="2233161"/>
            <a:ext cx="1118193" cy="34366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0" name="図 109">
            <a:extLst>
              <a:ext uri="{FF2B5EF4-FFF2-40B4-BE49-F238E27FC236}">
                <a16:creationId xmlns:a16="http://schemas.microsoft.com/office/drawing/2014/main" id="{67FF6D17-A534-D362-AE64-CA1CBF867C6F}"/>
              </a:ext>
            </a:extLst>
          </p:cNvPr>
          <p:cNvPicPr>
            <a:picLocks noChangeAspect="1"/>
          </p:cNvPicPr>
          <p:nvPr/>
        </p:nvPicPr>
        <p:blipFill rotWithShape="1">
          <a:blip r:embed="rId3"/>
          <a:srcRect l="2339" t="21836" r="86953" b="70320"/>
          <a:stretch/>
        </p:blipFill>
        <p:spPr>
          <a:xfrm>
            <a:off x="286428" y="1522725"/>
            <a:ext cx="858580" cy="538014"/>
          </a:xfrm>
          <a:prstGeom prst="rect">
            <a:avLst/>
          </a:prstGeom>
        </p:spPr>
      </p:pic>
      <p:cxnSp>
        <p:nvCxnSpPr>
          <p:cNvPr id="12" name="直線コネクタ 11">
            <a:extLst>
              <a:ext uri="{FF2B5EF4-FFF2-40B4-BE49-F238E27FC236}">
                <a16:creationId xmlns:a16="http://schemas.microsoft.com/office/drawing/2014/main" id="{4DA7B25D-6214-DA25-6152-1D7C78FAEE79}"/>
              </a:ext>
            </a:extLst>
          </p:cNvPr>
          <p:cNvCxnSpPr>
            <a:cxnSpLocks/>
          </p:cNvCxnSpPr>
          <p:nvPr/>
        </p:nvCxnSpPr>
        <p:spPr>
          <a:xfrm flipV="1">
            <a:off x="736876" y="1492071"/>
            <a:ext cx="9303766" cy="306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a:extLst>
              <a:ext uri="{FF2B5EF4-FFF2-40B4-BE49-F238E27FC236}">
                <a16:creationId xmlns:a16="http://schemas.microsoft.com/office/drawing/2014/main" id="{2F1ADAF2-C9A2-C913-8F90-F33C4656B890}"/>
              </a:ext>
            </a:extLst>
          </p:cNvPr>
          <p:cNvCxnSpPr>
            <a:cxnSpLocks/>
          </p:cNvCxnSpPr>
          <p:nvPr/>
        </p:nvCxnSpPr>
        <p:spPr>
          <a:xfrm>
            <a:off x="1640569" y="1555620"/>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a:extLst>
              <a:ext uri="{FF2B5EF4-FFF2-40B4-BE49-F238E27FC236}">
                <a16:creationId xmlns:a16="http://schemas.microsoft.com/office/drawing/2014/main" id="{A4E3B35D-ACC1-6807-8321-8E18DA6FEB08}"/>
              </a:ext>
            </a:extLst>
          </p:cNvPr>
          <p:cNvCxnSpPr>
            <a:cxnSpLocks/>
          </p:cNvCxnSpPr>
          <p:nvPr/>
        </p:nvCxnSpPr>
        <p:spPr>
          <a:xfrm>
            <a:off x="3358899" y="1532485"/>
            <a:ext cx="8230" cy="118669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a:extLst>
              <a:ext uri="{FF2B5EF4-FFF2-40B4-BE49-F238E27FC236}">
                <a16:creationId xmlns:a16="http://schemas.microsoft.com/office/drawing/2014/main" id="{1ACA2A58-7B7D-AB48-C086-7AE8C80C90EA}"/>
              </a:ext>
            </a:extLst>
          </p:cNvPr>
          <p:cNvCxnSpPr>
            <a:cxnSpLocks/>
          </p:cNvCxnSpPr>
          <p:nvPr/>
        </p:nvCxnSpPr>
        <p:spPr>
          <a:xfrm flipH="1">
            <a:off x="8522689" y="1492071"/>
            <a:ext cx="27781" cy="1180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C76A87A-952C-D5B0-B52C-DB4B09F762B2}"/>
              </a:ext>
            </a:extLst>
          </p:cNvPr>
          <p:cNvCxnSpPr>
            <a:cxnSpLocks/>
          </p:cNvCxnSpPr>
          <p:nvPr/>
        </p:nvCxnSpPr>
        <p:spPr>
          <a:xfrm flipH="1">
            <a:off x="10014605" y="1466834"/>
            <a:ext cx="26037" cy="126898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楕円 19">
            <a:extLst>
              <a:ext uri="{FF2B5EF4-FFF2-40B4-BE49-F238E27FC236}">
                <a16:creationId xmlns:a16="http://schemas.microsoft.com/office/drawing/2014/main" id="{369FDFFB-FEDE-87BD-62A8-03AEFC6DD140}"/>
              </a:ext>
            </a:extLst>
          </p:cNvPr>
          <p:cNvSpPr/>
          <p:nvPr/>
        </p:nvSpPr>
        <p:spPr>
          <a:xfrm>
            <a:off x="1491241" y="1387677"/>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5" name="楕円 114">
            <a:extLst>
              <a:ext uri="{FF2B5EF4-FFF2-40B4-BE49-F238E27FC236}">
                <a16:creationId xmlns:a16="http://schemas.microsoft.com/office/drawing/2014/main" id="{DA7A8545-2B6E-BC26-5A40-9C79999A8CEE}"/>
              </a:ext>
            </a:extLst>
          </p:cNvPr>
          <p:cNvSpPr/>
          <p:nvPr/>
        </p:nvSpPr>
        <p:spPr>
          <a:xfrm>
            <a:off x="3257840" y="1390793"/>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6" name="楕円 115">
            <a:extLst>
              <a:ext uri="{FF2B5EF4-FFF2-40B4-BE49-F238E27FC236}">
                <a16:creationId xmlns:a16="http://schemas.microsoft.com/office/drawing/2014/main" id="{A254C0C8-F91A-8C6F-A8C8-1225C164EFE4}"/>
              </a:ext>
            </a:extLst>
          </p:cNvPr>
          <p:cNvSpPr/>
          <p:nvPr/>
        </p:nvSpPr>
        <p:spPr>
          <a:xfrm>
            <a:off x="8408344" y="1380101"/>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17" name="直線コネクタ 116">
            <a:extLst>
              <a:ext uri="{FF2B5EF4-FFF2-40B4-BE49-F238E27FC236}">
                <a16:creationId xmlns:a16="http://schemas.microsoft.com/office/drawing/2014/main" id="{DC6D2D43-7D29-9425-F07F-C1F29D1599F6}"/>
              </a:ext>
            </a:extLst>
          </p:cNvPr>
          <p:cNvCxnSpPr>
            <a:cxnSpLocks/>
          </p:cNvCxnSpPr>
          <p:nvPr/>
        </p:nvCxnSpPr>
        <p:spPr>
          <a:xfrm>
            <a:off x="2630947" y="1997084"/>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直線コネクタ 117">
            <a:extLst>
              <a:ext uri="{FF2B5EF4-FFF2-40B4-BE49-F238E27FC236}">
                <a16:creationId xmlns:a16="http://schemas.microsoft.com/office/drawing/2014/main" id="{3042D559-BCBB-85FD-2D6F-7668361C25D9}"/>
              </a:ext>
            </a:extLst>
          </p:cNvPr>
          <p:cNvCxnSpPr>
            <a:cxnSpLocks/>
          </p:cNvCxnSpPr>
          <p:nvPr/>
        </p:nvCxnSpPr>
        <p:spPr>
          <a:xfrm flipV="1">
            <a:off x="2649678" y="1988462"/>
            <a:ext cx="8240883" cy="862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FDFC3AFC-F1B9-DEFB-8E7F-D9A65F82C1E2}"/>
              </a:ext>
            </a:extLst>
          </p:cNvPr>
          <p:cNvCxnSpPr>
            <a:cxnSpLocks/>
          </p:cNvCxnSpPr>
          <p:nvPr/>
        </p:nvCxnSpPr>
        <p:spPr>
          <a:xfrm>
            <a:off x="9172014" y="1988462"/>
            <a:ext cx="0" cy="78529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0" name="楕円 119">
            <a:extLst>
              <a:ext uri="{FF2B5EF4-FFF2-40B4-BE49-F238E27FC236}">
                <a16:creationId xmlns:a16="http://schemas.microsoft.com/office/drawing/2014/main" id="{125376E0-A1F8-465B-4F09-1B9E2CA1C181}"/>
              </a:ext>
            </a:extLst>
          </p:cNvPr>
          <p:cNvSpPr/>
          <p:nvPr/>
        </p:nvSpPr>
        <p:spPr>
          <a:xfrm>
            <a:off x="9040599" y="1858496"/>
            <a:ext cx="262830" cy="27557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21" name="図 120">
            <a:extLst>
              <a:ext uri="{FF2B5EF4-FFF2-40B4-BE49-F238E27FC236}">
                <a16:creationId xmlns:a16="http://schemas.microsoft.com/office/drawing/2014/main" id="{062F3CA2-1349-1F07-C780-B36718A1A1E0}"/>
              </a:ext>
            </a:extLst>
          </p:cNvPr>
          <p:cNvPicPr>
            <a:picLocks noChangeAspect="1"/>
          </p:cNvPicPr>
          <p:nvPr/>
        </p:nvPicPr>
        <p:blipFill rotWithShape="1">
          <a:blip r:embed="rId3"/>
          <a:srcRect l="90269" t="27396" r="1436" b="50112"/>
          <a:stretch/>
        </p:blipFill>
        <p:spPr>
          <a:xfrm>
            <a:off x="11132571" y="1836543"/>
            <a:ext cx="841807" cy="1542478"/>
          </a:xfrm>
          <a:prstGeom prst="rect">
            <a:avLst/>
          </a:prstGeom>
        </p:spPr>
      </p:pic>
      <p:cxnSp>
        <p:nvCxnSpPr>
          <p:cNvPr id="123" name="直線コネクタ 122">
            <a:extLst>
              <a:ext uri="{FF2B5EF4-FFF2-40B4-BE49-F238E27FC236}">
                <a16:creationId xmlns:a16="http://schemas.microsoft.com/office/drawing/2014/main" id="{9280A9C2-ACF3-76DB-5F65-FBB7936CCA0C}"/>
              </a:ext>
            </a:extLst>
          </p:cNvPr>
          <p:cNvCxnSpPr>
            <a:cxnSpLocks/>
          </p:cNvCxnSpPr>
          <p:nvPr/>
        </p:nvCxnSpPr>
        <p:spPr>
          <a:xfrm flipV="1">
            <a:off x="10870262" y="1663247"/>
            <a:ext cx="320475" cy="33341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4" name="テキスト ボックス 123">
            <a:extLst>
              <a:ext uri="{FF2B5EF4-FFF2-40B4-BE49-F238E27FC236}">
                <a16:creationId xmlns:a16="http://schemas.microsoft.com/office/drawing/2014/main" id="{325C4D0B-374A-2578-5022-8CFCB5483F5C}"/>
              </a:ext>
            </a:extLst>
          </p:cNvPr>
          <p:cNvSpPr txBox="1"/>
          <p:nvPr/>
        </p:nvSpPr>
        <p:spPr>
          <a:xfrm>
            <a:off x="5699962" y="3943381"/>
            <a:ext cx="684389" cy="461665"/>
          </a:xfrm>
          <a:prstGeom prst="rect">
            <a:avLst/>
          </a:prstGeom>
          <a:noFill/>
        </p:spPr>
        <p:txBody>
          <a:bodyPr wrap="square" rtlCol="0">
            <a:spAutoFit/>
          </a:bodyPr>
          <a:lstStyle/>
          <a:p>
            <a:r>
              <a:rPr kumimoji="1" lang="en-US" altLang="ja-JP" sz="2400" b="1" dirty="0"/>
              <a:t>P+</a:t>
            </a:r>
            <a:endParaRPr kumimoji="1" lang="ja-JP" altLang="en-US" sz="2400" b="1" dirty="0"/>
          </a:p>
        </p:txBody>
      </p:sp>
      <p:sp>
        <p:nvSpPr>
          <p:cNvPr id="129" name="テキスト ボックス 128">
            <a:extLst>
              <a:ext uri="{FF2B5EF4-FFF2-40B4-BE49-F238E27FC236}">
                <a16:creationId xmlns:a16="http://schemas.microsoft.com/office/drawing/2014/main" id="{275FDA9E-B0B7-FB55-F7CB-A695C71289FA}"/>
              </a:ext>
            </a:extLst>
          </p:cNvPr>
          <p:cNvSpPr txBox="1"/>
          <p:nvPr/>
        </p:nvSpPr>
        <p:spPr>
          <a:xfrm>
            <a:off x="8066027" y="3054340"/>
            <a:ext cx="809961" cy="461665"/>
          </a:xfrm>
          <a:prstGeom prst="rect">
            <a:avLst/>
          </a:prstGeom>
          <a:noFill/>
        </p:spPr>
        <p:txBody>
          <a:bodyPr wrap="square" rtlCol="0">
            <a:spAutoFit/>
          </a:bodyPr>
          <a:lstStyle/>
          <a:p>
            <a:r>
              <a:rPr kumimoji="1" lang="en-US" altLang="ja-JP" sz="2400" b="1" dirty="0"/>
              <a:t>P+</a:t>
            </a:r>
            <a:endParaRPr kumimoji="1" lang="ja-JP" altLang="en-US" sz="2400" b="1" dirty="0"/>
          </a:p>
        </p:txBody>
      </p:sp>
      <p:cxnSp>
        <p:nvCxnSpPr>
          <p:cNvPr id="105" name="直線コネクタ 104">
            <a:extLst>
              <a:ext uri="{FF2B5EF4-FFF2-40B4-BE49-F238E27FC236}">
                <a16:creationId xmlns:a16="http://schemas.microsoft.com/office/drawing/2014/main" id="{21841B79-3FAF-3E7F-6C96-12DB7E0C0423}"/>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2" name="テキスト ボックス 121">
            <a:extLst>
              <a:ext uri="{FF2B5EF4-FFF2-40B4-BE49-F238E27FC236}">
                <a16:creationId xmlns:a16="http://schemas.microsoft.com/office/drawing/2014/main" id="{9D6AD869-59DB-C66F-24DA-80512AE14A98}"/>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126" name="テキスト ボックス 125">
            <a:extLst>
              <a:ext uri="{FF2B5EF4-FFF2-40B4-BE49-F238E27FC236}">
                <a16:creationId xmlns:a16="http://schemas.microsoft.com/office/drawing/2014/main" id="{6A7CDB1E-609F-82BB-310C-F2BB0A48F5DD}"/>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
        <p:nvSpPr>
          <p:cNvPr id="130" name="正方形/長方形 129">
            <a:extLst>
              <a:ext uri="{FF2B5EF4-FFF2-40B4-BE49-F238E27FC236}">
                <a16:creationId xmlns:a16="http://schemas.microsoft.com/office/drawing/2014/main" id="{284C4C03-5810-2248-16EE-64ECA198BE66}"/>
              </a:ext>
            </a:extLst>
          </p:cNvPr>
          <p:cNvSpPr/>
          <p:nvPr/>
        </p:nvSpPr>
        <p:spPr>
          <a:xfrm>
            <a:off x="10566129" y="3028592"/>
            <a:ext cx="517774" cy="2887806"/>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1" name="正方形/長方形 130">
            <a:extLst>
              <a:ext uri="{FF2B5EF4-FFF2-40B4-BE49-F238E27FC236}">
                <a16:creationId xmlns:a16="http://schemas.microsoft.com/office/drawing/2014/main" id="{863818EF-B182-A6B6-05C7-83A53994BD36}"/>
              </a:ext>
            </a:extLst>
          </p:cNvPr>
          <p:cNvSpPr/>
          <p:nvPr/>
        </p:nvSpPr>
        <p:spPr>
          <a:xfrm>
            <a:off x="929145" y="5922996"/>
            <a:ext cx="10154757" cy="290144"/>
          </a:xfrm>
          <a:prstGeom prst="rect">
            <a:avLst/>
          </a:prstGeom>
          <a:solidFill>
            <a:schemeClr val="accent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2" name="正方形/長方形 131">
            <a:extLst>
              <a:ext uri="{FF2B5EF4-FFF2-40B4-BE49-F238E27FC236}">
                <a16:creationId xmlns:a16="http://schemas.microsoft.com/office/drawing/2014/main" id="{A369BBA7-8EC3-588B-6094-8911BDFCD08B}"/>
              </a:ext>
            </a:extLst>
          </p:cNvPr>
          <p:cNvSpPr/>
          <p:nvPr/>
        </p:nvSpPr>
        <p:spPr>
          <a:xfrm>
            <a:off x="10628222" y="5641179"/>
            <a:ext cx="393933" cy="302121"/>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3" name="正方形/長方形 132">
            <a:extLst>
              <a:ext uri="{FF2B5EF4-FFF2-40B4-BE49-F238E27FC236}">
                <a16:creationId xmlns:a16="http://schemas.microsoft.com/office/drawing/2014/main" id="{504D2AD4-7851-E2E3-EBA8-3A6B237E306B}"/>
              </a:ext>
            </a:extLst>
          </p:cNvPr>
          <p:cNvSpPr/>
          <p:nvPr/>
        </p:nvSpPr>
        <p:spPr>
          <a:xfrm>
            <a:off x="1008194" y="5576400"/>
            <a:ext cx="358846" cy="411121"/>
          </a:xfrm>
          <a:prstGeom prst="rect">
            <a:avLst/>
          </a:prstGeom>
          <a:solidFill>
            <a:schemeClr val="accent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4" name="テキスト ボックス 133">
            <a:extLst>
              <a:ext uri="{FF2B5EF4-FFF2-40B4-BE49-F238E27FC236}">
                <a16:creationId xmlns:a16="http://schemas.microsoft.com/office/drawing/2014/main" id="{31F3B23B-F1B7-4D37-BD20-3EEBCD0B21FF}"/>
              </a:ext>
            </a:extLst>
          </p:cNvPr>
          <p:cNvSpPr txBox="1"/>
          <p:nvPr/>
        </p:nvSpPr>
        <p:spPr>
          <a:xfrm>
            <a:off x="5600700" y="5861032"/>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35" name="テキスト ボックス 134">
            <a:extLst>
              <a:ext uri="{FF2B5EF4-FFF2-40B4-BE49-F238E27FC236}">
                <a16:creationId xmlns:a16="http://schemas.microsoft.com/office/drawing/2014/main" id="{3F5BF4C0-6404-CD39-BB94-6048F142D184}"/>
              </a:ext>
            </a:extLst>
          </p:cNvPr>
          <p:cNvSpPr txBox="1"/>
          <p:nvPr/>
        </p:nvSpPr>
        <p:spPr>
          <a:xfrm>
            <a:off x="10575732" y="3583141"/>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sp>
        <p:nvSpPr>
          <p:cNvPr id="136" name="テキスト ボックス 135">
            <a:extLst>
              <a:ext uri="{FF2B5EF4-FFF2-40B4-BE49-F238E27FC236}">
                <a16:creationId xmlns:a16="http://schemas.microsoft.com/office/drawing/2014/main" id="{54ECDA71-6B90-1444-C4F3-2ED6378C320D}"/>
              </a:ext>
            </a:extLst>
          </p:cNvPr>
          <p:cNvSpPr txBox="1"/>
          <p:nvPr/>
        </p:nvSpPr>
        <p:spPr>
          <a:xfrm>
            <a:off x="935019" y="3562350"/>
            <a:ext cx="535724" cy="369332"/>
          </a:xfrm>
          <a:prstGeom prst="rect">
            <a:avLst/>
          </a:prstGeom>
          <a:noFill/>
        </p:spPr>
        <p:txBody>
          <a:bodyPr wrap="none" rtlCol="0">
            <a:spAutoFit/>
          </a:bodyPr>
          <a:lstStyle/>
          <a:p>
            <a:r>
              <a:rPr kumimoji="1" lang="en-US" altLang="ja-JP" b="1" dirty="0">
                <a:solidFill>
                  <a:schemeClr val="bg1"/>
                </a:solidFill>
              </a:rPr>
              <a:t>N+</a:t>
            </a:r>
            <a:endParaRPr kumimoji="1" lang="ja-JP" altLang="en-US" b="1" dirty="0">
              <a:solidFill>
                <a:schemeClr val="bg1"/>
              </a:solidFill>
            </a:endParaRPr>
          </a:p>
        </p:txBody>
      </p:sp>
      <p:cxnSp>
        <p:nvCxnSpPr>
          <p:cNvPr id="137" name="直線コネクタ 136">
            <a:extLst>
              <a:ext uri="{FF2B5EF4-FFF2-40B4-BE49-F238E27FC236}">
                <a16:creationId xmlns:a16="http://schemas.microsoft.com/office/drawing/2014/main" id="{E0C1D730-B90B-6208-3FC4-68EBC849B3E1}"/>
              </a:ext>
            </a:extLst>
          </p:cNvPr>
          <p:cNvCxnSpPr>
            <a:cxnSpLocks/>
          </p:cNvCxnSpPr>
          <p:nvPr/>
        </p:nvCxnSpPr>
        <p:spPr>
          <a:xfrm flipV="1">
            <a:off x="978728" y="2560288"/>
            <a:ext cx="933783" cy="330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直線コネクタ 137">
            <a:extLst>
              <a:ext uri="{FF2B5EF4-FFF2-40B4-BE49-F238E27FC236}">
                <a16:creationId xmlns:a16="http://schemas.microsoft.com/office/drawing/2014/main" id="{9E7A036E-B0AD-4E9D-CFEF-C06D2C0AE093}"/>
              </a:ext>
            </a:extLst>
          </p:cNvPr>
          <p:cNvCxnSpPr>
            <a:cxnSpLocks/>
          </p:cNvCxnSpPr>
          <p:nvPr/>
        </p:nvCxnSpPr>
        <p:spPr>
          <a:xfrm flipV="1">
            <a:off x="8359369" y="2548266"/>
            <a:ext cx="2752018" cy="676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06240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01619968-4FA0-7368-81B9-F8383C0F70B4}"/>
              </a:ext>
            </a:extLst>
          </p:cNvPr>
          <p:cNvPicPr>
            <a:picLocks noChangeAspect="1"/>
          </p:cNvPicPr>
          <p:nvPr/>
        </p:nvPicPr>
        <p:blipFill rotWithShape="1">
          <a:blip r:embed="rId2"/>
          <a:srcRect l="1849" t="17169" r="1781" b="13242"/>
          <a:stretch/>
        </p:blipFill>
        <p:spPr>
          <a:xfrm>
            <a:off x="221293" y="1891429"/>
            <a:ext cx="11749414" cy="4772417"/>
          </a:xfrm>
          <a:prstGeom prst="rect">
            <a:avLst/>
          </a:prstGeom>
        </p:spPr>
      </p:pic>
      <p:cxnSp>
        <p:nvCxnSpPr>
          <p:cNvPr id="6" name="直線コネクタ 5">
            <a:extLst>
              <a:ext uri="{FF2B5EF4-FFF2-40B4-BE49-F238E27FC236}">
                <a16:creationId xmlns:a16="http://schemas.microsoft.com/office/drawing/2014/main" id="{BD99C5A0-ACAE-C25B-E934-6694DDA64B2D}"/>
              </a:ext>
            </a:extLst>
          </p:cNvPr>
          <p:cNvCxnSpPr>
            <a:cxnSpLocks/>
          </p:cNvCxnSpPr>
          <p:nvPr/>
        </p:nvCxnSpPr>
        <p:spPr>
          <a:xfrm>
            <a:off x="565619" y="494609"/>
            <a:ext cx="7261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3DC74A64-FFB3-267F-0747-6C750AFADC52}"/>
              </a:ext>
            </a:extLst>
          </p:cNvPr>
          <p:cNvSpPr txBox="1"/>
          <p:nvPr/>
        </p:nvSpPr>
        <p:spPr>
          <a:xfrm>
            <a:off x="161167" y="97424"/>
            <a:ext cx="8614776" cy="369332"/>
          </a:xfrm>
          <a:prstGeom prst="rect">
            <a:avLst/>
          </a:prstGeom>
          <a:noFill/>
        </p:spPr>
        <p:txBody>
          <a:bodyPr wrap="square">
            <a:spAutoFit/>
          </a:bodyPr>
          <a:lstStyle/>
          <a:p>
            <a:r>
              <a:rPr lang="en-US" altLang="ja-JP" b="1" dirty="0">
                <a:solidFill>
                  <a:schemeClr val="accent1"/>
                </a:solidFill>
              </a:rPr>
              <a:t>(9) P+PNPP+</a:t>
            </a:r>
            <a:r>
              <a:rPr lang="ja-JP" altLang="en-US" b="1" dirty="0">
                <a:solidFill>
                  <a:schemeClr val="accent1"/>
                </a:solidFill>
              </a:rPr>
              <a:t>接合の </a:t>
            </a:r>
            <a:r>
              <a:rPr lang="en-US" altLang="ja-JP" b="1" dirty="0">
                <a:solidFill>
                  <a:schemeClr val="accent1"/>
                </a:solidFill>
              </a:rPr>
              <a:t>double</a:t>
            </a:r>
            <a:r>
              <a:rPr lang="ja-JP" altLang="en-US" b="1" dirty="0">
                <a:solidFill>
                  <a:schemeClr val="accent1"/>
                </a:solidFill>
              </a:rPr>
              <a:t>接合型の新型太陽電池の構造とその動作原理</a:t>
            </a:r>
          </a:p>
        </p:txBody>
      </p:sp>
      <p:sp>
        <p:nvSpPr>
          <p:cNvPr id="8" name="テキスト ボックス 7">
            <a:extLst>
              <a:ext uri="{FF2B5EF4-FFF2-40B4-BE49-F238E27FC236}">
                <a16:creationId xmlns:a16="http://schemas.microsoft.com/office/drawing/2014/main" id="{ABF9070E-D768-16ED-7663-45E852150B9A}"/>
              </a:ext>
            </a:extLst>
          </p:cNvPr>
          <p:cNvSpPr txBox="1"/>
          <p:nvPr/>
        </p:nvSpPr>
        <p:spPr>
          <a:xfrm>
            <a:off x="2404247" y="972161"/>
            <a:ext cx="7742573" cy="369332"/>
          </a:xfrm>
          <a:prstGeom prst="rect">
            <a:avLst/>
          </a:prstGeom>
          <a:noFill/>
        </p:spPr>
        <p:txBody>
          <a:bodyPr wrap="square">
            <a:spAutoFit/>
          </a:bodyPr>
          <a:lstStyle/>
          <a:p>
            <a:r>
              <a:rPr lang="en-US" altLang="ja-JP" b="1" dirty="0">
                <a:solidFill>
                  <a:srgbClr val="FF0000"/>
                </a:solidFill>
              </a:rPr>
              <a:t>Note that the N- buried region must be completely depleted.</a:t>
            </a:r>
            <a:endParaRPr lang="ja-JP" altLang="en-US" b="1" dirty="0">
              <a:solidFill>
                <a:srgbClr val="FF0000"/>
              </a:solidFill>
            </a:endParaRPr>
          </a:p>
        </p:txBody>
      </p:sp>
    </p:spTree>
    <p:extLst>
      <p:ext uri="{BB962C8B-B14F-4D97-AF65-F5344CB8AC3E}">
        <p14:creationId xmlns:p14="http://schemas.microsoft.com/office/powerpoint/2010/main" val="108947573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EB97531-0FC3-8D8A-5213-B60E658E002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CCF6A087-A864-CAEC-BD0B-D9271863DF9E}"/>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93D263D-D9BA-6289-80B7-60B01A894BB3}"/>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011</a:t>
            </a:r>
            <a:endParaRPr kumimoji="1" lang="ja-JP" altLang="en-US" b="1" dirty="0"/>
          </a:p>
        </p:txBody>
      </p:sp>
      <p:sp>
        <p:nvSpPr>
          <p:cNvPr id="6" name="正方形/長方形 5">
            <a:extLst>
              <a:ext uri="{FF2B5EF4-FFF2-40B4-BE49-F238E27FC236}">
                <a16:creationId xmlns:a16="http://schemas.microsoft.com/office/drawing/2014/main" id="{EDF776B6-E94F-A6F1-AA0F-6789B754CFAC}"/>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977069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5238B08-9EC6-E10F-9ECF-68E221AB92E2}"/>
              </a:ext>
            </a:extLst>
          </p:cNvPr>
          <p:cNvSpPr txBox="1"/>
          <p:nvPr/>
        </p:nvSpPr>
        <p:spPr>
          <a:xfrm>
            <a:off x="629920" y="6414403"/>
            <a:ext cx="11841480" cy="338554"/>
          </a:xfrm>
          <a:prstGeom prst="rect">
            <a:avLst/>
          </a:prstGeom>
          <a:noFill/>
        </p:spPr>
        <p:txBody>
          <a:bodyPr wrap="square" rtlCol="0">
            <a:spAutoFit/>
          </a:bodyPr>
          <a:lstStyle/>
          <a:p>
            <a:r>
              <a:rPr lang="en-US" altLang="ja-JP" sz="1600" b="1" i="0" dirty="0">
                <a:solidFill>
                  <a:srgbClr val="000000"/>
                </a:solidFill>
                <a:effectLst/>
                <a:latin typeface="Meiryo" panose="020B0604030504040204" pitchFamily="50" charset="-128"/>
                <a:ea typeface="Meiryo" panose="020B0604030504040204" pitchFamily="50" charset="-128"/>
              </a:rPr>
              <a:t>presented at the ICECET2021 conference, held in Cape Town, South Africa on Dec 9 and 10, 2021.</a:t>
            </a:r>
            <a:endParaRPr kumimoji="1" lang="ja-JP" altLang="en-US" sz="1600" b="1" dirty="0"/>
          </a:p>
        </p:txBody>
      </p:sp>
      <p:sp>
        <p:nvSpPr>
          <p:cNvPr id="8" name="テキスト ボックス 7">
            <a:extLst>
              <a:ext uri="{FF2B5EF4-FFF2-40B4-BE49-F238E27FC236}">
                <a16:creationId xmlns:a16="http://schemas.microsoft.com/office/drawing/2014/main" id="{3EE709DD-27CF-D7DC-8D00-E6069E007C89}"/>
              </a:ext>
            </a:extLst>
          </p:cNvPr>
          <p:cNvSpPr txBox="1"/>
          <p:nvPr/>
        </p:nvSpPr>
        <p:spPr>
          <a:xfrm>
            <a:off x="1906070" y="701190"/>
            <a:ext cx="8635806" cy="338554"/>
          </a:xfrm>
          <a:prstGeom prst="rect">
            <a:avLst/>
          </a:prstGeom>
          <a:noFill/>
        </p:spPr>
        <p:txBody>
          <a:bodyPr wrap="square" rtlCol="0">
            <a:spAutoFit/>
          </a:bodyPr>
          <a:lstStyle/>
          <a:p>
            <a:r>
              <a:rPr kumimoji="1" lang="ja-JP" altLang="en-US" sz="1600" b="1" dirty="0"/>
              <a:t>その構造と動作原理を</a:t>
            </a:r>
            <a:r>
              <a:rPr kumimoji="1" lang="en-US" altLang="ja-JP" sz="1600" b="1" dirty="0"/>
              <a:t> 2021</a:t>
            </a:r>
            <a:r>
              <a:rPr kumimoji="1" lang="ja-JP" altLang="en-US" sz="1600" b="1" dirty="0"/>
              <a:t>年</a:t>
            </a:r>
            <a:r>
              <a:rPr kumimoji="1" lang="en-US" altLang="ja-JP" sz="1600" b="1" dirty="0"/>
              <a:t>12</a:t>
            </a:r>
            <a:r>
              <a:rPr kumimoji="1" lang="ja-JP" altLang="en-US" sz="1600" b="1" dirty="0"/>
              <a:t>月に開催の</a:t>
            </a:r>
            <a:r>
              <a:rPr lang="en-US" altLang="ja-JP" sz="1600" b="1" i="0" dirty="0">
                <a:solidFill>
                  <a:srgbClr val="000000"/>
                </a:solidFill>
                <a:effectLst/>
                <a:latin typeface="Meiryo" panose="020B0604030504040204" pitchFamily="50" charset="-128"/>
                <a:ea typeface="Meiryo" panose="020B0604030504040204" pitchFamily="50" charset="-128"/>
              </a:rPr>
              <a:t>IEEE </a:t>
            </a:r>
            <a:r>
              <a:rPr lang="ja-JP" altLang="en-US" sz="1600" b="1" i="0" dirty="0">
                <a:solidFill>
                  <a:srgbClr val="000000"/>
                </a:solidFill>
                <a:effectLst/>
                <a:latin typeface="Meiryo" panose="020B0604030504040204" pitchFamily="50" charset="-128"/>
                <a:ea typeface="Meiryo" panose="020B0604030504040204" pitchFamily="50" charset="-128"/>
              </a:rPr>
              <a:t>主催の国際学会</a:t>
            </a:r>
            <a:r>
              <a:rPr kumimoji="1" lang="ja-JP" altLang="en-US" sz="1600" b="1" dirty="0"/>
              <a:t>で、学会発表しました</a:t>
            </a:r>
            <a:r>
              <a:rPr kumimoji="1" lang="ja-JP" altLang="en-US" sz="1600" b="1" dirty="0">
                <a:solidFill>
                  <a:srgbClr val="000000"/>
                </a:solidFill>
                <a:latin typeface="Meiryo" panose="020B0604030504040204" pitchFamily="50" charset="-128"/>
                <a:ea typeface="Meiryo" panose="020B0604030504040204" pitchFamily="50" charset="-128"/>
              </a:rPr>
              <a:t>。</a:t>
            </a:r>
            <a:endParaRPr kumimoji="1" lang="en-US" altLang="ja-JP" sz="1600" b="1" dirty="0">
              <a:solidFill>
                <a:srgbClr val="000000"/>
              </a:solidFill>
              <a:latin typeface="Meiryo" panose="020B0604030504040204" pitchFamily="50" charset="-128"/>
              <a:ea typeface="Meiryo" panose="020B0604030504040204" pitchFamily="50" charset="-128"/>
            </a:endParaRPr>
          </a:p>
        </p:txBody>
      </p:sp>
      <p:sp>
        <p:nvSpPr>
          <p:cNvPr id="14" name="四角形: 角を丸くする 13">
            <a:extLst>
              <a:ext uri="{FF2B5EF4-FFF2-40B4-BE49-F238E27FC236}">
                <a16:creationId xmlns:a16="http://schemas.microsoft.com/office/drawing/2014/main" id="{9A264D68-EA4F-64E9-845F-088D4D9B3095}"/>
              </a:ext>
            </a:extLst>
          </p:cNvPr>
          <p:cNvSpPr/>
          <p:nvPr/>
        </p:nvSpPr>
        <p:spPr>
          <a:xfrm>
            <a:off x="1490692" y="1056227"/>
            <a:ext cx="9051184" cy="2149473"/>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5" name="図 14">
            <a:extLst>
              <a:ext uri="{FF2B5EF4-FFF2-40B4-BE49-F238E27FC236}">
                <a16:creationId xmlns:a16="http://schemas.microsoft.com/office/drawing/2014/main" id="{CCB9D665-A69E-B5C9-EAD4-119C18D95C2C}"/>
              </a:ext>
            </a:extLst>
          </p:cNvPr>
          <p:cNvPicPr>
            <a:picLocks noChangeAspect="1"/>
          </p:cNvPicPr>
          <p:nvPr/>
        </p:nvPicPr>
        <p:blipFill rotWithShape="1">
          <a:blip r:embed="rId2"/>
          <a:srcRect l="26500" t="33926" r="20904" b="50119"/>
          <a:stretch/>
        </p:blipFill>
        <p:spPr>
          <a:xfrm>
            <a:off x="2095286" y="1136940"/>
            <a:ext cx="8001428" cy="1365326"/>
          </a:xfrm>
          <a:prstGeom prst="rect">
            <a:avLst/>
          </a:prstGeom>
        </p:spPr>
      </p:pic>
      <p:sp>
        <p:nvSpPr>
          <p:cNvPr id="16" name="テキスト ボックス 15">
            <a:extLst>
              <a:ext uri="{FF2B5EF4-FFF2-40B4-BE49-F238E27FC236}">
                <a16:creationId xmlns:a16="http://schemas.microsoft.com/office/drawing/2014/main" id="{7EBC9082-CDD8-2286-624F-A577B28F463A}"/>
              </a:ext>
            </a:extLst>
          </p:cNvPr>
          <p:cNvSpPr txBox="1"/>
          <p:nvPr/>
        </p:nvSpPr>
        <p:spPr>
          <a:xfrm>
            <a:off x="2649434" y="2298084"/>
            <a:ext cx="7447280" cy="1354217"/>
          </a:xfrm>
          <a:prstGeom prst="rect">
            <a:avLst/>
          </a:prstGeom>
          <a:noFill/>
        </p:spPr>
        <p:txBody>
          <a:bodyPr wrap="square">
            <a:spAutoFit/>
          </a:bodyPr>
          <a:lstStyle/>
          <a:p>
            <a:br>
              <a:rPr lang="en-US" altLang="ja-JP" b="1" i="0" dirty="0">
                <a:solidFill>
                  <a:srgbClr val="000000"/>
                </a:solidFill>
                <a:effectLst/>
                <a:latin typeface="Meiryo" panose="020B0604030504040204" pitchFamily="50" charset="-128"/>
                <a:ea typeface="Meiryo" panose="020B0604030504040204" pitchFamily="50" charset="-128"/>
              </a:rPr>
            </a:br>
            <a:r>
              <a:rPr lang="en-US" altLang="ja-JP" sz="3200" b="1" i="0" dirty="0">
                <a:solidFill>
                  <a:srgbClr val="000000"/>
                </a:solidFill>
                <a:effectLst/>
                <a:latin typeface="Meiryo" panose="020B0604030504040204" pitchFamily="50" charset="-128"/>
                <a:ea typeface="Meiryo" panose="020B0604030504040204" pitchFamily="50" charset="-128"/>
                <a:hlinkClick r:id="rId3"/>
              </a:rPr>
              <a:t>ICECET2021_Paper61_html</a:t>
            </a:r>
            <a:br>
              <a:rPr lang="en-US" altLang="ja-JP" sz="3200" b="1" i="0" dirty="0">
                <a:solidFill>
                  <a:srgbClr val="000000"/>
                </a:solidFill>
                <a:effectLst/>
                <a:latin typeface="Meiryo" panose="020B0604030504040204" pitchFamily="50" charset="-128"/>
                <a:ea typeface="Meiryo" panose="020B0604030504040204" pitchFamily="50" charset="-128"/>
              </a:rPr>
            </a:br>
            <a:endParaRPr lang="en-US" altLang="ja-JP" sz="3200" b="1" i="0" dirty="0">
              <a:solidFill>
                <a:srgbClr val="000000"/>
              </a:solidFill>
              <a:effectLst/>
              <a:latin typeface="Meiryo" panose="020B0604030504040204" pitchFamily="50" charset="-128"/>
              <a:ea typeface="Meiryo" panose="020B0604030504040204" pitchFamily="50" charset="-128"/>
            </a:endParaRPr>
          </a:p>
        </p:txBody>
      </p:sp>
      <p:sp>
        <p:nvSpPr>
          <p:cNvPr id="17" name="四角形: 角を丸くする 16">
            <a:extLst>
              <a:ext uri="{FF2B5EF4-FFF2-40B4-BE49-F238E27FC236}">
                <a16:creationId xmlns:a16="http://schemas.microsoft.com/office/drawing/2014/main" id="{8B38B8D1-ED83-A8C8-4208-078A69E33FE3}"/>
              </a:ext>
            </a:extLst>
          </p:cNvPr>
          <p:cNvSpPr/>
          <p:nvPr/>
        </p:nvSpPr>
        <p:spPr>
          <a:xfrm>
            <a:off x="1432885" y="3429000"/>
            <a:ext cx="9166798" cy="2902602"/>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B1CE9B24-689C-FE3A-6C21-D9F2E7B82CBC}"/>
              </a:ext>
            </a:extLst>
          </p:cNvPr>
          <p:cNvSpPr txBox="1"/>
          <p:nvPr/>
        </p:nvSpPr>
        <p:spPr>
          <a:xfrm>
            <a:off x="2649434" y="5649631"/>
            <a:ext cx="7447280" cy="584775"/>
          </a:xfrm>
          <a:prstGeom prst="rect">
            <a:avLst/>
          </a:prstGeom>
          <a:noFill/>
        </p:spPr>
        <p:txBody>
          <a:bodyPr wrap="square">
            <a:spAutoFit/>
          </a:bodyPr>
          <a:lstStyle/>
          <a:p>
            <a:r>
              <a:rPr lang="en-US" altLang="ja-JP" sz="3200" b="1" i="0" dirty="0">
                <a:solidFill>
                  <a:srgbClr val="000000"/>
                </a:solidFill>
                <a:effectLst/>
                <a:latin typeface="Meiryo" panose="020B0604030504040204" pitchFamily="50" charset="-128"/>
                <a:ea typeface="Meiryo" panose="020B0604030504040204" pitchFamily="50" charset="-128"/>
                <a:hlinkClick r:id="rId4"/>
              </a:rPr>
              <a:t>ICECET2021_Paper75_html</a:t>
            </a:r>
            <a:endParaRPr lang="ja-JP" altLang="en-US" sz="3200" dirty="0"/>
          </a:p>
        </p:txBody>
      </p:sp>
      <p:pic>
        <p:nvPicPr>
          <p:cNvPr id="19" name="図 18">
            <a:extLst>
              <a:ext uri="{FF2B5EF4-FFF2-40B4-BE49-F238E27FC236}">
                <a16:creationId xmlns:a16="http://schemas.microsoft.com/office/drawing/2014/main" id="{D2383CF2-F3CB-EF98-B461-7A5654108C97}"/>
              </a:ext>
            </a:extLst>
          </p:cNvPr>
          <p:cNvPicPr>
            <a:picLocks noChangeAspect="1"/>
          </p:cNvPicPr>
          <p:nvPr/>
        </p:nvPicPr>
        <p:blipFill rotWithShape="1">
          <a:blip r:embed="rId5"/>
          <a:srcRect l="26378" t="33103" r="20863" b="44596"/>
          <a:stretch/>
        </p:blipFill>
        <p:spPr>
          <a:xfrm>
            <a:off x="1777136" y="3509108"/>
            <a:ext cx="8593910" cy="2043328"/>
          </a:xfrm>
          <a:prstGeom prst="rect">
            <a:avLst/>
          </a:prstGeom>
        </p:spPr>
      </p:pic>
      <p:sp>
        <p:nvSpPr>
          <p:cNvPr id="20" name="四角形: 角を丸くする 19">
            <a:extLst>
              <a:ext uri="{FF2B5EF4-FFF2-40B4-BE49-F238E27FC236}">
                <a16:creationId xmlns:a16="http://schemas.microsoft.com/office/drawing/2014/main" id="{F258519E-9D84-A927-579A-A8B6518352AD}"/>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460633F4-D72B-133B-89FD-36C12B704355}"/>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Tree>
    <p:extLst>
      <p:ext uri="{BB962C8B-B14F-4D97-AF65-F5344CB8AC3E}">
        <p14:creationId xmlns:p14="http://schemas.microsoft.com/office/powerpoint/2010/main" val="17577008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591D9DA-D3BE-927A-DC64-E21BD7238000}"/>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40C0A49B-5D5C-9C16-3787-BFDC5576934A}"/>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35D78785-94A4-7EC3-68D1-259B8AAD2A75}"/>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012</a:t>
            </a:r>
            <a:endParaRPr kumimoji="1" lang="ja-JP" altLang="en-US" b="1" dirty="0"/>
          </a:p>
        </p:txBody>
      </p:sp>
      <p:sp>
        <p:nvSpPr>
          <p:cNvPr id="6" name="正方形/長方形 5">
            <a:extLst>
              <a:ext uri="{FF2B5EF4-FFF2-40B4-BE49-F238E27FC236}">
                <a16:creationId xmlns:a16="http://schemas.microsoft.com/office/drawing/2014/main" id="{267E9BCF-C30A-449E-18B7-85BDE72D5D8D}"/>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6079754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AAD839AD-9DAA-CA6F-4173-E2EBA781933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756973C3-5524-C898-2637-F20922DF0FE5}"/>
              </a:ext>
            </a:extLst>
          </p:cNvPr>
          <p:cNvSpPr/>
          <p:nvPr/>
        </p:nvSpPr>
        <p:spPr>
          <a:xfrm>
            <a:off x="11361107" y="6526060"/>
            <a:ext cx="939452" cy="3319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8B9C6792-035D-975E-13A3-53F0F423BB0B}"/>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013</a:t>
            </a:r>
            <a:endParaRPr kumimoji="1" lang="ja-JP" altLang="en-US" b="1" dirty="0"/>
          </a:p>
        </p:txBody>
      </p:sp>
      <p:sp>
        <p:nvSpPr>
          <p:cNvPr id="6" name="正方形/長方形 5">
            <a:extLst>
              <a:ext uri="{FF2B5EF4-FFF2-40B4-BE49-F238E27FC236}">
                <a16:creationId xmlns:a16="http://schemas.microsoft.com/office/drawing/2014/main" id="{FCCFB622-B900-94E8-BD5F-2D30F476C77B}"/>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6660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105B57E-533E-937B-6FD1-27D9BF127EFE}"/>
              </a:ext>
            </a:extLst>
          </p:cNvPr>
          <p:cNvPicPr>
            <a:picLocks noChangeAspect="1"/>
          </p:cNvPicPr>
          <p:nvPr/>
        </p:nvPicPr>
        <p:blipFill>
          <a:blip r:embed="rId2"/>
          <a:stretch>
            <a:fillRect/>
          </a:stretch>
        </p:blipFill>
        <p:spPr>
          <a:xfrm>
            <a:off x="0" y="1673"/>
            <a:ext cx="12192000" cy="6854653"/>
          </a:xfrm>
          <a:prstGeom prst="rect">
            <a:avLst/>
          </a:prstGeom>
        </p:spPr>
      </p:pic>
      <p:sp>
        <p:nvSpPr>
          <p:cNvPr id="4" name="正方形/長方形 3">
            <a:extLst>
              <a:ext uri="{FF2B5EF4-FFF2-40B4-BE49-F238E27FC236}">
                <a16:creationId xmlns:a16="http://schemas.microsoft.com/office/drawing/2014/main" id="{34F4FB7B-79F2-39F1-CA8D-BF9D17514D77}"/>
              </a:ext>
            </a:extLst>
          </p:cNvPr>
          <p:cNvSpPr/>
          <p:nvPr/>
        </p:nvSpPr>
        <p:spPr>
          <a:xfrm>
            <a:off x="11386159" y="6538586"/>
            <a:ext cx="805841" cy="3194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62185583-5600-CDB2-265F-FF4E9E1D1C38}"/>
              </a:ext>
            </a:extLst>
          </p:cNvPr>
          <p:cNvSpPr txBox="1"/>
          <p:nvPr/>
        </p:nvSpPr>
        <p:spPr>
          <a:xfrm>
            <a:off x="11640263" y="6543913"/>
            <a:ext cx="664086" cy="369332"/>
          </a:xfrm>
          <a:prstGeom prst="rect">
            <a:avLst/>
          </a:prstGeom>
          <a:noFill/>
        </p:spPr>
        <p:txBody>
          <a:bodyPr wrap="square" rtlCol="0">
            <a:spAutoFit/>
          </a:bodyPr>
          <a:lstStyle/>
          <a:p>
            <a:r>
              <a:rPr kumimoji="1" lang="en-US" altLang="ja-JP" b="1" dirty="0"/>
              <a:t>015</a:t>
            </a:r>
            <a:endParaRPr kumimoji="1" lang="ja-JP" altLang="en-US" b="1" dirty="0"/>
          </a:p>
        </p:txBody>
      </p:sp>
      <p:sp>
        <p:nvSpPr>
          <p:cNvPr id="6" name="正方形/長方形 5">
            <a:extLst>
              <a:ext uri="{FF2B5EF4-FFF2-40B4-BE49-F238E27FC236}">
                <a16:creationId xmlns:a16="http://schemas.microsoft.com/office/drawing/2014/main" id="{DE05A1C8-5ED0-9352-96EE-DC2CFA57887B}"/>
              </a:ext>
            </a:extLst>
          </p:cNvPr>
          <p:cNvSpPr/>
          <p:nvPr/>
        </p:nvSpPr>
        <p:spPr>
          <a:xfrm>
            <a:off x="11486367" y="6488482"/>
            <a:ext cx="901874" cy="5260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630359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pic>
        <p:nvPicPr>
          <p:cNvPr id="5" name="図 4">
            <a:extLst>
              <a:ext uri="{FF2B5EF4-FFF2-40B4-BE49-F238E27FC236}">
                <a16:creationId xmlns:a16="http://schemas.microsoft.com/office/drawing/2014/main" id="{3E4F1023-9FE9-0022-4925-9DA660B34E90}"/>
              </a:ext>
            </a:extLst>
          </p:cNvPr>
          <p:cNvPicPr>
            <a:picLocks noChangeAspect="1"/>
          </p:cNvPicPr>
          <p:nvPr/>
        </p:nvPicPr>
        <p:blipFill rotWithShape="1">
          <a:blip r:embed="rId2"/>
          <a:srcRect t="45114" r="43082"/>
          <a:stretch/>
        </p:blipFill>
        <p:spPr>
          <a:xfrm>
            <a:off x="162838" y="629792"/>
            <a:ext cx="11624154" cy="6060082"/>
          </a:xfrm>
          <a:prstGeom prst="rect">
            <a:avLst/>
          </a:prstGeom>
        </p:spPr>
      </p:pic>
    </p:spTree>
    <p:extLst>
      <p:ext uri="{BB962C8B-B14F-4D97-AF65-F5344CB8AC3E}">
        <p14:creationId xmlns:p14="http://schemas.microsoft.com/office/powerpoint/2010/main" val="31326181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608B06F-F246-FEB7-D699-B5B7DB41AD8C}"/>
              </a:ext>
            </a:extLst>
          </p:cNvPr>
          <p:cNvPicPr>
            <a:picLocks noChangeAspect="1"/>
          </p:cNvPicPr>
          <p:nvPr/>
        </p:nvPicPr>
        <p:blipFill rotWithShape="1">
          <a:blip r:embed="rId2"/>
          <a:srcRect l="26890" t="37073" r="23262" b="10894"/>
          <a:stretch/>
        </p:blipFill>
        <p:spPr>
          <a:xfrm>
            <a:off x="524073" y="1612837"/>
            <a:ext cx="11228047" cy="4875831"/>
          </a:xfrm>
          <a:prstGeom prst="rect">
            <a:avLst/>
          </a:prstGeom>
        </p:spPr>
      </p:pic>
      <p:sp>
        <p:nvSpPr>
          <p:cNvPr id="4" name="テキスト ボックス 3">
            <a:extLst>
              <a:ext uri="{FF2B5EF4-FFF2-40B4-BE49-F238E27FC236}">
                <a16:creationId xmlns:a16="http://schemas.microsoft.com/office/drawing/2014/main" id="{FB78438B-90C1-13C3-0305-676400D64EF9}"/>
              </a:ext>
            </a:extLst>
          </p:cNvPr>
          <p:cNvSpPr txBox="1"/>
          <p:nvPr/>
        </p:nvSpPr>
        <p:spPr>
          <a:xfrm>
            <a:off x="260527" y="135509"/>
            <a:ext cx="11843307" cy="1477328"/>
          </a:xfrm>
          <a:prstGeom prst="rect">
            <a:avLst/>
          </a:prstGeom>
          <a:noFill/>
        </p:spPr>
        <p:txBody>
          <a:bodyPr wrap="none" rtlCol="0">
            <a:spAutoFit/>
          </a:bodyPr>
          <a:lstStyle/>
          <a:p>
            <a:r>
              <a:rPr kumimoji="1" lang="en-US" altLang="ja-JP" b="1" dirty="0">
                <a:solidFill>
                  <a:schemeClr val="accent1"/>
                </a:solidFill>
              </a:rPr>
              <a:t>Silicon crystal with the </a:t>
            </a:r>
            <a:r>
              <a:rPr lang="en-US" altLang="ja-JP" b="1" dirty="0">
                <a:solidFill>
                  <a:schemeClr val="accent1"/>
                </a:solidFill>
              </a:rPr>
              <a:t>bandgap of 1.1 eV </a:t>
            </a:r>
            <a:r>
              <a:rPr kumimoji="1" lang="en-US" altLang="ja-JP" b="1" dirty="0">
                <a:solidFill>
                  <a:schemeClr val="accent1"/>
                </a:solidFill>
              </a:rPr>
              <a:t>has a very </a:t>
            </a:r>
            <a:r>
              <a:rPr lang="en-US" altLang="ja-JP" b="1" dirty="0">
                <a:solidFill>
                  <a:schemeClr val="accent1"/>
                </a:solidFill>
              </a:rPr>
              <a:t>short </a:t>
            </a:r>
            <a:r>
              <a:rPr kumimoji="1" lang="en-US" altLang="ja-JP" b="1" dirty="0">
                <a:solidFill>
                  <a:schemeClr val="accent1"/>
                </a:solidFill>
              </a:rPr>
              <a:t>light penetration depth</a:t>
            </a:r>
            <a:r>
              <a:rPr kumimoji="1" lang="ja-JP" altLang="en-US" b="1" dirty="0">
                <a:solidFill>
                  <a:schemeClr val="accent1"/>
                </a:solidFill>
              </a:rPr>
              <a:t>（</a:t>
            </a:r>
            <a:r>
              <a:rPr kumimoji="1" lang="en-US" altLang="ja-JP" b="1" dirty="0">
                <a:solidFill>
                  <a:schemeClr val="accent1"/>
                </a:solidFill>
              </a:rPr>
              <a:t>LPD), which is </a:t>
            </a:r>
          </a:p>
          <a:p>
            <a:r>
              <a:rPr kumimoji="1" lang="en-US" altLang="ja-JP" b="1" dirty="0">
                <a:solidFill>
                  <a:schemeClr val="accent1"/>
                </a:solidFill>
              </a:rPr>
              <a:t>about 0.1 </a:t>
            </a:r>
            <a:r>
              <a:rPr lang="en-US" altLang="ja-JP" b="1" dirty="0" err="1">
                <a:solidFill>
                  <a:schemeClr val="accent1"/>
                </a:solidFill>
              </a:rPr>
              <a:t>μm</a:t>
            </a:r>
            <a:r>
              <a:rPr lang="en-US" altLang="ja-JP" b="1" dirty="0">
                <a:solidFill>
                  <a:schemeClr val="accent1"/>
                </a:solidFill>
              </a:rPr>
              <a:t>. </a:t>
            </a:r>
            <a:r>
              <a:rPr kumimoji="1" lang="en-US" altLang="ja-JP" b="1" dirty="0">
                <a:solidFill>
                  <a:schemeClr val="accent1"/>
                </a:solidFill>
              </a:rPr>
              <a:t>Technically, it is impossible to form a shallow PN junction at the silicon surface at that </a:t>
            </a:r>
          </a:p>
          <a:p>
            <a:r>
              <a:rPr kumimoji="1" lang="en-US" altLang="ja-JP" b="1" dirty="0">
                <a:solidFill>
                  <a:schemeClr val="accent1"/>
                </a:solidFill>
              </a:rPr>
              <a:t>shallow depth. So, the energy component of the short wave blue light is </a:t>
            </a:r>
            <a:r>
              <a:rPr lang="en-US" altLang="ja-JP" b="1" dirty="0">
                <a:solidFill>
                  <a:schemeClr val="accent1"/>
                </a:solidFill>
              </a:rPr>
              <a:t>absorbed and wasted as heat. </a:t>
            </a:r>
          </a:p>
          <a:p>
            <a:r>
              <a:rPr lang="en-US" altLang="ja-JP" b="1" dirty="0">
                <a:solidFill>
                  <a:schemeClr val="accent1"/>
                </a:solidFill>
              </a:rPr>
              <a:t>That is why a wide band semiconductor multi-junction type solar cell was desired and developed,  such </a:t>
            </a:r>
          </a:p>
          <a:p>
            <a:r>
              <a:rPr lang="en-US" altLang="ja-JP" b="1" dirty="0" err="1">
                <a:solidFill>
                  <a:schemeClr val="accent1"/>
                </a:solidFill>
              </a:rPr>
              <a:t>InGaP</a:t>
            </a:r>
            <a:r>
              <a:rPr lang="en-US" altLang="ja-JP" b="1" dirty="0">
                <a:solidFill>
                  <a:schemeClr val="accent1"/>
                </a:solidFill>
              </a:rPr>
              <a:t>/GaAs/</a:t>
            </a:r>
            <a:r>
              <a:rPr lang="en-US" altLang="ja-JP" b="1">
                <a:solidFill>
                  <a:schemeClr val="accent1"/>
                </a:solidFill>
              </a:rPr>
              <a:t>InGaAs</a:t>
            </a:r>
            <a:r>
              <a:rPr lang="en-US" altLang="ja-JP" b="1" dirty="0">
                <a:solidFill>
                  <a:schemeClr val="accent1"/>
                </a:solidFill>
              </a:rPr>
              <a:t> by Sharp and </a:t>
            </a:r>
            <a:r>
              <a:rPr lang="en-US" altLang="ja-JP" b="1" dirty="0" err="1">
                <a:solidFill>
                  <a:schemeClr val="accent1"/>
                </a:solidFill>
              </a:rPr>
              <a:t>AlGaInP</a:t>
            </a:r>
            <a:r>
              <a:rPr lang="en-US" altLang="ja-JP" b="1" dirty="0">
                <a:solidFill>
                  <a:schemeClr val="accent1"/>
                </a:solidFill>
              </a:rPr>
              <a:t>/GaAs/Ge by Spectrum Lab. However they are very costly.</a:t>
            </a:r>
            <a:endParaRPr kumimoji="1" lang="en-US" altLang="ja-JP" b="1" dirty="0">
              <a:solidFill>
                <a:schemeClr val="accent1"/>
              </a:solidFill>
            </a:endParaRPr>
          </a:p>
        </p:txBody>
      </p:sp>
      <p:sp>
        <p:nvSpPr>
          <p:cNvPr id="5" name="テキスト ボックス 4">
            <a:extLst>
              <a:ext uri="{FF2B5EF4-FFF2-40B4-BE49-F238E27FC236}">
                <a16:creationId xmlns:a16="http://schemas.microsoft.com/office/drawing/2014/main" id="{F4F32337-50BE-83EC-4B84-7521AA7C0C31}"/>
              </a:ext>
            </a:extLst>
          </p:cNvPr>
          <p:cNvSpPr txBox="1"/>
          <p:nvPr/>
        </p:nvSpPr>
        <p:spPr>
          <a:xfrm>
            <a:off x="172361" y="6488668"/>
            <a:ext cx="11931473" cy="369332"/>
          </a:xfrm>
          <a:prstGeom prst="rect">
            <a:avLst/>
          </a:prstGeom>
          <a:noFill/>
        </p:spPr>
        <p:txBody>
          <a:bodyPr wrap="square">
            <a:spAutoFit/>
          </a:bodyPr>
          <a:lstStyle/>
          <a:p>
            <a:r>
              <a:rPr lang="en-US" altLang="ja-JP" b="1" dirty="0">
                <a:solidFill>
                  <a:srgbClr val="FF0000"/>
                </a:solidFill>
              </a:rPr>
              <a:t>The </a:t>
            </a:r>
            <a:r>
              <a:rPr lang="ja-JP" altLang="en-US" b="1" dirty="0">
                <a:solidFill>
                  <a:srgbClr val="FF0000"/>
                </a:solidFill>
              </a:rPr>
              <a:t>P+PNPP+_Double_Junction_Solar_Cell_invented_by_Hagiwara_in_2020 </a:t>
            </a:r>
            <a:r>
              <a:rPr lang="en-US" altLang="ja-JP" b="1" dirty="0">
                <a:solidFill>
                  <a:srgbClr val="FF0000"/>
                </a:solidFill>
              </a:rPr>
              <a:t>may give the right solution.</a:t>
            </a:r>
            <a:endParaRPr lang="ja-JP" altLang="en-US" b="1" dirty="0">
              <a:solidFill>
                <a:srgbClr val="FF0000"/>
              </a:solidFill>
            </a:endParaRPr>
          </a:p>
        </p:txBody>
      </p:sp>
    </p:spTree>
    <p:extLst>
      <p:ext uri="{BB962C8B-B14F-4D97-AF65-F5344CB8AC3E}">
        <p14:creationId xmlns:p14="http://schemas.microsoft.com/office/powerpoint/2010/main" val="380203556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8BA6E4-F96D-6ECE-962E-E350FD2BFB27}"/>
              </a:ext>
            </a:extLst>
          </p:cNvPr>
          <p:cNvPicPr>
            <a:picLocks noChangeAspect="1"/>
          </p:cNvPicPr>
          <p:nvPr/>
        </p:nvPicPr>
        <p:blipFill rotWithShape="1">
          <a:blip r:embed="rId2"/>
          <a:srcRect r="1551"/>
          <a:stretch/>
        </p:blipFill>
        <p:spPr>
          <a:xfrm>
            <a:off x="0" y="-54428"/>
            <a:ext cx="12002947" cy="6858000"/>
          </a:xfrm>
          <a:prstGeom prst="rect">
            <a:avLst/>
          </a:prstGeom>
        </p:spPr>
      </p:pic>
      <p:cxnSp>
        <p:nvCxnSpPr>
          <p:cNvPr id="4" name="直線矢印コネクタ 3">
            <a:extLst>
              <a:ext uri="{FF2B5EF4-FFF2-40B4-BE49-F238E27FC236}">
                <a16:creationId xmlns:a16="http://schemas.microsoft.com/office/drawing/2014/main" id="{FF9ADF77-65AC-EAC4-0C7D-93A8C80BF51F}"/>
              </a:ext>
            </a:extLst>
          </p:cNvPr>
          <p:cNvCxnSpPr>
            <a:cxnSpLocks/>
          </p:cNvCxnSpPr>
          <p:nvPr/>
        </p:nvCxnSpPr>
        <p:spPr>
          <a:xfrm flipH="1" flipV="1">
            <a:off x="3820886" y="4713514"/>
            <a:ext cx="48984" cy="2612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FDDE56FC-CFD9-7E3D-5825-FA6CD9AC03EF}"/>
              </a:ext>
            </a:extLst>
          </p:cNvPr>
          <p:cNvSpPr txBox="1"/>
          <p:nvPr/>
        </p:nvSpPr>
        <p:spPr>
          <a:xfrm>
            <a:off x="3091541" y="4957893"/>
            <a:ext cx="2830286" cy="1384995"/>
          </a:xfrm>
          <a:prstGeom prst="rect">
            <a:avLst/>
          </a:prstGeom>
          <a:noFill/>
        </p:spPr>
        <p:txBody>
          <a:bodyPr wrap="square" rtlCol="0">
            <a:spAutoFit/>
          </a:bodyPr>
          <a:lstStyle/>
          <a:p>
            <a:r>
              <a:rPr kumimoji="1" lang="en-US" altLang="ja-JP" sz="1100" b="1" dirty="0">
                <a:solidFill>
                  <a:srgbClr val="FF0000"/>
                </a:solidFill>
              </a:rPr>
              <a:t>The floating </a:t>
            </a:r>
            <a:r>
              <a:rPr lang="en-US" altLang="ja-JP" sz="1100" b="1" dirty="0">
                <a:solidFill>
                  <a:srgbClr val="FF0000"/>
                </a:solidFill>
              </a:rPr>
              <a:t>N region has no electric</a:t>
            </a:r>
          </a:p>
          <a:p>
            <a:r>
              <a:rPr kumimoji="1" lang="en-US" altLang="ja-JP" sz="1100" b="1" dirty="0">
                <a:solidFill>
                  <a:srgbClr val="FF0000"/>
                </a:solidFill>
              </a:rPr>
              <a:t>field inside and photo pairs are not</a:t>
            </a:r>
          </a:p>
          <a:p>
            <a:r>
              <a:rPr lang="en-US" altLang="ja-JP" sz="1100" b="1" dirty="0">
                <a:solidFill>
                  <a:srgbClr val="FF0000"/>
                </a:solidFill>
              </a:rPr>
              <a:t>separated, eventually </a:t>
            </a:r>
            <a:r>
              <a:rPr kumimoji="1" lang="en-US" altLang="ja-JP" sz="1100" b="1" dirty="0">
                <a:solidFill>
                  <a:srgbClr val="FF0000"/>
                </a:solidFill>
              </a:rPr>
              <a:t>recombined, becoming heat and </a:t>
            </a:r>
            <a:r>
              <a:rPr lang="en-US" altLang="ja-JP" sz="1100" b="1" dirty="0">
                <a:solidFill>
                  <a:srgbClr val="FF0000"/>
                </a:solidFill>
              </a:rPr>
              <a:t>degrading the </a:t>
            </a:r>
          </a:p>
          <a:p>
            <a:r>
              <a:rPr lang="en-US" altLang="ja-JP" sz="1100" b="1" dirty="0">
                <a:solidFill>
                  <a:srgbClr val="FF0000"/>
                </a:solidFill>
              </a:rPr>
              <a:t>solar cell quantum efficiency. This</a:t>
            </a:r>
          </a:p>
          <a:p>
            <a:r>
              <a:rPr kumimoji="1" lang="en-US" altLang="ja-JP" sz="1100" b="1" dirty="0">
                <a:solidFill>
                  <a:srgbClr val="FF0000"/>
                </a:solidFill>
              </a:rPr>
              <a:t>structure has very low efficiency.</a:t>
            </a:r>
          </a:p>
          <a:p>
            <a:endParaRPr kumimoji="1" lang="ja-JP" altLang="en-US" dirty="0"/>
          </a:p>
        </p:txBody>
      </p:sp>
      <p:cxnSp>
        <p:nvCxnSpPr>
          <p:cNvPr id="6" name="直線矢印コネクタ 5">
            <a:extLst>
              <a:ext uri="{FF2B5EF4-FFF2-40B4-BE49-F238E27FC236}">
                <a16:creationId xmlns:a16="http://schemas.microsoft.com/office/drawing/2014/main" id="{6C778E1D-6158-1B68-F479-C6921A45C94F}"/>
              </a:ext>
            </a:extLst>
          </p:cNvPr>
          <p:cNvCxnSpPr>
            <a:cxnSpLocks/>
          </p:cNvCxnSpPr>
          <p:nvPr/>
        </p:nvCxnSpPr>
        <p:spPr>
          <a:xfrm flipV="1">
            <a:off x="1393371" y="4713514"/>
            <a:ext cx="114300" cy="26125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テキスト ボックス 7">
            <a:extLst>
              <a:ext uri="{FF2B5EF4-FFF2-40B4-BE49-F238E27FC236}">
                <a16:creationId xmlns:a16="http://schemas.microsoft.com/office/drawing/2014/main" id="{7293FD50-DFDB-E0C8-8259-F8E2E7EA38C9}"/>
              </a:ext>
            </a:extLst>
          </p:cNvPr>
          <p:cNvSpPr txBox="1"/>
          <p:nvPr/>
        </p:nvSpPr>
        <p:spPr>
          <a:xfrm>
            <a:off x="718457" y="4957894"/>
            <a:ext cx="2830286" cy="1554272"/>
          </a:xfrm>
          <a:prstGeom prst="rect">
            <a:avLst/>
          </a:prstGeom>
          <a:noFill/>
        </p:spPr>
        <p:txBody>
          <a:bodyPr wrap="square" rtlCol="0">
            <a:spAutoFit/>
          </a:bodyPr>
          <a:lstStyle/>
          <a:p>
            <a:r>
              <a:rPr lang="en-US" altLang="ja-JP" sz="1100" b="1" dirty="0">
                <a:solidFill>
                  <a:srgbClr val="FF0000"/>
                </a:solidFill>
              </a:rPr>
              <a:t>The only </a:t>
            </a:r>
            <a:r>
              <a:rPr kumimoji="1" lang="en-US" altLang="ja-JP" sz="1100" b="1" dirty="0">
                <a:solidFill>
                  <a:srgbClr val="FF0000"/>
                </a:solidFill>
              </a:rPr>
              <a:t>limited space</a:t>
            </a:r>
          </a:p>
          <a:p>
            <a:r>
              <a:rPr lang="en-US" altLang="ja-JP" sz="1100" b="1" dirty="0">
                <a:solidFill>
                  <a:srgbClr val="FF0000"/>
                </a:solidFill>
              </a:rPr>
              <a:t>of the PN junction</a:t>
            </a:r>
          </a:p>
          <a:p>
            <a:r>
              <a:rPr kumimoji="1" lang="en-US" altLang="ja-JP" sz="1100" b="1" dirty="0">
                <a:solidFill>
                  <a:srgbClr val="FF0000"/>
                </a:solidFill>
              </a:rPr>
              <a:t>depletion region</a:t>
            </a:r>
          </a:p>
          <a:p>
            <a:r>
              <a:rPr lang="en-US" altLang="ja-JP" sz="1100" b="1" dirty="0">
                <a:solidFill>
                  <a:srgbClr val="FF0000"/>
                </a:solidFill>
              </a:rPr>
              <a:t>can contribute</a:t>
            </a:r>
          </a:p>
          <a:p>
            <a:r>
              <a:rPr kumimoji="1" lang="en-US" altLang="ja-JP" sz="1100" b="1" dirty="0">
                <a:solidFill>
                  <a:srgbClr val="FF0000"/>
                </a:solidFill>
              </a:rPr>
              <a:t>the effecti</a:t>
            </a:r>
            <a:r>
              <a:rPr lang="en-US" altLang="ja-JP" sz="1100" b="1" dirty="0">
                <a:solidFill>
                  <a:srgbClr val="FF0000"/>
                </a:solidFill>
              </a:rPr>
              <a:t>ve photo</a:t>
            </a:r>
          </a:p>
          <a:p>
            <a:r>
              <a:rPr kumimoji="1" lang="en-US" altLang="ja-JP" sz="1100" b="1" dirty="0">
                <a:solidFill>
                  <a:srgbClr val="FF0000"/>
                </a:solidFill>
              </a:rPr>
              <a:t>pair separ</a:t>
            </a:r>
            <a:r>
              <a:rPr lang="en-US" altLang="ja-JP" sz="1100" b="1" dirty="0">
                <a:solidFill>
                  <a:srgbClr val="FF0000"/>
                </a:solidFill>
              </a:rPr>
              <a:t>ation.</a:t>
            </a:r>
            <a:endParaRPr kumimoji="1" lang="en-US" altLang="ja-JP" sz="1100" b="1" dirty="0">
              <a:solidFill>
                <a:srgbClr val="FF0000"/>
              </a:solidFill>
            </a:endParaRPr>
          </a:p>
          <a:p>
            <a:r>
              <a:rPr kumimoji="1" lang="en-US" altLang="ja-JP" sz="1100" b="1" dirty="0">
                <a:solidFill>
                  <a:srgbClr val="FF0000"/>
                </a:solidFill>
              </a:rPr>
              <a:t>.</a:t>
            </a:r>
          </a:p>
          <a:p>
            <a:endParaRPr kumimoji="1" lang="ja-JP" altLang="en-US" dirty="0"/>
          </a:p>
        </p:txBody>
      </p:sp>
      <p:cxnSp>
        <p:nvCxnSpPr>
          <p:cNvPr id="10" name="直線コネクタ 9">
            <a:extLst>
              <a:ext uri="{FF2B5EF4-FFF2-40B4-BE49-F238E27FC236}">
                <a16:creationId xmlns:a16="http://schemas.microsoft.com/office/drawing/2014/main" id="{D5075F5E-7C94-892E-51D9-940781E1DF98}"/>
              </a:ext>
            </a:extLst>
          </p:cNvPr>
          <p:cNvCxnSpPr/>
          <p:nvPr/>
        </p:nvCxnSpPr>
        <p:spPr>
          <a:xfrm>
            <a:off x="1249136" y="2971800"/>
            <a:ext cx="2898321"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DA2AE791-0D0D-DE71-8EA1-7DA8C941B525}"/>
              </a:ext>
            </a:extLst>
          </p:cNvPr>
          <p:cNvCxnSpPr>
            <a:cxnSpLocks/>
          </p:cNvCxnSpPr>
          <p:nvPr/>
        </p:nvCxnSpPr>
        <p:spPr>
          <a:xfrm>
            <a:off x="1213758" y="2971800"/>
            <a:ext cx="0" cy="642257"/>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ED249574-2C76-62EF-B922-B0B736C1647E}"/>
              </a:ext>
            </a:extLst>
          </p:cNvPr>
          <p:cNvCxnSpPr>
            <a:cxnSpLocks/>
          </p:cNvCxnSpPr>
          <p:nvPr/>
        </p:nvCxnSpPr>
        <p:spPr>
          <a:xfrm>
            <a:off x="4147457" y="2993570"/>
            <a:ext cx="0" cy="642257"/>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3B1EE91-E635-FF24-A2F5-F1A2F0D45857}"/>
              </a:ext>
            </a:extLst>
          </p:cNvPr>
          <p:cNvCxnSpPr>
            <a:cxnSpLocks/>
          </p:cNvCxnSpPr>
          <p:nvPr/>
        </p:nvCxnSpPr>
        <p:spPr>
          <a:xfrm>
            <a:off x="1249135" y="3635827"/>
            <a:ext cx="361951"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3170764-75AA-F634-201E-2B2D08CBD3F4}"/>
              </a:ext>
            </a:extLst>
          </p:cNvPr>
          <p:cNvCxnSpPr>
            <a:cxnSpLocks/>
          </p:cNvCxnSpPr>
          <p:nvPr/>
        </p:nvCxnSpPr>
        <p:spPr>
          <a:xfrm>
            <a:off x="3807278" y="3646711"/>
            <a:ext cx="361951"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AF538114-B076-178C-DE42-E32427E803F3}"/>
              </a:ext>
            </a:extLst>
          </p:cNvPr>
          <p:cNvCxnSpPr>
            <a:cxnSpLocks/>
          </p:cNvCxnSpPr>
          <p:nvPr/>
        </p:nvCxnSpPr>
        <p:spPr>
          <a:xfrm>
            <a:off x="3818164" y="3635827"/>
            <a:ext cx="2722" cy="538845"/>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9A26C99-8F42-894D-ACFE-955F455B0B17}"/>
              </a:ext>
            </a:extLst>
          </p:cNvPr>
          <p:cNvCxnSpPr>
            <a:cxnSpLocks/>
          </p:cNvCxnSpPr>
          <p:nvPr/>
        </p:nvCxnSpPr>
        <p:spPr>
          <a:xfrm>
            <a:off x="1619250" y="3657597"/>
            <a:ext cx="0" cy="517075"/>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98637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829AF742-9294-55E5-B1EF-5D1D024EB774}"/>
              </a:ext>
            </a:extLst>
          </p:cNvPr>
          <p:cNvSpPr txBox="1"/>
          <p:nvPr/>
        </p:nvSpPr>
        <p:spPr>
          <a:xfrm>
            <a:off x="309611" y="1488195"/>
            <a:ext cx="5138982" cy="5539978"/>
          </a:xfrm>
          <a:prstGeom prst="rect">
            <a:avLst/>
          </a:prstGeom>
          <a:noFill/>
        </p:spPr>
        <p:txBody>
          <a:bodyPr wrap="square">
            <a:spAutoFit/>
          </a:bodyPr>
          <a:lstStyle/>
          <a:p>
            <a:r>
              <a:rPr lang="en-US" altLang="ja-JP" sz="1600" b="0" i="0" dirty="0">
                <a:solidFill>
                  <a:srgbClr val="202122"/>
                </a:solidFill>
                <a:effectLst/>
                <a:latin typeface="Arial" panose="020B0604020202020204" pitchFamily="34" charset="0"/>
              </a:rPr>
              <a:t>Herbert Kroemer</a:t>
            </a:r>
            <a:r>
              <a:rPr lang="ja-JP" altLang="en-US" sz="1600" b="0" i="0" dirty="0">
                <a:solidFill>
                  <a:srgbClr val="202122"/>
                </a:solidFill>
                <a:effectLst/>
                <a:latin typeface="Arial" panose="020B0604020202020204" pitchFamily="34" charset="0"/>
              </a:rPr>
              <a:t>（</a:t>
            </a:r>
            <a:r>
              <a:rPr lang="en-US" altLang="ja-JP" sz="1600" dirty="0">
                <a:solidFill>
                  <a:srgbClr val="202122"/>
                </a:solidFill>
                <a:latin typeface="Arial" panose="020B0604020202020204" pitchFamily="34" charset="0"/>
              </a:rPr>
              <a:t>1928</a:t>
            </a:r>
            <a:r>
              <a:rPr lang="ja-JP" altLang="en-US" sz="1600" dirty="0">
                <a:solidFill>
                  <a:srgbClr val="202122"/>
                </a:solidFill>
                <a:latin typeface="Arial" panose="020B0604020202020204" pitchFamily="34" charset="0"/>
              </a:rPr>
              <a:t>年</a:t>
            </a:r>
            <a:r>
              <a:rPr lang="en-US" altLang="ja-JP" sz="1600" dirty="0">
                <a:solidFill>
                  <a:srgbClr val="202122"/>
                </a:solidFill>
                <a:latin typeface="Arial" panose="020B0604020202020204" pitchFamily="34" charset="0"/>
              </a:rPr>
              <a:t>8</a:t>
            </a:r>
            <a:r>
              <a:rPr lang="ja-JP" altLang="en-US" sz="1600" dirty="0">
                <a:solidFill>
                  <a:srgbClr val="202122"/>
                </a:solidFill>
                <a:latin typeface="Arial" panose="020B0604020202020204" pitchFamily="34" charset="0"/>
              </a:rPr>
              <a:t>月</a:t>
            </a:r>
            <a:r>
              <a:rPr lang="en-US" altLang="ja-JP" sz="1600" dirty="0">
                <a:solidFill>
                  <a:srgbClr val="202122"/>
                </a:solidFill>
                <a:latin typeface="Arial" panose="020B0604020202020204" pitchFamily="34" charset="0"/>
              </a:rPr>
              <a:t>28</a:t>
            </a:r>
            <a:r>
              <a:rPr lang="ja-JP" altLang="en-US" sz="1600" dirty="0">
                <a:solidFill>
                  <a:srgbClr val="202122"/>
                </a:solidFill>
                <a:latin typeface="Arial" panose="020B0604020202020204" pitchFamily="34" charset="0"/>
              </a:rPr>
              <a:t>日生まれ）</a:t>
            </a:r>
            <a:endParaRPr lang="en-US" altLang="ja-JP" sz="1600" dirty="0">
              <a:solidFill>
                <a:srgbClr val="202122"/>
              </a:solidFill>
              <a:latin typeface="Arial" panose="020B0604020202020204" pitchFamily="34" charset="0"/>
            </a:endParaRPr>
          </a:p>
          <a:p>
            <a:r>
              <a:rPr lang="ja-JP" altLang="en-US" sz="1600" dirty="0">
                <a:solidFill>
                  <a:srgbClr val="202122"/>
                </a:solidFill>
                <a:latin typeface="Arial" panose="020B0604020202020204" pitchFamily="34" charset="0"/>
              </a:rPr>
              <a:t>ドイツ出身の物理学者。</a:t>
            </a:r>
            <a:endParaRPr lang="en-US" altLang="ja-JP" sz="1600" dirty="0">
              <a:solidFill>
                <a:srgbClr val="202122"/>
              </a:solidFill>
              <a:latin typeface="Arial" panose="020B0604020202020204" pitchFamily="34" charset="0"/>
            </a:endParaRPr>
          </a:p>
          <a:p>
            <a:endParaRPr lang="en-US" altLang="ja-JP" sz="1600" dirty="0">
              <a:solidFill>
                <a:srgbClr val="202122"/>
              </a:solidFill>
              <a:latin typeface="Arial" panose="020B0604020202020204" pitchFamily="34" charset="0"/>
            </a:endParaRPr>
          </a:p>
          <a:p>
            <a:r>
              <a:rPr lang="en-US" altLang="ja-JP" sz="1600" dirty="0"/>
              <a:t>1952</a:t>
            </a:r>
            <a:r>
              <a:rPr lang="ja-JP" altLang="en-US" sz="1600" dirty="0"/>
              <a:t>年に、当時の新型トランジスタにおける</a:t>
            </a:r>
            <a:endParaRPr lang="en-US" altLang="ja-JP" sz="1600" dirty="0"/>
          </a:p>
          <a:p>
            <a:r>
              <a:rPr lang="ja-JP" altLang="en-US" sz="1600" dirty="0"/>
              <a:t>熱電子効果の論文によってドイツのゲッティ</a:t>
            </a:r>
            <a:endParaRPr lang="en-US" altLang="ja-JP" sz="1600" dirty="0"/>
          </a:p>
          <a:p>
            <a:r>
              <a:rPr lang="ja-JP" altLang="en-US" sz="1600" dirty="0"/>
              <a:t>ンゲン大学で理論物理学の博士号を取得。</a:t>
            </a:r>
            <a:endParaRPr lang="en-US" altLang="ja-JP" sz="1600" dirty="0"/>
          </a:p>
          <a:p>
            <a:endParaRPr lang="ja-JP" altLang="en-US" sz="1600" dirty="0"/>
          </a:p>
          <a:p>
            <a:r>
              <a:rPr lang="en-US" altLang="ja-JP" sz="1600" dirty="0"/>
              <a:t>1950</a:t>
            </a:r>
            <a:r>
              <a:rPr lang="ja-JP" altLang="en-US" sz="1600" dirty="0"/>
              <a:t>年代に彼はドリフトトランジスタを開発し、</a:t>
            </a:r>
            <a:endParaRPr lang="en-US" altLang="ja-JP" sz="1600" dirty="0"/>
          </a:p>
          <a:p>
            <a:r>
              <a:rPr lang="ja-JP" altLang="en-US" sz="1600" dirty="0"/>
              <a:t>ヘテロ接合を採用した半導体がよりよい</a:t>
            </a:r>
            <a:endParaRPr lang="en-US" altLang="ja-JP" sz="1600" dirty="0"/>
          </a:p>
          <a:p>
            <a:r>
              <a:rPr lang="ja-JP" altLang="en-US" sz="1600" dirty="0"/>
              <a:t>パフォーマンスを見せることを初めて指摘した。</a:t>
            </a:r>
            <a:endParaRPr lang="en-US" altLang="ja-JP" sz="1600" dirty="0"/>
          </a:p>
          <a:p>
            <a:endParaRPr lang="en-US" altLang="ja-JP" sz="1600" dirty="0"/>
          </a:p>
          <a:p>
            <a:r>
              <a:rPr lang="ja-JP" altLang="en-US" sz="1600" dirty="0"/>
              <a:t>さらに有名なのは、</a:t>
            </a:r>
            <a:r>
              <a:rPr lang="en-US" altLang="ja-JP" sz="1600" dirty="0"/>
              <a:t>1963</a:t>
            </a:r>
            <a:r>
              <a:rPr lang="ja-JP" altLang="en-US" sz="1600" dirty="0"/>
              <a:t>年にいまや半導体レーザー</a:t>
            </a:r>
            <a:endParaRPr lang="en-US" altLang="ja-JP" sz="1600" dirty="0"/>
          </a:p>
          <a:p>
            <a:r>
              <a:rPr lang="ja-JP" altLang="en-US" sz="1600" dirty="0"/>
              <a:t>の中心概念であるダブルのヘテロ接合のレーザーの</a:t>
            </a:r>
            <a:endParaRPr lang="en-US" altLang="ja-JP" sz="1600" dirty="0"/>
          </a:p>
          <a:p>
            <a:r>
              <a:rPr lang="ja-JP" altLang="en-US" sz="1600" dirty="0"/>
              <a:t>概念を導入したことである。クレーマーは分子線</a:t>
            </a:r>
            <a:endParaRPr lang="en-US" altLang="ja-JP" sz="1600" dirty="0"/>
          </a:p>
          <a:p>
            <a:r>
              <a:rPr lang="ja-JP" altLang="en-US" sz="1600" dirty="0"/>
              <a:t>エピタキシー法の草分けの一人である。</a:t>
            </a:r>
          </a:p>
          <a:p>
            <a:endParaRPr lang="ja-JP" altLang="en-US" sz="1600" dirty="0"/>
          </a:p>
          <a:p>
            <a:r>
              <a:rPr lang="ja-JP" altLang="en-US" sz="1600" dirty="0"/>
              <a:t>クレーマーとジョレス・アルフョーロフは、</a:t>
            </a:r>
            <a:endParaRPr lang="en-US" altLang="ja-JP" sz="1600" dirty="0"/>
          </a:p>
          <a:p>
            <a:r>
              <a:rPr lang="en-US" altLang="ja-JP" sz="1600" dirty="0"/>
              <a:t>2000</a:t>
            </a:r>
            <a:r>
              <a:rPr lang="ja-JP" altLang="en-US" sz="1600" dirty="0"/>
              <a:t>年、 「高速エレクトロニクスおよび</a:t>
            </a:r>
            <a:endParaRPr lang="en-US" altLang="ja-JP" sz="1600" dirty="0"/>
          </a:p>
          <a:p>
            <a:r>
              <a:rPr lang="ja-JP" altLang="en-US" sz="1600" dirty="0"/>
              <a:t>光エレクトロニクスに利用される半導体</a:t>
            </a:r>
            <a:endParaRPr lang="en-US" altLang="ja-JP" sz="1600" dirty="0"/>
          </a:p>
          <a:p>
            <a:r>
              <a:rPr lang="ja-JP" altLang="en-US" sz="1600" dirty="0"/>
              <a:t>ヘテロ構造の開発」によりノーベル物理学賞</a:t>
            </a:r>
            <a:endParaRPr lang="en-US" altLang="ja-JP" sz="1600" dirty="0"/>
          </a:p>
          <a:p>
            <a:r>
              <a:rPr lang="ja-JP" altLang="en-US" sz="1600" dirty="0"/>
              <a:t>を分け合った。</a:t>
            </a:r>
          </a:p>
          <a:p>
            <a:endParaRPr lang="ja-JP" altLang="en-US" dirty="0"/>
          </a:p>
        </p:txBody>
      </p:sp>
      <p:sp>
        <p:nvSpPr>
          <p:cNvPr id="5" name="テキスト ボックス 4">
            <a:extLst>
              <a:ext uri="{FF2B5EF4-FFF2-40B4-BE49-F238E27FC236}">
                <a16:creationId xmlns:a16="http://schemas.microsoft.com/office/drawing/2014/main" id="{C2762C4C-8182-E850-C6DC-781E9CE79D20}"/>
              </a:ext>
            </a:extLst>
          </p:cNvPr>
          <p:cNvSpPr txBox="1"/>
          <p:nvPr/>
        </p:nvSpPr>
        <p:spPr>
          <a:xfrm>
            <a:off x="1255057" y="106537"/>
            <a:ext cx="9681886" cy="646331"/>
          </a:xfrm>
          <a:prstGeom prst="rect">
            <a:avLst/>
          </a:prstGeom>
          <a:noFill/>
        </p:spPr>
        <p:txBody>
          <a:bodyPr wrap="square">
            <a:spAutoFit/>
          </a:bodyPr>
          <a:lstStyle/>
          <a:p>
            <a:r>
              <a:rPr lang="en-US" altLang="ja-JP" sz="1800" b="1" i="0" dirty="0">
                <a:solidFill>
                  <a:schemeClr val="accent1"/>
                </a:solidFill>
                <a:effectLst/>
                <a:latin typeface="Arial" panose="020B0604020202020204" pitchFamily="34" charset="0"/>
              </a:rPr>
              <a:t>Herbert Kroemer</a:t>
            </a:r>
            <a:r>
              <a:rPr lang="ja-JP" altLang="en-US" sz="1800" b="1" i="0" dirty="0">
                <a:solidFill>
                  <a:schemeClr val="accent1"/>
                </a:solidFill>
                <a:effectLst/>
                <a:latin typeface="Arial" panose="020B0604020202020204" pitchFamily="34" charset="0"/>
              </a:rPr>
              <a:t>は</a:t>
            </a:r>
            <a:r>
              <a:rPr kumimoji="1" lang="en-US" altLang="ja-JP" sz="1800" b="1" dirty="0">
                <a:solidFill>
                  <a:schemeClr val="accent1"/>
                </a:solidFill>
              </a:rPr>
              <a:t>Base</a:t>
            </a:r>
            <a:r>
              <a:rPr kumimoji="1" lang="ja-JP" altLang="en-US" sz="1800" b="1" dirty="0">
                <a:solidFill>
                  <a:schemeClr val="accent1"/>
                </a:solidFill>
              </a:rPr>
              <a:t>の不純物濃度に勾配をつけた </a:t>
            </a:r>
            <a:r>
              <a:rPr kumimoji="1" lang="en-US" altLang="ja-JP" sz="1800" b="1" dirty="0">
                <a:solidFill>
                  <a:schemeClr val="accent1"/>
                </a:solidFill>
              </a:rPr>
              <a:t>Drift</a:t>
            </a:r>
            <a:r>
              <a:rPr lang="ja-JP" altLang="en-US" b="1" dirty="0">
                <a:solidFill>
                  <a:schemeClr val="accent1"/>
                </a:solidFill>
              </a:rPr>
              <a:t> </a:t>
            </a:r>
            <a:r>
              <a:rPr kumimoji="1" lang="en-US" altLang="ja-JP" sz="1800" b="1" dirty="0">
                <a:solidFill>
                  <a:schemeClr val="accent1"/>
                </a:solidFill>
              </a:rPr>
              <a:t>Field Transistor </a:t>
            </a:r>
            <a:r>
              <a:rPr kumimoji="1" lang="ja-JP" altLang="en-US" sz="1800" b="1" dirty="0">
                <a:solidFill>
                  <a:schemeClr val="accent1"/>
                </a:solidFill>
              </a:rPr>
              <a:t>を開発</a:t>
            </a:r>
            <a:r>
              <a:rPr lang="ja-JP" altLang="en-US" b="1" dirty="0">
                <a:solidFill>
                  <a:schemeClr val="accent1"/>
                </a:solidFill>
              </a:rPr>
              <a:t>した。</a:t>
            </a:r>
            <a:endParaRPr lang="en-US" altLang="ja-JP" b="1" dirty="0">
              <a:solidFill>
                <a:schemeClr val="accent1"/>
              </a:solidFill>
            </a:endParaRPr>
          </a:p>
          <a:p>
            <a:r>
              <a:rPr lang="ja-JP" altLang="en-US" b="1" dirty="0">
                <a:solidFill>
                  <a:schemeClr val="accent1"/>
                </a:solidFill>
              </a:rPr>
              <a:t>　　　　　さらにヘテロ接合半導体素子の優れた性能を世界で初めて指摘した。</a:t>
            </a:r>
            <a:endParaRPr lang="ja-JP" altLang="en-US" dirty="0">
              <a:solidFill>
                <a:schemeClr val="accent1"/>
              </a:solidFill>
            </a:endParaRPr>
          </a:p>
        </p:txBody>
      </p:sp>
      <p:sp>
        <p:nvSpPr>
          <p:cNvPr id="6" name="正方形/長方形 5">
            <a:extLst>
              <a:ext uri="{FF2B5EF4-FFF2-40B4-BE49-F238E27FC236}">
                <a16:creationId xmlns:a16="http://schemas.microsoft.com/office/drawing/2014/main" id="{0C7DDF31-2B4C-2159-00F1-05B174062716}"/>
              </a:ext>
            </a:extLst>
          </p:cNvPr>
          <p:cNvSpPr/>
          <p:nvPr/>
        </p:nvSpPr>
        <p:spPr>
          <a:xfrm>
            <a:off x="6502033" y="1540278"/>
            <a:ext cx="3869173" cy="647700"/>
          </a:xfrm>
          <a:prstGeom prst="rect">
            <a:avLst/>
          </a:prstGeom>
          <a:solidFill>
            <a:schemeClr val="bg1"/>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 name="直線コネクタ 6">
            <a:extLst>
              <a:ext uri="{FF2B5EF4-FFF2-40B4-BE49-F238E27FC236}">
                <a16:creationId xmlns:a16="http://schemas.microsoft.com/office/drawing/2014/main" id="{6B4A060E-B2EA-A20B-E972-6605E3C460FA}"/>
              </a:ext>
            </a:extLst>
          </p:cNvPr>
          <p:cNvCxnSpPr>
            <a:cxnSpLocks/>
          </p:cNvCxnSpPr>
          <p:nvPr/>
        </p:nvCxnSpPr>
        <p:spPr>
          <a:xfrm>
            <a:off x="7119630" y="1540278"/>
            <a:ext cx="0" cy="6477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A5F8CA4D-01B0-6C86-D0C1-0E8624BDCB30}"/>
              </a:ext>
            </a:extLst>
          </p:cNvPr>
          <p:cNvCxnSpPr/>
          <p:nvPr/>
        </p:nvCxnSpPr>
        <p:spPr>
          <a:xfrm>
            <a:off x="7475230" y="218797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E4B9531C-D213-D423-E3F2-957F5002A012}"/>
              </a:ext>
            </a:extLst>
          </p:cNvPr>
          <p:cNvCxnSpPr/>
          <p:nvPr/>
        </p:nvCxnSpPr>
        <p:spPr>
          <a:xfrm>
            <a:off x="7627630" y="234037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1B33BC11-53BF-0B37-7268-E96A9C08A683}"/>
              </a:ext>
            </a:extLst>
          </p:cNvPr>
          <p:cNvCxnSpPr>
            <a:cxnSpLocks/>
          </p:cNvCxnSpPr>
          <p:nvPr/>
        </p:nvCxnSpPr>
        <p:spPr>
          <a:xfrm>
            <a:off x="8330065" y="1575486"/>
            <a:ext cx="0" cy="6171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6F632E8B-D382-BAD9-AEBE-F0D694E9CD22}"/>
              </a:ext>
            </a:extLst>
          </p:cNvPr>
          <p:cNvCxnSpPr/>
          <p:nvPr/>
        </p:nvCxnSpPr>
        <p:spPr>
          <a:xfrm>
            <a:off x="7703830" y="1562442"/>
            <a:ext cx="0" cy="60337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正方形/長方形 11">
            <a:extLst>
              <a:ext uri="{FF2B5EF4-FFF2-40B4-BE49-F238E27FC236}">
                <a16:creationId xmlns:a16="http://schemas.microsoft.com/office/drawing/2014/main" id="{172C3D38-14E9-2CDB-7EBE-630C004C7CEB}"/>
              </a:ext>
            </a:extLst>
          </p:cNvPr>
          <p:cNvSpPr/>
          <p:nvPr/>
        </p:nvSpPr>
        <p:spPr>
          <a:xfrm>
            <a:off x="10366236" y="1521661"/>
            <a:ext cx="569551" cy="6921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コネクタ 12">
            <a:extLst>
              <a:ext uri="{FF2B5EF4-FFF2-40B4-BE49-F238E27FC236}">
                <a16:creationId xmlns:a16="http://schemas.microsoft.com/office/drawing/2014/main" id="{43D960CE-0DF1-386D-0DD8-C0444CDA432D}"/>
              </a:ext>
            </a:extLst>
          </p:cNvPr>
          <p:cNvCxnSpPr>
            <a:cxnSpLocks/>
            <a:stCxn id="12" idx="3"/>
          </p:cNvCxnSpPr>
          <p:nvPr/>
        </p:nvCxnSpPr>
        <p:spPr>
          <a:xfrm>
            <a:off x="10935787" y="1867736"/>
            <a:ext cx="26863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8D09C04A-B0E3-7D3E-67AA-404954FCF4EB}"/>
              </a:ext>
            </a:extLst>
          </p:cNvPr>
          <p:cNvSpPr txBox="1"/>
          <p:nvPr/>
        </p:nvSpPr>
        <p:spPr>
          <a:xfrm>
            <a:off x="8408336" y="1695554"/>
            <a:ext cx="521261" cy="369332"/>
          </a:xfrm>
          <a:prstGeom prst="rect">
            <a:avLst/>
          </a:prstGeom>
          <a:noFill/>
        </p:spPr>
        <p:txBody>
          <a:bodyPr wrap="square">
            <a:spAutoFit/>
          </a:bodyPr>
          <a:lstStyle/>
          <a:p>
            <a:r>
              <a:rPr kumimoji="1" lang="en-US" altLang="ja-JP" sz="1800" b="1" dirty="0"/>
              <a:t>P</a:t>
            </a:r>
            <a:endParaRPr lang="ja-JP" altLang="en-US" dirty="0"/>
          </a:p>
        </p:txBody>
      </p:sp>
      <p:sp>
        <p:nvSpPr>
          <p:cNvPr id="19" name="テキスト ボックス 18">
            <a:extLst>
              <a:ext uri="{FF2B5EF4-FFF2-40B4-BE49-F238E27FC236}">
                <a16:creationId xmlns:a16="http://schemas.microsoft.com/office/drawing/2014/main" id="{46D20205-2348-9A24-1823-96BE5112E203}"/>
              </a:ext>
            </a:extLst>
          </p:cNvPr>
          <p:cNvSpPr txBox="1"/>
          <p:nvPr/>
        </p:nvSpPr>
        <p:spPr>
          <a:xfrm>
            <a:off x="7764498" y="1677539"/>
            <a:ext cx="523532" cy="369332"/>
          </a:xfrm>
          <a:prstGeom prst="rect">
            <a:avLst/>
          </a:prstGeom>
          <a:noFill/>
        </p:spPr>
        <p:txBody>
          <a:bodyPr wrap="square">
            <a:spAutoFit/>
          </a:bodyPr>
          <a:lstStyle/>
          <a:p>
            <a:r>
              <a:rPr kumimoji="1" lang="en-US" altLang="ja-JP" sz="1800" b="1" dirty="0"/>
              <a:t>P+</a:t>
            </a:r>
            <a:endParaRPr lang="ja-JP" altLang="en-US" dirty="0"/>
          </a:p>
        </p:txBody>
      </p:sp>
      <p:sp>
        <p:nvSpPr>
          <p:cNvPr id="23" name="テキスト ボックス 22">
            <a:extLst>
              <a:ext uri="{FF2B5EF4-FFF2-40B4-BE49-F238E27FC236}">
                <a16:creationId xmlns:a16="http://schemas.microsoft.com/office/drawing/2014/main" id="{F728ED2C-8431-7ADF-BA69-4CA2A839097C}"/>
              </a:ext>
            </a:extLst>
          </p:cNvPr>
          <p:cNvSpPr txBox="1"/>
          <p:nvPr/>
        </p:nvSpPr>
        <p:spPr>
          <a:xfrm>
            <a:off x="10337085" y="1758040"/>
            <a:ext cx="618320" cy="276999"/>
          </a:xfrm>
          <a:prstGeom prst="rect">
            <a:avLst/>
          </a:prstGeom>
          <a:noFill/>
        </p:spPr>
        <p:txBody>
          <a:bodyPr wrap="square">
            <a:spAutoFit/>
          </a:bodyPr>
          <a:lstStyle/>
          <a:p>
            <a:r>
              <a:rPr kumimoji="1" lang="en-US" altLang="ja-JP" sz="1200" b="1" dirty="0">
                <a:solidFill>
                  <a:schemeClr val="bg1"/>
                </a:solidFill>
              </a:rPr>
              <a:t>Metal</a:t>
            </a:r>
            <a:endParaRPr lang="ja-JP" altLang="en-US" sz="1200" dirty="0">
              <a:solidFill>
                <a:schemeClr val="bg1"/>
              </a:solidFill>
            </a:endParaRPr>
          </a:p>
        </p:txBody>
      </p:sp>
      <p:sp>
        <p:nvSpPr>
          <p:cNvPr id="24" name="テキスト ボックス 23">
            <a:extLst>
              <a:ext uri="{FF2B5EF4-FFF2-40B4-BE49-F238E27FC236}">
                <a16:creationId xmlns:a16="http://schemas.microsoft.com/office/drawing/2014/main" id="{5533A2F7-FD53-C226-4ACD-BF22FDB0CB3E}"/>
              </a:ext>
            </a:extLst>
          </p:cNvPr>
          <p:cNvSpPr txBox="1"/>
          <p:nvPr/>
        </p:nvSpPr>
        <p:spPr>
          <a:xfrm>
            <a:off x="6551190" y="1677539"/>
            <a:ext cx="805524" cy="369332"/>
          </a:xfrm>
          <a:prstGeom prst="rect">
            <a:avLst/>
          </a:prstGeom>
          <a:noFill/>
        </p:spPr>
        <p:txBody>
          <a:bodyPr wrap="square">
            <a:spAutoFit/>
          </a:bodyPr>
          <a:lstStyle/>
          <a:p>
            <a:r>
              <a:rPr kumimoji="1" lang="en-US" altLang="ja-JP" sz="1800" b="1" dirty="0"/>
              <a:t>N+</a:t>
            </a:r>
            <a:endParaRPr lang="ja-JP" altLang="en-US" dirty="0"/>
          </a:p>
        </p:txBody>
      </p:sp>
      <p:sp>
        <p:nvSpPr>
          <p:cNvPr id="25" name="テキスト ボックス 24">
            <a:extLst>
              <a:ext uri="{FF2B5EF4-FFF2-40B4-BE49-F238E27FC236}">
                <a16:creationId xmlns:a16="http://schemas.microsoft.com/office/drawing/2014/main" id="{16316BBC-6AF5-8805-D209-ED6D9006CC1A}"/>
              </a:ext>
            </a:extLst>
          </p:cNvPr>
          <p:cNvSpPr txBox="1"/>
          <p:nvPr/>
        </p:nvSpPr>
        <p:spPr>
          <a:xfrm>
            <a:off x="7139249" y="1688621"/>
            <a:ext cx="805524" cy="369332"/>
          </a:xfrm>
          <a:prstGeom prst="rect">
            <a:avLst/>
          </a:prstGeom>
          <a:noFill/>
        </p:spPr>
        <p:txBody>
          <a:bodyPr wrap="square">
            <a:spAutoFit/>
          </a:bodyPr>
          <a:lstStyle/>
          <a:p>
            <a:r>
              <a:rPr kumimoji="1" lang="en-US" altLang="ja-JP" sz="1800" b="1" dirty="0"/>
              <a:t>N</a:t>
            </a:r>
            <a:endParaRPr lang="ja-JP" altLang="en-US" dirty="0"/>
          </a:p>
        </p:txBody>
      </p:sp>
      <p:sp>
        <p:nvSpPr>
          <p:cNvPr id="26" name="テキスト ボックス 25">
            <a:extLst>
              <a:ext uri="{FF2B5EF4-FFF2-40B4-BE49-F238E27FC236}">
                <a16:creationId xmlns:a16="http://schemas.microsoft.com/office/drawing/2014/main" id="{0222E63C-3EBC-3893-05A0-87622E4EFD7F}"/>
              </a:ext>
            </a:extLst>
          </p:cNvPr>
          <p:cNvSpPr txBox="1"/>
          <p:nvPr/>
        </p:nvSpPr>
        <p:spPr>
          <a:xfrm>
            <a:off x="9048202" y="1695554"/>
            <a:ext cx="412305" cy="369332"/>
          </a:xfrm>
          <a:prstGeom prst="rect">
            <a:avLst/>
          </a:prstGeom>
          <a:noFill/>
        </p:spPr>
        <p:txBody>
          <a:bodyPr wrap="square">
            <a:spAutoFit/>
          </a:bodyPr>
          <a:lstStyle/>
          <a:p>
            <a:r>
              <a:rPr kumimoji="1" lang="en-US" altLang="ja-JP" sz="1800" b="1" dirty="0"/>
              <a:t>N</a:t>
            </a:r>
            <a:endParaRPr lang="ja-JP" altLang="en-US" dirty="0"/>
          </a:p>
        </p:txBody>
      </p:sp>
      <p:cxnSp>
        <p:nvCxnSpPr>
          <p:cNvPr id="27" name="直線コネクタ 26">
            <a:extLst>
              <a:ext uri="{FF2B5EF4-FFF2-40B4-BE49-F238E27FC236}">
                <a16:creationId xmlns:a16="http://schemas.microsoft.com/office/drawing/2014/main" id="{DAE9E636-962A-D31F-7FBD-3E12AC9F4471}"/>
              </a:ext>
            </a:extLst>
          </p:cNvPr>
          <p:cNvCxnSpPr>
            <a:cxnSpLocks/>
          </p:cNvCxnSpPr>
          <p:nvPr/>
        </p:nvCxnSpPr>
        <p:spPr>
          <a:xfrm>
            <a:off x="8929597" y="1540278"/>
            <a:ext cx="0" cy="6171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37C537CA-4DC2-BE63-3D9C-EA40FE40502F}"/>
              </a:ext>
            </a:extLst>
          </p:cNvPr>
          <p:cNvCxnSpPr>
            <a:cxnSpLocks/>
          </p:cNvCxnSpPr>
          <p:nvPr/>
        </p:nvCxnSpPr>
        <p:spPr>
          <a:xfrm>
            <a:off x="9610225" y="1575486"/>
            <a:ext cx="0" cy="6171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a:extLst>
              <a:ext uri="{FF2B5EF4-FFF2-40B4-BE49-F238E27FC236}">
                <a16:creationId xmlns:a16="http://schemas.microsoft.com/office/drawing/2014/main" id="{5AE323D8-8738-400B-772B-91350AC3230D}"/>
              </a:ext>
            </a:extLst>
          </p:cNvPr>
          <p:cNvSpPr txBox="1"/>
          <p:nvPr/>
        </p:nvSpPr>
        <p:spPr>
          <a:xfrm>
            <a:off x="9724277" y="1695554"/>
            <a:ext cx="675310" cy="369332"/>
          </a:xfrm>
          <a:prstGeom prst="rect">
            <a:avLst/>
          </a:prstGeom>
          <a:noFill/>
        </p:spPr>
        <p:txBody>
          <a:bodyPr wrap="square">
            <a:spAutoFit/>
          </a:bodyPr>
          <a:lstStyle/>
          <a:p>
            <a:r>
              <a:rPr kumimoji="1" lang="en-US" altLang="ja-JP" sz="1800" b="1" dirty="0"/>
              <a:t>N+</a:t>
            </a:r>
            <a:endParaRPr lang="ja-JP" altLang="en-US" dirty="0"/>
          </a:p>
        </p:txBody>
      </p:sp>
      <p:sp>
        <p:nvSpPr>
          <p:cNvPr id="32" name="楕円 31">
            <a:extLst>
              <a:ext uri="{FF2B5EF4-FFF2-40B4-BE49-F238E27FC236}">
                <a16:creationId xmlns:a16="http://schemas.microsoft.com/office/drawing/2014/main" id="{73C148A6-D4B4-3C0E-2C2A-85A001C6A777}"/>
              </a:ext>
            </a:extLst>
          </p:cNvPr>
          <p:cNvSpPr/>
          <p:nvPr/>
        </p:nvSpPr>
        <p:spPr>
          <a:xfrm>
            <a:off x="11155431" y="1796662"/>
            <a:ext cx="123825" cy="1397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コネクタ 32">
            <a:extLst>
              <a:ext uri="{FF2B5EF4-FFF2-40B4-BE49-F238E27FC236}">
                <a16:creationId xmlns:a16="http://schemas.microsoft.com/office/drawing/2014/main" id="{49500FBF-1FC3-86C2-0F12-295D000FDFC5}"/>
              </a:ext>
            </a:extLst>
          </p:cNvPr>
          <p:cNvCxnSpPr>
            <a:cxnSpLocks/>
          </p:cNvCxnSpPr>
          <p:nvPr/>
        </p:nvCxnSpPr>
        <p:spPr>
          <a:xfrm flipV="1">
            <a:off x="8019399" y="955825"/>
            <a:ext cx="0" cy="34698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楕円 34">
            <a:extLst>
              <a:ext uri="{FF2B5EF4-FFF2-40B4-BE49-F238E27FC236}">
                <a16:creationId xmlns:a16="http://schemas.microsoft.com/office/drawing/2014/main" id="{9EE96F8B-61CF-05AB-43DB-E2A64A1A80AB}"/>
              </a:ext>
            </a:extLst>
          </p:cNvPr>
          <p:cNvSpPr/>
          <p:nvPr/>
        </p:nvSpPr>
        <p:spPr>
          <a:xfrm>
            <a:off x="7964351" y="887876"/>
            <a:ext cx="123825" cy="1397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6" name="直線コネクタ 35">
            <a:extLst>
              <a:ext uri="{FF2B5EF4-FFF2-40B4-BE49-F238E27FC236}">
                <a16:creationId xmlns:a16="http://schemas.microsoft.com/office/drawing/2014/main" id="{8F69B6D4-E17C-E767-A97A-61192FC8A58C}"/>
              </a:ext>
            </a:extLst>
          </p:cNvPr>
          <p:cNvCxnSpPr>
            <a:cxnSpLocks/>
          </p:cNvCxnSpPr>
          <p:nvPr/>
        </p:nvCxnSpPr>
        <p:spPr>
          <a:xfrm>
            <a:off x="5453855" y="1882799"/>
            <a:ext cx="531713" cy="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8340F16A-3220-AA13-4B81-A45E8A63DD36}"/>
              </a:ext>
            </a:extLst>
          </p:cNvPr>
          <p:cNvSpPr txBox="1"/>
          <p:nvPr/>
        </p:nvSpPr>
        <p:spPr>
          <a:xfrm>
            <a:off x="4989311" y="1153161"/>
            <a:ext cx="1035864" cy="369332"/>
          </a:xfrm>
          <a:prstGeom prst="rect">
            <a:avLst/>
          </a:prstGeom>
          <a:noFill/>
        </p:spPr>
        <p:txBody>
          <a:bodyPr wrap="square">
            <a:spAutoFit/>
          </a:bodyPr>
          <a:lstStyle/>
          <a:p>
            <a:r>
              <a:rPr kumimoji="1" lang="en-US" altLang="ja-JP" sz="1800" b="1" dirty="0" err="1"/>
              <a:t>V</a:t>
            </a:r>
            <a:r>
              <a:rPr kumimoji="1" lang="en-US" altLang="ja-JP" sz="1200" b="1" dirty="0" err="1"/>
              <a:t>Emitter</a:t>
            </a:r>
            <a:endParaRPr lang="ja-JP" altLang="en-US" sz="1200" dirty="0"/>
          </a:p>
        </p:txBody>
      </p:sp>
      <p:sp>
        <p:nvSpPr>
          <p:cNvPr id="39" name="テキスト ボックス 38">
            <a:extLst>
              <a:ext uri="{FF2B5EF4-FFF2-40B4-BE49-F238E27FC236}">
                <a16:creationId xmlns:a16="http://schemas.microsoft.com/office/drawing/2014/main" id="{A3D30238-9300-79FA-6B6C-74CD47DF4CC3}"/>
              </a:ext>
            </a:extLst>
          </p:cNvPr>
          <p:cNvSpPr txBox="1"/>
          <p:nvPr/>
        </p:nvSpPr>
        <p:spPr>
          <a:xfrm>
            <a:off x="8177160" y="799835"/>
            <a:ext cx="1547117" cy="369332"/>
          </a:xfrm>
          <a:prstGeom prst="rect">
            <a:avLst/>
          </a:prstGeom>
          <a:noFill/>
        </p:spPr>
        <p:txBody>
          <a:bodyPr wrap="square">
            <a:spAutoFit/>
          </a:bodyPr>
          <a:lstStyle/>
          <a:p>
            <a:r>
              <a:rPr kumimoji="1" lang="en-US" altLang="ja-JP" sz="1800" b="1" dirty="0" err="1"/>
              <a:t>V</a:t>
            </a:r>
            <a:r>
              <a:rPr kumimoji="1" lang="en-US" altLang="ja-JP" sz="1200" b="1" dirty="0" err="1"/>
              <a:t>Base</a:t>
            </a:r>
            <a:r>
              <a:rPr kumimoji="1" lang="en-US" altLang="ja-JP" sz="1800" b="1" dirty="0"/>
              <a:t> </a:t>
            </a:r>
            <a:endParaRPr lang="ja-JP" altLang="en-US" dirty="0"/>
          </a:p>
        </p:txBody>
      </p:sp>
      <p:sp>
        <p:nvSpPr>
          <p:cNvPr id="40" name="テキスト ボックス 39">
            <a:extLst>
              <a:ext uri="{FF2B5EF4-FFF2-40B4-BE49-F238E27FC236}">
                <a16:creationId xmlns:a16="http://schemas.microsoft.com/office/drawing/2014/main" id="{344427EC-652A-C4F0-97D2-D088AAC22022}"/>
              </a:ext>
            </a:extLst>
          </p:cNvPr>
          <p:cNvSpPr txBox="1"/>
          <p:nvPr/>
        </p:nvSpPr>
        <p:spPr>
          <a:xfrm>
            <a:off x="10419889" y="1148921"/>
            <a:ext cx="1547117" cy="369332"/>
          </a:xfrm>
          <a:prstGeom prst="rect">
            <a:avLst/>
          </a:prstGeom>
          <a:noFill/>
        </p:spPr>
        <p:txBody>
          <a:bodyPr wrap="square">
            <a:spAutoFit/>
          </a:bodyPr>
          <a:lstStyle/>
          <a:p>
            <a:r>
              <a:rPr kumimoji="1" lang="en-US" altLang="ja-JP" sz="1800" b="1" dirty="0" err="1"/>
              <a:t>V</a:t>
            </a:r>
            <a:r>
              <a:rPr kumimoji="1" lang="en-US" altLang="ja-JP" sz="1200" b="1" dirty="0" err="1"/>
              <a:t>Collector</a:t>
            </a:r>
            <a:endParaRPr lang="ja-JP" altLang="en-US" sz="1200" dirty="0"/>
          </a:p>
        </p:txBody>
      </p:sp>
      <p:sp>
        <p:nvSpPr>
          <p:cNvPr id="41" name="正方形/長方形 40">
            <a:extLst>
              <a:ext uri="{FF2B5EF4-FFF2-40B4-BE49-F238E27FC236}">
                <a16:creationId xmlns:a16="http://schemas.microsoft.com/office/drawing/2014/main" id="{7D791D9B-B743-86F7-B430-3B971FC4BDBB}"/>
              </a:ext>
            </a:extLst>
          </p:cNvPr>
          <p:cNvSpPr/>
          <p:nvPr/>
        </p:nvSpPr>
        <p:spPr>
          <a:xfrm>
            <a:off x="5987059" y="1512065"/>
            <a:ext cx="569551" cy="6921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F873BE95-C92F-1687-4A97-ABE79B984211}"/>
              </a:ext>
            </a:extLst>
          </p:cNvPr>
          <p:cNvSpPr txBox="1"/>
          <p:nvPr/>
        </p:nvSpPr>
        <p:spPr>
          <a:xfrm>
            <a:off x="5957908" y="1748444"/>
            <a:ext cx="618320" cy="276999"/>
          </a:xfrm>
          <a:prstGeom prst="rect">
            <a:avLst/>
          </a:prstGeom>
          <a:noFill/>
        </p:spPr>
        <p:txBody>
          <a:bodyPr wrap="square">
            <a:spAutoFit/>
          </a:bodyPr>
          <a:lstStyle/>
          <a:p>
            <a:r>
              <a:rPr kumimoji="1" lang="en-US" altLang="ja-JP" sz="1200" b="1" dirty="0">
                <a:solidFill>
                  <a:schemeClr val="bg1"/>
                </a:solidFill>
              </a:rPr>
              <a:t>Metal</a:t>
            </a:r>
            <a:endParaRPr lang="ja-JP" altLang="en-US" sz="1200" dirty="0">
              <a:solidFill>
                <a:schemeClr val="bg1"/>
              </a:solidFill>
            </a:endParaRPr>
          </a:p>
        </p:txBody>
      </p:sp>
      <p:sp>
        <p:nvSpPr>
          <p:cNvPr id="43" name="正方形/長方形 42">
            <a:extLst>
              <a:ext uri="{FF2B5EF4-FFF2-40B4-BE49-F238E27FC236}">
                <a16:creationId xmlns:a16="http://schemas.microsoft.com/office/drawing/2014/main" id="{7C315EB6-B389-6AD5-DC28-7E49E8BB40C6}"/>
              </a:ext>
            </a:extLst>
          </p:cNvPr>
          <p:cNvSpPr/>
          <p:nvPr/>
        </p:nvSpPr>
        <p:spPr>
          <a:xfrm>
            <a:off x="7703831" y="1275050"/>
            <a:ext cx="626234" cy="2370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DD8C4CB9-475D-5A82-18F6-DF3197926A58}"/>
              </a:ext>
            </a:extLst>
          </p:cNvPr>
          <p:cNvSpPr txBox="1"/>
          <p:nvPr/>
        </p:nvSpPr>
        <p:spPr>
          <a:xfrm>
            <a:off x="7715454" y="1280754"/>
            <a:ext cx="618320" cy="276999"/>
          </a:xfrm>
          <a:prstGeom prst="rect">
            <a:avLst/>
          </a:prstGeom>
          <a:noFill/>
        </p:spPr>
        <p:txBody>
          <a:bodyPr wrap="square">
            <a:spAutoFit/>
          </a:bodyPr>
          <a:lstStyle/>
          <a:p>
            <a:r>
              <a:rPr kumimoji="1" lang="en-US" altLang="ja-JP" sz="1200" b="1" dirty="0">
                <a:solidFill>
                  <a:schemeClr val="bg1"/>
                </a:solidFill>
              </a:rPr>
              <a:t>Metal</a:t>
            </a:r>
            <a:endParaRPr lang="ja-JP" altLang="en-US" sz="1200" dirty="0">
              <a:solidFill>
                <a:schemeClr val="bg1"/>
              </a:solidFill>
            </a:endParaRPr>
          </a:p>
        </p:txBody>
      </p:sp>
      <p:sp>
        <p:nvSpPr>
          <p:cNvPr id="45" name="テキスト ボックス 44">
            <a:extLst>
              <a:ext uri="{FF2B5EF4-FFF2-40B4-BE49-F238E27FC236}">
                <a16:creationId xmlns:a16="http://schemas.microsoft.com/office/drawing/2014/main" id="{8283A546-0019-6C38-979F-AC72C872794E}"/>
              </a:ext>
            </a:extLst>
          </p:cNvPr>
          <p:cNvSpPr txBox="1"/>
          <p:nvPr/>
        </p:nvSpPr>
        <p:spPr>
          <a:xfrm>
            <a:off x="340375" y="856520"/>
            <a:ext cx="6096000" cy="369332"/>
          </a:xfrm>
          <a:prstGeom prst="rect">
            <a:avLst/>
          </a:prstGeom>
          <a:noFill/>
        </p:spPr>
        <p:txBody>
          <a:bodyPr wrap="square">
            <a:spAutoFit/>
          </a:bodyPr>
          <a:lstStyle/>
          <a:p>
            <a:r>
              <a:rPr lang="ja-JP" altLang="en-US" b="1" dirty="0">
                <a:solidFill>
                  <a:schemeClr val="accent1"/>
                </a:solidFill>
                <a:hlinkClick r:id="rId2"/>
              </a:rPr>
              <a:t>https://en.wikipedia.org/wiki/Drift-field_transistor</a:t>
            </a:r>
            <a:r>
              <a:rPr lang="ja-JP" altLang="en-US" b="1" dirty="0">
                <a:solidFill>
                  <a:schemeClr val="accent1"/>
                </a:solidFill>
              </a:rPr>
              <a:t>　</a:t>
            </a:r>
          </a:p>
        </p:txBody>
      </p:sp>
      <p:cxnSp>
        <p:nvCxnSpPr>
          <p:cNvPr id="46" name="直線コネクタ 45">
            <a:extLst>
              <a:ext uri="{FF2B5EF4-FFF2-40B4-BE49-F238E27FC236}">
                <a16:creationId xmlns:a16="http://schemas.microsoft.com/office/drawing/2014/main" id="{61D10968-5B52-120E-916B-29E8D7006B54}"/>
              </a:ext>
            </a:extLst>
          </p:cNvPr>
          <p:cNvCxnSpPr>
            <a:cxnSpLocks/>
          </p:cNvCxnSpPr>
          <p:nvPr/>
        </p:nvCxnSpPr>
        <p:spPr>
          <a:xfrm flipH="1">
            <a:off x="6555400" y="2317147"/>
            <a:ext cx="8376" cy="534643"/>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A7359283-B42C-C4B3-7440-71F7E7CC27E4}"/>
              </a:ext>
            </a:extLst>
          </p:cNvPr>
          <p:cNvCxnSpPr>
            <a:cxnSpLocks/>
          </p:cNvCxnSpPr>
          <p:nvPr/>
        </p:nvCxnSpPr>
        <p:spPr>
          <a:xfrm flipH="1">
            <a:off x="7114807" y="2317146"/>
            <a:ext cx="24442" cy="191911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D579B43-013C-DB9A-7899-2AC07A2A0BBD}"/>
              </a:ext>
            </a:extLst>
          </p:cNvPr>
          <p:cNvCxnSpPr>
            <a:cxnSpLocks/>
          </p:cNvCxnSpPr>
          <p:nvPr/>
        </p:nvCxnSpPr>
        <p:spPr>
          <a:xfrm>
            <a:off x="7700678" y="2336321"/>
            <a:ext cx="0" cy="153562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272C1F5C-A037-5647-C2E0-D1F9595D1D55}"/>
              </a:ext>
            </a:extLst>
          </p:cNvPr>
          <p:cNvCxnSpPr>
            <a:cxnSpLocks/>
          </p:cNvCxnSpPr>
          <p:nvPr/>
        </p:nvCxnSpPr>
        <p:spPr>
          <a:xfrm flipH="1">
            <a:off x="8332977" y="2369087"/>
            <a:ext cx="14250" cy="1502862"/>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C47F9DF0-AA66-DBFD-509E-CD787736D6E6}"/>
              </a:ext>
            </a:extLst>
          </p:cNvPr>
          <p:cNvCxnSpPr>
            <a:cxnSpLocks/>
          </p:cNvCxnSpPr>
          <p:nvPr/>
        </p:nvCxnSpPr>
        <p:spPr>
          <a:xfrm>
            <a:off x="8923561" y="2343254"/>
            <a:ext cx="33646" cy="2505260"/>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66F4741-8F6E-72B4-B2B9-FEAD6CD0F7CA}"/>
              </a:ext>
            </a:extLst>
          </p:cNvPr>
          <p:cNvCxnSpPr>
            <a:cxnSpLocks/>
          </p:cNvCxnSpPr>
          <p:nvPr/>
        </p:nvCxnSpPr>
        <p:spPr>
          <a:xfrm flipH="1">
            <a:off x="9602062" y="2343254"/>
            <a:ext cx="8163" cy="379216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6025FB4D-B89C-52E6-2FD2-D86E5922AD10}"/>
              </a:ext>
            </a:extLst>
          </p:cNvPr>
          <p:cNvCxnSpPr>
            <a:cxnSpLocks/>
          </p:cNvCxnSpPr>
          <p:nvPr/>
        </p:nvCxnSpPr>
        <p:spPr>
          <a:xfrm flipH="1">
            <a:off x="10350947" y="2369087"/>
            <a:ext cx="12586" cy="342573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7A60B1D3-E920-5525-2478-58AFF31E3E52}"/>
              </a:ext>
            </a:extLst>
          </p:cNvPr>
          <p:cNvCxnSpPr>
            <a:cxnSpLocks/>
          </p:cNvCxnSpPr>
          <p:nvPr/>
        </p:nvCxnSpPr>
        <p:spPr>
          <a:xfrm>
            <a:off x="5426075" y="3586909"/>
            <a:ext cx="115150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68001A2B-7AF7-39D4-506E-0C1FC6E0B5A6}"/>
              </a:ext>
            </a:extLst>
          </p:cNvPr>
          <p:cNvSpPr txBox="1"/>
          <p:nvPr/>
        </p:nvSpPr>
        <p:spPr>
          <a:xfrm>
            <a:off x="6720884" y="3225235"/>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cxnSp>
        <p:nvCxnSpPr>
          <p:cNvPr id="56" name="直線コネクタ 55">
            <a:extLst>
              <a:ext uri="{FF2B5EF4-FFF2-40B4-BE49-F238E27FC236}">
                <a16:creationId xmlns:a16="http://schemas.microsoft.com/office/drawing/2014/main" id="{DE670EA5-1C9F-4B29-8111-0328EA959E18}"/>
              </a:ext>
            </a:extLst>
          </p:cNvPr>
          <p:cNvCxnSpPr>
            <a:cxnSpLocks/>
          </p:cNvCxnSpPr>
          <p:nvPr/>
        </p:nvCxnSpPr>
        <p:spPr>
          <a:xfrm>
            <a:off x="6690370" y="3587604"/>
            <a:ext cx="2926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8911DB04-167A-E263-C601-0120BF5A7116}"/>
              </a:ext>
            </a:extLst>
          </p:cNvPr>
          <p:cNvCxnSpPr>
            <a:cxnSpLocks/>
          </p:cNvCxnSpPr>
          <p:nvPr/>
        </p:nvCxnSpPr>
        <p:spPr>
          <a:xfrm flipV="1">
            <a:off x="7250130" y="3434477"/>
            <a:ext cx="253159" cy="34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07013DA4-593D-70C4-45EC-D2E979E8DCBB}"/>
              </a:ext>
            </a:extLst>
          </p:cNvPr>
          <p:cNvCxnSpPr>
            <a:cxnSpLocks/>
          </p:cNvCxnSpPr>
          <p:nvPr/>
        </p:nvCxnSpPr>
        <p:spPr>
          <a:xfrm flipV="1">
            <a:off x="7476205" y="3276189"/>
            <a:ext cx="320567" cy="170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6801CD6E-FD03-2D8C-A7D6-997640121C03}"/>
              </a:ext>
            </a:extLst>
          </p:cNvPr>
          <p:cNvCxnSpPr>
            <a:cxnSpLocks/>
          </p:cNvCxnSpPr>
          <p:nvPr/>
        </p:nvCxnSpPr>
        <p:spPr>
          <a:xfrm>
            <a:off x="6559271" y="2930255"/>
            <a:ext cx="11243" cy="81690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ADEE19E-F414-76EC-1F00-4CAFEC4E0E39}"/>
              </a:ext>
            </a:extLst>
          </p:cNvPr>
          <p:cNvCxnSpPr>
            <a:cxnSpLocks/>
          </p:cNvCxnSpPr>
          <p:nvPr/>
        </p:nvCxnSpPr>
        <p:spPr>
          <a:xfrm>
            <a:off x="6568886" y="2942848"/>
            <a:ext cx="150546" cy="66668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D75FCB57-A608-2ECE-9D7C-1D6004C49909}"/>
              </a:ext>
            </a:extLst>
          </p:cNvPr>
          <p:cNvCxnSpPr>
            <a:cxnSpLocks/>
          </p:cNvCxnSpPr>
          <p:nvPr/>
        </p:nvCxnSpPr>
        <p:spPr>
          <a:xfrm flipH="1">
            <a:off x="6964443" y="3434477"/>
            <a:ext cx="305290" cy="1606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E4D8282C-71D5-F031-84A2-0BC37EC87A18}"/>
              </a:ext>
            </a:extLst>
          </p:cNvPr>
          <p:cNvCxnSpPr>
            <a:cxnSpLocks/>
          </p:cNvCxnSpPr>
          <p:nvPr/>
        </p:nvCxnSpPr>
        <p:spPr>
          <a:xfrm>
            <a:off x="7796772" y="3276189"/>
            <a:ext cx="39944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29F540C7-7988-3658-5994-37843E09CA01}"/>
              </a:ext>
            </a:extLst>
          </p:cNvPr>
          <p:cNvCxnSpPr>
            <a:cxnSpLocks/>
          </p:cNvCxnSpPr>
          <p:nvPr/>
        </p:nvCxnSpPr>
        <p:spPr>
          <a:xfrm flipH="1" flipV="1">
            <a:off x="8163577" y="3268158"/>
            <a:ext cx="373829" cy="1933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4E9AE9F0-8137-B767-12CD-9E5223D1B3A8}"/>
              </a:ext>
            </a:extLst>
          </p:cNvPr>
          <p:cNvCxnSpPr>
            <a:cxnSpLocks/>
          </p:cNvCxnSpPr>
          <p:nvPr/>
        </p:nvCxnSpPr>
        <p:spPr>
          <a:xfrm>
            <a:off x="8533461" y="3461510"/>
            <a:ext cx="242191" cy="123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直線コネクタ 74">
            <a:extLst>
              <a:ext uri="{FF2B5EF4-FFF2-40B4-BE49-F238E27FC236}">
                <a16:creationId xmlns:a16="http://schemas.microsoft.com/office/drawing/2014/main" id="{67E36B29-9E19-F069-EA95-4AEE241D217D}"/>
              </a:ext>
            </a:extLst>
          </p:cNvPr>
          <p:cNvCxnSpPr>
            <a:cxnSpLocks/>
          </p:cNvCxnSpPr>
          <p:nvPr/>
        </p:nvCxnSpPr>
        <p:spPr>
          <a:xfrm>
            <a:off x="8729503" y="3461510"/>
            <a:ext cx="575570" cy="18326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直線コネクタ 77">
            <a:extLst>
              <a:ext uri="{FF2B5EF4-FFF2-40B4-BE49-F238E27FC236}">
                <a16:creationId xmlns:a16="http://schemas.microsoft.com/office/drawing/2014/main" id="{C1AF6ACA-C803-D10F-DE93-FE2175815A35}"/>
              </a:ext>
            </a:extLst>
          </p:cNvPr>
          <p:cNvCxnSpPr>
            <a:cxnSpLocks/>
          </p:cNvCxnSpPr>
          <p:nvPr/>
        </p:nvCxnSpPr>
        <p:spPr>
          <a:xfrm>
            <a:off x="9287366" y="5262437"/>
            <a:ext cx="1948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8C000E70-2967-681F-3AA7-A9886150513E}"/>
              </a:ext>
            </a:extLst>
          </p:cNvPr>
          <p:cNvCxnSpPr>
            <a:cxnSpLocks/>
          </p:cNvCxnSpPr>
          <p:nvPr/>
        </p:nvCxnSpPr>
        <p:spPr>
          <a:xfrm>
            <a:off x="9444438" y="5247740"/>
            <a:ext cx="317329" cy="3324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直線コネクタ 81">
            <a:extLst>
              <a:ext uri="{FF2B5EF4-FFF2-40B4-BE49-F238E27FC236}">
                <a16:creationId xmlns:a16="http://schemas.microsoft.com/office/drawing/2014/main" id="{06FFC3EA-FB1D-8214-BACD-DD41387975C8}"/>
              </a:ext>
            </a:extLst>
          </p:cNvPr>
          <p:cNvCxnSpPr>
            <a:cxnSpLocks/>
          </p:cNvCxnSpPr>
          <p:nvPr/>
        </p:nvCxnSpPr>
        <p:spPr>
          <a:xfrm>
            <a:off x="9743911" y="5575505"/>
            <a:ext cx="49023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a:extLst>
              <a:ext uri="{FF2B5EF4-FFF2-40B4-BE49-F238E27FC236}">
                <a16:creationId xmlns:a16="http://schemas.microsoft.com/office/drawing/2014/main" id="{02823D4F-7A9F-7BDB-A783-CCED46CC4A23}"/>
              </a:ext>
            </a:extLst>
          </p:cNvPr>
          <p:cNvCxnSpPr>
            <a:cxnSpLocks/>
          </p:cNvCxnSpPr>
          <p:nvPr/>
        </p:nvCxnSpPr>
        <p:spPr>
          <a:xfrm flipH="1">
            <a:off x="10227016" y="4995793"/>
            <a:ext cx="121420" cy="5967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FD5B6737-1A36-3FCF-0575-236E9356A318}"/>
              </a:ext>
            </a:extLst>
          </p:cNvPr>
          <p:cNvCxnSpPr>
            <a:cxnSpLocks/>
          </p:cNvCxnSpPr>
          <p:nvPr/>
        </p:nvCxnSpPr>
        <p:spPr>
          <a:xfrm flipH="1">
            <a:off x="10354729" y="5000481"/>
            <a:ext cx="6293" cy="77316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7A140241-CB65-82C3-3B0F-0BC95C173AEC}"/>
              </a:ext>
            </a:extLst>
          </p:cNvPr>
          <p:cNvCxnSpPr>
            <a:cxnSpLocks/>
          </p:cNvCxnSpPr>
          <p:nvPr/>
        </p:nvCxnSpPr>
        <p:spPr>
          <a:xfrm>
            <a:off x="10378527" y="5575505"/>
            <a:ext cx="938746"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99" name="楕円 98">
            <a:extLst>
              <a:ext uri="{FF2B5EF4-FFF2-40B4-BE49-F238E27FC236}">
                <a16:creationId xmlns:a16="http://schemas.microsoft.com/office/drawing/2014/main" id="{9EF04168-4E3F-1C66-7247-0C63659AC210}"/>
              </a:ext>
            </a:extLst>
          </p:cNvPr>
          <p:cNvSpPr/>
          <p:nvPr/>
        </p:nvSpPr>
        <p:spPr>
          <a:xfrm>
            <a:off x="11193448" y="5496590"/>
            <a:ext cx="123825" cy="1397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925DBF1B-9DF7-592E-2A6F-4336CD3119D3}"/>
              </a:ext>
            </a:extLst>
          </p:cNvPr>
          <p:cNvSpPr txBox="1"/>
          <p:nvPr/>
        </p:nvSpPr>
        <p:spPr>
          <a:xfrm>
            <a:off x="10683657" y="5787757"/>
            <a:ext cx="1547117" cy="369332"/>
          </a:xfrm>
          <a:prstGeom prst="rect">
            <a:avLst/>
          </a:prstGeom>
          <a:noFill/>
        </p:spPr>
        <p:txBody>
          <a:bodyPr wrap="square">
            <a:spAutoFit/>
          </a:bodyPr>
          <a:lstStyle/>
          <a:p>
            <a:r>
              <a:rPr kumimoji="1" lang="en-US" altLang="ja-JP" sz="1800" b="1" dirty="0"/>
              <a:t>Collector</a:t>
            </a:r>
            <a:endParaRPr lang="ja-JP" altLang="en-US" dirty="0"/>
          </a:p>
        </p:txBody>
      </p:sp>
      <p:cxnSp>
        <p:nvCxnSpPr>
          <p:cNvPr id="109" name="直線コネクタ 108">
            <a:extLst>
              <a:ext uri="{FF2B5EF4-FFF2-40B4-BE49-F238E27FC236}">
                <a16:creationId xmlns:a16="http://schemas.microsoft.com/office/drawing/2014/main" id="{293814F3-3492-BF58-284B-D2C2D7A0C94E}"/>
              </a:ext>
            </a:extLst>
          </p:cNvPr>
          <p:cNvCxnSpPr/>
          <p:nvPr/>
        </p:nvCxnSpPr>
        <p:spPr>
          <a:xfrm>
            <a:off x="7635630" y="4124288"/>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直線コネクタ 131">
            <a:extLst>
              <a:ext uri="{FF2B5EF4-FFF2-40B4-BE49-F238E27FC236}">
                <a16:creationId xmlns:a16="http://schemas.microsoft.com/office/drawing/2014/main" id="{7EF826AE-6FC9-6003-926D-464A2384DCBA}"/>
              </a:ext>
            </a:extLst>
          </p:cNvPr>
          <p:cNvCxnSpPr>
            <a:cxnSpLocks/>
          </p:cNvCxnSpPr>
          <p:nvPr/>
        </p:nvCxnSpPr>
        <p:spPr>
          <a:xfrm>
            <a:off x="5764746" y="4021671"/>
            <a:ext cx="48308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34" name="テキスト ボックス 133">
            <a:extLst>
              <a:ext uri="{FF2B5EF4-FFF2-40B4-BE49-F238E27FC236}">
                <a16:creationId xmlns:a16="http://schemas.microsoft.com/office/drawing/2014/main" id="{57D898A6-8D38-21B1-724E-78C563D876FA}"/>
              </a:ext>
            </a:extLst>
          </p:cNvPr>
          <p:cNvSpPr txBox="1"/>
          <p:nvPr/>
        </p:nvSpPr>
        <p:spPr>
          <a:xfrm>
            <a:off x="5780933" y="4199445"/>
            <a:ext cx="1035864" cy="379937"/>
          </a:xfrm>
          <a:prstGeom prst="rect">
            <a:avLst/>
          </a:prstGeom>
          <a:noFill/>
        </p:spPr>
        <p:txBody>
          <a:bodyPr wrap="square">
            <a:spAutoFit/>
          </a:bodyPr>
          <a:lstStyle/>
          <a:p>
            <a:r>
              <a:rPr kumimoji="1" lang="en-US" altLang="ja-JP" sz="1800" b="1" dirty="0"/>
              <a:t>Base</a:t>
            </a:r>
            <a:endParaRPr lang="ja-JP" altLang="en-US" dirty="0"/>
          </a:p>
        </p:txBody>
      </p:sp>
      <p:sp>
        <p:nvSpPr>
          <p:cNvPr id="135" name="楕円 134">
            <a:extLst>
              <a:ext uri="{FF2B5EF4-FFF2-40B4-BE49-F238E27FC236}">
                <a16:creationId xmlns:a16="http://schemas.microsoft.com/office/drawing/2014/main" id="{BEA29FA9-8288-FA39-B636-76F3A4B800C5}"/>
              </a:ext>
            </a:extLst>
          </p:cNvPr>
          <p:cNvSpPr/>
          <p:nvPr/>
        </p:nvSpPr>
        <p:spPr>
          <a:xfrm>
            <a:off x="5702834" y="3961584"/>
            <a:ext cx="123825" cy="1397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7" name="直線コネクタ 136">
            <a:extLst>
              <a:ext uri="{FF2B5EF4-FFF2-40B4-BE49-F238E27FC236}">
                <a16:creationId xmlns:a16="http://schemas.microsoft.com/office/drawing/2014/main" id="{37ED2821-FBB3-9124-831C-FA4AF30F2134}"/>
              </a:ext>
            </a:extLst>
          </p:cNvPr>
          <p:cNvCxnSpPr>
            <a:cxnSpLocks/>
          </p:cNvCxnSpPr>
          <p:nvPr/>
        </p:nvCxnSpPr>
        <p:spPr>
          <a:xfrm flipV="1">
            <a:off x="6280334" y="4006210"/>
            <a:ext cx="1995494" cy="1546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24740CA4-1213-D706-6591-0439BB67F26E}"/>
              </a:ext>
            </a:extLst>
          </p:cNvPr>
          <p:cNvCxnSpPr/>
          <p:nvPr/>
        </p:nvCxnSpPr>
        <p:spPr>
          <a:xfrm>
            <a:off x="7607714" y="3621189"/>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0378F17D-FA18-EC39-A4DE-34D4A4E86217}"/>
              </a:ext>
            </a:extLst>
          </p:cNvPr>
          <p:cNvCxnSpPr>
            <a:cxnSpLocks/>
          </p:cNvCxnSpPr>
          <p:nvPr/>
        </p:nvCxnSpPr>
        <p:spPr>
          <a:xfrm>
            <a:off x="6663133" y="4309059"/>
            <a:ext cx="292681"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312EEB33-A38C-1CA8-147B-29FD5C467AFC}"/>
              </a:ext>
            </a:extLst>
          </p:cNvPr>
          <p:cNvCxnSpPr>
            <a:cxnSpLocks/>
          </p:cNvCxnSpPr>
          <p:nvPr/>
        </p:nvCxnSpPr>
        <p:spPr>
          <a:xfrm flipV="1">
            <a:off x="7222893" y="4155932"/>
            <a:ext cx="253159" cy="344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B2E0116D-7DF4-E91A-4AB5-84609167D39D}"/>
              </a:ext>
            </a:extLst>
          </p:cNvPr>
          <p:cNvCxnSpPr>
            <a:cxnSpLocks/>
          </p:cNvCxnSpPr>
          <p:nvPr/>
        </p:nvCxnSpPr>
        <p:spPr>
          <a:xfrm flipV="1">
            <a:off x="7448968" y="3997644"/>
            <a:ext cx="320567" cy="17067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a:extLst>
              <a:ext uri="{FF2B5EF4-FFF2-40B4-BE49-F238E27FC236}">
                <a16:creationId xmlns:a16="http://schemas.microsoft.com/office/drawing/2014/main" id="{E5098BC1-9B15-F226-3709-45B40F484543}"/>
              </a:ext>
            </a:extLst>
          </p:cNvPr>
          <p:cNvCxnSpPr>
            <a:cxnSpLocks/>
          </p:cNvCxnSpPr>
          <p:nvPr/>
        </p:nvCxnSpPr>
        <p:spPr>
          <a:xfrm>
            <a:off x="6575818" y="3738700"/>
            <a:ext cx="116377" cy="5922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直線コネクタ 158">
            <a:extLst>
              <a:ext uri="{FF2B5EF4-FFF2-40B4-BE49-F238E27FC236}">
                <a16:creationId xmlns:a16="http://schemas.microsoft.com/office/drawing/2014/main" id="{3FF15A5B-274C-E2C2-6F17-197940E75D77}"/>
              </a:ext>
            </a:extLst>
          </p:cNvPr>
          <p:cNvCxnSpPr>
            <a:cxnSpLocks/>
          </p:cNvCxnSpPr>
          <p:nvPr/>
        </p:nvCxnSpPr>
        <p:spPr>
          <a:xfrm flipH="1">
            <a:off x="6937206" y="4155932"/>
            <a:ext cx="305290" cy="160665"/>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2C6ED31F-F680-1226-8B6B-E54081915D46}"/>
              </a:ext>
            </a:extLst>
          </p:cNvPr>
          <p:cNvCxnSpPr>
            <a:cxnSpLocks/>
          </p:cNvCxnSpPr>
          <p:nvPr/>
        </p:nvCxnSpPr>
        <p:spPr>
          <a:xfrm>
            <a:off x="7769535" y="3997644"/>
            <a:ext cx="399447"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4EB311A0-8FF9-9FE8-F29C-4FAB26453287}"/>
              </a:ext>
            </a:extLst>
          </p:cNvPr>
          <p:cNvCxnSpPr>
            <a:cxnSpLocks/>
          </p:cNvCxnSpPr>
          <p:nvPr/>
        </p:nvCxnSpPr>
        <p:spPr>
          <a:xfrm flipH="1" flipV="1">
            <a:off x="8136340" y="3989613"/>
            <a:ext cx="373829" cy="193352"/>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直線コネクタ 161">
            <a:extLst>
              <a:ext uri="{FF2B5EF4-FFF2-40B4-BE49-F238E27FC236}">
                <a16:creationId xmlns:a16="http://schemas.microsoft.com/office/drawing/2014/main" id="{1BADCC92-24AE-975C-D20B-EAD8345AE36D}"/>
              </a:ext>
            </a:extLst>
          </p:cNvPr>
          <p:cNvCxnSpPr>
            <a:cxnSpLocks/>
          </p:cNvCxnSpPr>
          <p:nvPr/>
        </p:nvCxnSpPr>
        <p:spPr>
          <a:xfrm>
            <a:off x="8506224" y="4182965"/>
            <a:ext cx="242191" cy="123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B3BF268B-87C3-76B4-25CB-4418938C667B}"/>
              </a:ext>
            </a:extLst>
          </p:cNvPr>
          <p:cNvCxnSpPr>
            <a:cxnSpLocks/>
          </p:cNvCxnSpPr>
          <p:nvPr/>
        </p:nvCxnSpPr>
        <p:spPr>
          <a:xfrm>
            <a:off x="8702266" y="4182965"/>
            <a:ext cx="529017" cy="175993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9681207C-9265-8488-D6C0-F35147219298}"/>
              </a:ext>
            </a:extLst>
          </p:cNvPr>
          <p:cNvCxnSpPr>
            <a:cxnSpLocks/>
          </p:cNvCxnSpPr>
          <p:nvPr/>
        </p:nvCxnSpPr>
        <p:spPr>
          <a:xfrm>
            <a:off x="9222303" y="5942896"/>
            <a:ext cx="194898"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直線コネクタ 164">
            <a:extLst>
              <a:ext uri="{FF2B5EF4-FFF2-40B4-BE49-F238E27FC236}">
                <a16:creationId xmlns:a16="http://schemas.microsoft.com/office/drawing/2014/main" id="{A8D6644F-67E3-517C-5AF4-E9823CFF0CDC}"/>
              </a:ext>
            </a:extLst>
          </p:cNvPr>
          <p:cNvCxnSpPr>
            <a:cxnSpLocks/>
          </p:cNvCxnSpPr>
          <p:nvPr/>
        </p:nvCxnSpPr>
        <p:spPr>
          <a:xfrm>
            <a:off x="9417201" y="5969195"/>
            <a:ext cx="317329" cy="3324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F20491D8-E04D-1B6B-E277-3F8035C7D155}"/>
              </a:ext>
            </a:extLst>
          </p:cNvPr>
          <p:cNvCxnSpPr>
            <a:cxnSpLocks/>
          </p:cNvCxnSpPr>
          <p:nvPr/>
        </p:nvCxnSpPr>
        <p:spPr>
          <a:xfrm>
            <a:off x="9716674" y="6296960"/>
            <a:ext cx="557045"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直線コネクタ 167">
            <a:extLst>
              <a:ext uri="{FF2B5EF4-FFF2-40B4-BE49-F238E27FC236}">
                <a16:creationId xmlns:a16="http://schemas.microsoft.com/office/drawing/2014/main" id="{A48B0764-20D8-6D9F-D6DB-46373904E0FE}"/>
              </a:ext>
            </a:extLst>
          </p:cNvPr>
          <p:cNvCxnSpPr/>
          <p:nvPr/>
        </p:nvCxnSpPr>
        <p:spPr>
          <a:xfrm>
            <a:off x="7608393" y="4845743"/>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直線コネクタ 177">
            <a:extLst>
              <a:ext uri="{FF2B5EF4-FFF2-40B4-BE49-F238E27FC236}">
                <a16:creationId xmlns:a16="http://schemas.microsoft.com/office/drawing/2014/main" id="{9063C498-E974-C959-9A49-E434B301429C}"/>
              </a:ext>
            </a:extLst>
          </p:cNvPr>
          <p:cNvCxnSpPr>
            <a:cxnSpLocks/>
          </p:cNvCxnSpPr>
          <p:nvPr/>
        </p:nvCxnSpPr>
        <p:spPr>
          <a:xfrm flipH="1">
            <a:off x="10234150" y="5773645"/>
            <a:ext cx="124851" cy="547763"/>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直線コネクタ 186">
            <a:extLst>
              <a:ext uri="{FF2B5EF4-FFF2-40B4-BE49-F238E27FC236}">
                <a16:creationId xmlns:a16="http://schemas.microsoft.com/office/drawing/2014/main" id="{BD30C8D6-811A-06D0-C123-D9D3253D7320}"/>
              </a:ext>
            </a:extLst>
          </p:cNvPr>
          <p:cNvCxnSpPr>
            <a:cxnSpLocks/>
          </p:cNvCxnSpPr>
          <p:nvPr/>
        </p:nvCxnSpPr>
        <p:spPr>
          <a:xfrm flipV="1">
            <a:off x="5905097" y="3582528"/>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直線コネクタ 188">
            <a:extLst>
              <a:ext uri="{FF2B5EF4-FFF2-40B4-BE49-F238E27FC236}">
                <a16:creationId xmlns:a16="http://schemas.microsoft.com/office/drawing/2014/main" id="{7B4F096E-7C90-A131-648B-8345DD88860C}"/>
              </a:ext>
            </a:extLst>
          </p:cNvPr>
          <p:cNvCxnSpPr>
            <a:cxnSpLocks/>
          </p:cNvCxnSpPr>
          <p:nvPr/>
        </p:nvCxnSpPr>
        <p:spPr>
          <a:xfrm flipV="1">
            <a:off x="6033124" y="3585493"/>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直線コネクタ 189">
            <a:extLst>
              <a:ext uri="{FF2B5EF4-FFF2-40B4-BE49-F238E27FC236}">
                <a16:creationId xmlns:a16="http://schemas.microsoft.com/office/drawing/2014/main" id="{B922F676-8093-A77A-DCEC-0058DB835FF5}"/>
              </a:ext>
            </a:extLst>
          </p:cNvPr>
          <p:cNvCxnSpPr>
            <a:cxnSpLocks/>
          </p:cNvCxnSpPr>
          <p:nvPr/>
        </p:nvCxnSpPr>
        <p:spPr>
          <a:xfrm flipV="1">
            <a:off x="6162574" y="3595142"/>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直線コネクタ 190">
            <a:extLst>
              <a:ext uri="{FF2B5EF4-FFF2-40B4-BE49-F238E27FC236}">
                <a16:creationId xmlns:a16="http://schemas.microsoft.com/office/drawing/2014/main" id="{5F6AE712-4469-07C2-C85D-B423F14C19BC}"/>
              </a:ext>
            </a:extLst>
          </p:cNvPr>
          <p:cNvCxnSpPr>
            <a:cxnSpLocks/>
          </p:cNvCxnSpPr>
          <p:nvPr/>
        </p:nvCxnSpPr>
        <p:spPr>
          <a:xfrm flipV="1">
            <a:off x="6311292" y="3594763"/>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直線コネクタ 192">
            <a:extLst>
              <a:ext uri="{FF2B5EF4-FFF2-40B4-BE49-F238E27FC236}">
                <a16:creationId xmlns:a16="http://schemas.microsoft.com/office/drawing/2014/main" id="{ECA52761-472D-9F7B-589D-886809149071}"/>
              </a:ext>
            </a:extLst>
          </p:cNvPr>
          <p:cNvCxnSpPr>
            <a:cxnSpLocks/>
          </p:cNvCxnSpPr>
          <p:nvPr/>
        </p:nvCxnSpPr>
        <p:spPr>
          <a:xfrm flipV="1">
            <a:off x="5832467" y="4016322"/>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直線コネクタ 193">
            <a:extLst>
              <a:ext uri="{FF2B5EF4-FFF2-40B4-BE49-F238E27FC236}">
                <a16:creationId xmlns:a16="http://schemas.microsoft.com/office/drawing/2014/main" id="{BAD4C670-F629-DF0B-E8BD-65EA8117D62E}"/>
              </a:ext>
            </a:extLst>
          </p:cNvPr>
          <p:cNvCxnSpPr>
            <a:cxnSpLocks/>
          </p:cNvCxnSpPr>
          <p:nvPr/>
        </p:nvCxnSpPr>
        <p:spPr>
          <a:xfrm flipV="1">
            <a:off x="5953627" y="4023088"/>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5" name="直線コネクタ 194">
            <a:extLst>
              <a:ext uri="{FF2B5EF4-FFF2-40B4-BE49-F238E27FC236}">
                <a16:creationId xmlns:a16="http://schemas.microsoft.com/office/drawing/2014/main" id="{333D0A6F-0CF0-0359-6336-F7B9EC6C7ADB}"/>
              </a:ext>
            </a:extLst>
          </p:cNvPr>
          <p:cNvCxnSpPr>
            <a:cxnSpLocks/>
          </p:cNvCxnSpPr>
          <p:nvPr/>
        </p:nvCxnSpPr>
        <p:spPr>
          <a:xfrm flipV="1">
            <a:off x="6067721" y="4029904"/>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6" name="直線コネクタ 195">
            <a:extLst>
              <a:ext uri="{FF2B5EF4-FFF2-40B4-BE49-F238E27FC236}">
                <a16:creationId xmlns:a16="http://schemas.microsoft.com/office/drawing/2014/main" id="{86D1340C-891F-D9AD-B105-8FCA77587C4C}"/>
              </a:ext>
            </a:extLst>
          </p:cNvPr>
          <p:cNvCxnSpPr>
            <a:cxnSpLocks/>
          </p:cNvCxnSpPr>
          <p:nvPr/>
        </p:nvCxnSpPr>
        <p:spPr>
          <a:xfrm flipV="1">
            <a:off x="10442857" y="5578954"/>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直線コネクタ 196">
            <a:extLst>
              <a:ext uri="{FF2B5EF4-FFF2-40B4-BE49-F238E27FC236}">
                <a16:creationId xmlns:a16="http://schemas.microsoft.com/office/drawing/2014/main" id="{A5EBE638-4F1F-1A74-6276-D8AFCBEDC7EE}"/>
              </a:ext>
            </a:extLst>
          </p:cNvPr>
          <p:cNvCxnSpPr>
            <a:cxnSpLocks/>
          </p:cNvCxnSpPr>
          <p:nvPr/>
        </p:nvCxnSpPr>
        <p:spPr>
          <a:xfrm flipV="1">
            <a:off x="10564017" y="5585720"/>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直線コネクタ 197">
            <a:extLst>
              <a:ext uri="{FF2B5EF4-FFF2-40B4-BE49-F238E27FC236}">
                <a16:creationId xmlns:a16="http://schemas.microsoft.com/office/drawing/2014/main" id="{3AB2861A-39F4-9637-8167-26A7E7858926}"/>
              </a:ext>
            </a:extLst>
          </p:cNvPr>
          <p:cNvCxnSpPr>
            <a:cxnSpLocks/>
          </p:cNvCxnSpPr>
          <p:nvPr/>
        </p:nvCxnSpPr>
        <p:spPr>
          <a:xfrm flipV="1">
            <a:off x="10678111" y="5592536"/>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直線コネクタ 198">
            <a:extLst>
              <a:ext uri="{FF2B5EF4-FFF2-40B4-BE49-F238E27FC236}">
                <a16:creationId xmlns:a16="http://schemas.microsoft.com/office/drawing/2014/main" id="{BB13A996-A974-414E-D2E3-9F3AD6B4C68C}"/>
              </a:ext>
            </a:extLst>
          </p:cNvPr>
          <p:cNvCxnSpPr>
            <a:cxnSpLocks/>
          </p:cNvCxnSpPr>
          <p:nvPr/>
        </p:nvCxnSpPr>
        <p:spPr>
          <a:xfrm flipV="1">
            <a:off x="10830294" y="5586115"/>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直線コネクタ 199">
            <a:extLst>
              <a:ext uri="{FF2B5EF4-FFF2-40B4-BE49-F238E27FC236}">
                <a16:creationId xmlns:a16="http://schemas.microsoft.com/office/drawing/2014/main" id="{790E61B4-5D43-67DA-7905-65519E0BDF07}"/>
              </a:ext>
            </a:extLst>
          </p:cNvPr>
          <p:cNvCxnSpPr>
            <a:cxnSpLocks/>
          </p:cNvCxnSpPr>
          <p:nvPr/>
        </p:nvCxnSpPr>
        <p:spPr>
          <a:xfrm flipV="1">
            <a:off x="10951454" y="5592881"/>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03" name="テキスト ボックス 202">
            <a:extLst>
              <a:ext uri="{FF2B5EF4-FFF2-40B4-BE49-F238E27FC236}">
                <a16:creationId xmlns:a16="http://schemas.microsoft.com/office/drawing/2014/main" id="{5E4ED8FE-E92D-5131-60CA-DF0EC633D80F}"/>
              </a:ext>
            </a:extLst>
          </p:cNvPr>
          <p:cNvSpPr txBox="1"/>
          <p:nvPr/>
        </p:nvSpPr>
        <p:spPr>
          <a:xfrm>
            <a:off x="5145780" y="3027268"/>
            <a:ext cx="1035864" cy="379937"/>
          </a:xfrm>
          <a:prstGeom prst="rect">
            <a:avLst/>
          </a:prstGeom>
          <a:noFill/>
        </p:spPr>
        <p:txBody>
          <a:bodyPr wrap="square">
            <a:spAutoFit/>
          </a:bodyPr>
          <a:lstStyle/>
          <a:p>
            <a:r>
              <a:rPr kumimoji="1" lang="en-US" altLang="ja-JP" sz="1800" b="1" dirty="0"/>
              <a:t>Emitter</a:t>
            </a:r>
            <a:endParaRPr lang="ja-JP" altLang="en-US" dirty="0"/>
          </a:p>
        </p:txBody>
      </p:sp>
      <p:sp>
        <p:nvSpPr>
          <p:cNvPr id="204" name="テキスト ボックス 203">
            <a:extLst>
              <a:ext uri="{FF2B5EF4-FFF2-40B4-BE49-F238E27FC236}">
                <a16:creationId xmlns:a16="http://schemas.microsoft.com/office/drawing/2014/main" id="{5E8D5287-968B-7713-9ECE-16E69FA7FDE8}"/>
              </a:ext>
            </a:extLst>
          </p:cNvPr>
          <p:cNvSpPr txBox="1"/>
          <p:nvPr/>
        </p:nvSpPr>
        <p:spPr>
          <a:xfrm>
            <a:off x="7143517" y="3110198"/>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5" name="テキスト ボックス 204">
            <a:extLst>
              <a:ext uri="{FF2B5EF4-FFF2-40B4-BE49-F238E27FC236}">
                <a16:creationId xmlns:a16="http://schemas.microsoft.com/office/drawing/2014/main" id="{1D8DEB62-D291-D241-B318-126FCF21C519}"/>
              </a:ext>
            </a:extLst>
          </p:cNvPr>
          <p:cNvSpPr txBox="1"/>
          <p:nvPr/>
        </p:nvSpPr>
        <p:spPr>
          <a:xfrm>
            <a:off x="7880176" y="2953829"/>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6" name="テキスト ボックス 205">
            <a:extLst>
              <a:ext uri="{FF2B5EF4-FFF2-40B4-BE49-F238E27FC236}">
                <a16:creationId xmlns:a16="http://schemas.microsoft.com/office/drawing/2014/main" id="{41150FCF-6643-BE3F-1F7C-9670646ADDFA}"/>
              </a:ext>
            </a:extLst>
          </p:cNvPr>
          <p:cNvSpPr txBox="1"/>
          <p:nvPr/>
        </p:nvSpPr>
        <p:spPr>
          <a:xfrm>
            <a:off x="8419194" y="3102756"/>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7" name="テキスト ボックス 206">
            <a:extLst>
              <a:ext uri="{FF2B5EF4-FFF2-40B4-BE49-F238E27FC236}">
                <a16:creationId xmlns:a16="http://schemas.microsoft.com/office/drawing/2014/main" id="{1FF2A47E-DF04-AB3D-A10C-8C401B7FF28C}"/>
              </a:ext>
            </a:extLst>
          </p:cNvPr>
          <p:cNvSpPr txBox="1"/>
          <p:nvPr/>
        </p:nvSpPr>
        <p:spPr>
          <a:xfrm>
            <a:off x="9660757" y="5214980"/>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8" name="テキスト ボックス 207">
            <a:extLst>
              <a:ext uri="{FF2B5EF4-FFF2-40B4-BE49-F238E27FC236}">
                <a16:creationId xmlns:a16="http://schemas.microsoft.com/office/drawing/2014/main" id="{268FC654-D878-18DC-7FDB-7ACA47B3BE96}"/>
              </a:ext>
            </a:extLst>
          </p:cNvPr>
          <p:cNvSpPr txBox="1"/>
          <p:nvPr/>
        </p:nvSpPr>
        <p:spPr>
          <a:xfrm>
            <a:off x="9145201" y="4208657"/>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09" name="テキスト ボックス 208">
            <a:extLst>
              <a:ext uri="{FF2B5EF4-FFF2-40B4-BE49-F238E27FC236}">
                <a16:creationId xmlns:a16="http://schemas.microsoft.com/office/drawing/2014/main" id="{C1BCD478-C73C-541A-F20C-69D5A8C824B7}"/>
              </a:ext>
            </a:extLst>
          </p:cNvPr>
          <p:cNvSpPr txBox="1"/>
          <p:nvPr/>
        </p:nvSpPr>
        <p:spPr>
          <a:xfrm>
            <a:off x="9924925" y="5232351"/>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0" name="テキスト ボックス 209">
            <a:extLst>
              <a:ext uri="{FF2B5EF4-FFF2-40B4-BE49-F238E27FC236}">
                <a16:creationId xmlns:a16="http://schemas.microsoft.com/office/drawing/2014/main" id="{46777460-2A27-3C69-F8FA-814F73823948}"/>
              </a:ext>
            </a:extLst>
          </p:cNvPr>
          <p:cNvSpPr txBox="1"/>
          <p:nvPr/>
        </p:nvSpPr>
        <p:spPr>
          <a:xfrm>
            <a:off x="10358217" y="5228984"/>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1" name="テキスト ボックス 210">
            <a:extLst>
              <a:ext uri="{FF2B5EF4-FFF2-40B4-BE49-F238E27FC236}">
                <a16:creationId xmlns:a16="http://schemas.microsoft.com/office/drawing/2014/main" id="{97097CB4-B6FD-9F30-3E4D-10DFCD123008}"/>
              </a:ext>
            </a:extLst>
          </p:cNvPr>
          <p:cNvSpPr txBox="1"/>
          <p:nvPr/>
        </p:nvSpPr>
        <p:spPr>
          <a:xfrm>
            <a:off x="10675516" y="5227365"/>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2" name="テキスト ボックス 211">
            <a:extLst>
              <a:ext uri="{FF2B5EF4-FFF2-40B4-BE49-F238E27FC236}">
                <a16:creationId xmlns:a16="http://schemas.microsoft.com/office/drawing/2014/main" id="{F008A3B6-50B9-D16C-04B2-B18682BB03E3}"/>
              </a:ext>
            </a:extLst>
          </p:cNvPr>
          <p:cNvSpPr txBox="1"/>
          <p:nvPr/>
        </p:nvSpPr>
        <p:spPr>
          <a:xfrm>
            <a:off x="10972798" y="5223998"/>
            <a:ext cx="1035864"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3" name="テキスト ボックス 212">
            <a:extLst>
              <a:ext uri="{FF2B5EF4-FFF2-40B4-BE49-F238E27FC236}">
                <a16:creationId xmlns:a16="http://schemas.microsoft.com/office/drawing/2014/main" id="{434E8075-1685-CCC3-043C-67D2B212A444}"/>
              </a:ext>
            </a:extLst>
          </p:cNvPr>
          <p:cNvSpPr txBox="1"/>
          <p:nvPr/>
        </p:nvSpPr>
        <p:spPr>
          <a:xfrm>
            <a:off x="5711293" y="3256020"/>
            <a:ext cx="806958" cy="369332"/>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4" name="テキスト ボックス 213">
            <a:extLst>
              <a:ext uri="{FF2B5EF4-FFF2-40B4-BE49-F238E27FC236}">
                <a16:creationId xmlns:a16="http://schemas.microsoft.com/office/drawing/2014/main" id="{63A609CB-997F-BB81-239E-2F0426571A9E}"/>
              </a:ext>
            </a:extLst>
          </p:cNvPr>
          <p:cNvSpPr txBox="1"/>
          <p:nvPr/>
        </p:nvSpPr>
        <p:spPr>
          <a:xfrm>
            <a:off x="5972333" y="3259429"/>
            <a:ext cx="428766"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15" name="テキスト ボックス 214">
            <a:extLst>
              <a:ext uri="{FF2B5EF4-FFF2-40B4-BE49-F238E27FC236}">
                <a16:creationId xmlns:a16="http://schemas.microsoft.com/office/drawing/2014/main" id="{F8E248E5-921A-8FB7-5CCA-436394427D5A}"/>
              </a:ext>
            </a:extLst>
          </p:cNvPr>
          <p:cNvSpPr txBox="1"/>
          <p:nvPr/>
        </p:nvSpPr>
        <p:spPr>
          <a:xfrm>
            <a:off x="5435133" y="3260114"/>
            <a:ext cx="481106"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cxnSp>
        <p:nvCxnSpPr>
          <p:cNvPr id="217" name="直線矢印コネクタ 216">
            <a:extLst>
              <a:ext uri="{FF2B5EF4-FFF2-40B4-BE49-F238E27FC236}">
                <a16:creationId xmlns:a16="http://schemas.microsoft.com/office/drawing/2014/main" id="{3D9CC02C-6669-BDDF-D6CA-50CE4EB86376}"/>
              </a:ext>
            </a:extLst>
          </p:cNvPr>
          <p:cNvCxnSpPr/>
          <p:nvPr/>
        </p:nvCxnSpPr>
        <p:spPr>
          <a:xfrm>
            <a:off x="8775652" y="3331336"/>
            <a:ext cx="336342" cy="6302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8" name="直線矢印コネクタ 217">
            <a:extLst>
              <a:ext uri="{FF2B5EF4-FFF2-40B4-BE49-F238E27FC236}">
                <a16:creationId xmlns:a16="http://schemas.microsoft.com/office/drawing/2014/main" id="{906F40FD-764E-4CD3-525D-183E9F8DA584}"/>
              </a:ext>
            </a:extLst>
          </p:cNvPr>
          <p:cNvCxnSpPr>
            <a:cxnSpLocks/>
          </p:cNvCxnSpPr>
          <p:nvPr/>
        </p:nvCxnSpPr>
        <p:spPr>
          <a:xfrm>
            <a:off x="9286856" y="4517387"/>
            <a:ext cx="194995" cy="58880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0" name="直線矢印コネクタ 219">
            <a:extLst>
              <a:ext uri="{FF2B5EF4-FFF2-40B4-BE49-F238E27FC236}">
                <a16:creationId xmlns:a16="http://schemas.microsoft.com/office/drawing/2014/main" id="{FD6A0754-B5D0-54FD-F4A3-C3647BF4C426}"/>
              </a:ext>
            </a:extLst>
          </p:cNvPr>
          <p:cNvCxnSpPr>
            <a:cxnSpLocks/>
          </p:cNvCxnSpPr>
          <p:nvPr/>
        </p:nvCxnSpPr>
        <p:spPr>
          <a:xfrm>
            <a:off x="8200090" y="3158843"/>
            <a:ext cx="297380" cy="13388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4" name="直線矢印コネクタ 223">
            <a:extLst>
              <a:ext uri="{FF2B5EF4-FFF2-40B4-BE49-F238E27FC236}">
                <a16:creationId xmlns:a16="http://schemas.microsoft.com/office/drawing/2014/main" id="{C0925B64-3838-6717-3C6D-80F9180128FD}"/>
              </a:ext>
            </a:extLst>
          </p:cNvPr>
          <p:cNvCxnSpPr>
            <a:cxnSpLocks/>
            <a:endCxn id="205" idx="1"/>
          </p:cNvCxnSpPr>
          <p:nvPr/>
        </p:nvCxnSpPr>
        <p:spPr>
          <a:xfrm flipV="1">
            <a:off x="7564115" y="3143798"/>
            <a:ext cx="316061" cy="12737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8" name="直線矢印コネクタ 227">
            <a:extLst>
              <a:ext uri="{FF2B5EF4-FFF2-40B4-BE49-F238E27FC236}">
                <a16:creationId xmlns:a16="http://schemas.microsoft.com/office/drawing/2014/main" id="{AC571AEC-7C98-7D05-4143-606F48BE49E0}"/>
              </a:ext>
            </a:extLst>
          </p:cNvPr>
          <p:cNvCxnSpPr>
            <a:cxnSpLocks/>
          </p:cNvCxnSpPr>
          <p:nvPr/>
        </p:nvCxnSpPr>
        <p:spPr>
          <a:xfrm>
            <a:off x="10126794" y="5214980"/>
            <a:ext cx="5035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0" name="直線矢印コネクタ 229">
            <a:extLst>
              <a:ext uri="{FF2B5EF4-FFF2-40B4-BE49-F238E27FC236}">
                <a16:creationId xmlns:a16="http://schemas.microsoft.com/office/drawing/2014/main" id="{11AB4028-5C2E-99CA-7124-0AB800BFBE66}"/>
              </a:ext>
            </a:extLst>
          </p:cNvPr>
          <p:cNvCxnSpPr>
            <a:cxnSpLocks/>
          </p:cNvCxnSpPr>
          <p:nvPr/>
        </p:nvCxnSpPr>
        <p:spPr>
          <a:xfrm>
            <a:off x="6387057" y="3233958"/>
            <a:ext cx="50352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1" name="テキスト ボックス 230">
            <a:extLst>
              <a:ext uri="{FF2B5EF4-FFF2-40B4-BE49-F238E27FC236}">
                <a16:creationId xmlns:a16="http://schemas.microsoft.com/office/drawing/2014/main" id="{55475E31-0BF2-CF89-1CF6-AA70AB226307}"/>
              </a:ext>
            </a:extLst>
          </p:cNvPr>
          <p:cNvSpPr txBox="1"/>
          <p:nvPr/>
        </p:nvSpPr>
        <p:spPr>
          <a:xfrm>
            <a:off x="7594576" y="4071765"/>
            <a:ext cx="499903" cy="372839"/>
          </a:xfrm>
          <a:prstGeom prst="rect">
            <a:avLst/>
          </a:prstGeom>
          <a:noFill/>
        </p:spPr>
        <p:txBody>
          <a:bodyPr wrap="square">
            <a:spAutoFit/>
          </a:bodyPr>
          <a:lstStyle/>
          <a:p>
            <a:r>
              <a:rPr lang="en-US" altLang="ja-JP" b="1" dirty="0">
                <a:solidFill>
                  <a:srgbClr val="FF0000"/>
                </a:solidFill>
              </a:rPr>
              <a:t>h+</a:t>
            </a:r>
            <a:endParaRPr lang="ja-JP" altLang="en-US" b="1" dirty="0">
              <a:solidFill>
                <a:srgbClr val="FF0000"/>
              </a:solidFill>
            </a:endParaRPr>
          </a:p>
        </p:txBody>
      </p:sp>
      <p:sp>
        <p:nvSpPr>
          <p:cNvPr id="232" name="テキスト ボックス 231">
            <a:extLst>
              <a:ext uri="{FF2B5EF4-FFF2-40B4-BE49-F238E27FC236}">
                <a16:creationId xmlns:a16="http://schemas.microsoft.com/office/drawing/2014/main" id="{C4115ADB-E3EF-68B9-8313-ECB8C48221E0}"/>
              </a:ext>
            </a:extLst>
          </p:cNvPr>
          <p:cNvSpPr txBox="1"/>
          <p:nvPr/>
        </p:nvSpPr>
        <p:spPr>
          <a:xfrm>
            <a:off x="7991327" y="4057565"/>
            <a:ext cx="499903" cy="372839"/>
          </a:xfrm>
          <a:prstGeom prst="rect">
            <a:avLst/>
          </a:prstGeom>
          <a:noFill/>
        </p:spPr>
        <p:txBody>
          <a:bodyPr wrap="square">
            <a:spAutoFit/>
          </a:bodyPr>
          <a:lstStyle/>
          <a:p>
            <a:r>
              <a:rPr lang="en-US" altLang="ja-JP" b="1" dirty="0">
                <a:solidFill>
                  <a:srgbClr val="FF0000"/>
                </a:solidFill>
              </a:rPr>
              <a:t>h+</a:t>
            </a:r>
            <a:endParaRPr lang="ja-JP" altLang="en-US" b="1" dirty="0">
              <a:solidFill>
                <a:srgbClr val="FF0000"/>
              </a:solidFill>
            </a:endParaRPr>
          </a:p>
        </p:txBody>
      </p:sp>
      <p:sp>
        <p:nvSpPr>
          <p:cNvPr id="248" name="テキスト ボックス 247">
            <a:extLst>
              <a:ext uri="{FF2B5EF4-FFF2-40B4-BE49-F238E27FC236}">
                <a16:creationId xmlns:a16="http://schemas.microsoft.com/office/drawing/2014/main" id="{7A0FE8B3-3284-098D-37AF-0DF6901964D7}"/>
              </a:ext>
            </a:extLst>
          </p:cNvPr>
          <p:cNvSpPr txBox="1"/>
          <p:nvPr/>
        </p:nvSpPr>
        <p:spPr>
          <a:xfrm>
            <a:off x="4957361" y="4743061"/>
            <a:ext cx="3986462" cy="2585323"/>
          </a:xfrm>
          <a:prstGeom prst="rect">
            <a:avLst/>
          </a:prstGeom>
          <a:noFill/>
        </p:spPr>
        <p:txBody>
          <a:bodyPr wrap="square">
            <a:spAutoFit/>
          </a:bodyPr>
          <a:lstStyle/>
          <a:p>
            <a:r>
              <a:rPr kumimoji="1" lang="en-US" altLang="ja-JP" sz="1800" b="1" dirty="0">
                <a:solidFill>
                  <a:schemeClr val="accent1"/>
                </a:solidFill>
              </a:rPr>
              <a:t>When </a:t>
            </a:r>
            <a:r>
              <a:rPr kumimoji="1" lang="en-US" altLang="ja-JP" sz="1800" b="1" dirty="0" err="1">
                <a:solidFill>
                  <a:schemeClr val="accent1"/>
                </a:solidFill>
              </a:rPr>
              <a:t>V</a:t>
            </a:r>
            <a:r>
              <a:rPr kumimoji="1" lang="en-US" altLang="ja-JP" sz="1400" b="1" dirty="0" err="1">
                <a:solidFill>
                  <a:schemeClr val="accent1"/>
                </a:solidFill>
              </a:rPr>
              <a:t>base</a:t>
            </a:r>
            <a:r>
              <a:rPr kumimoji="1" lang="en-US" altLang="ja-JP" sz="1800" b="1" dirty="0">
                <a:solidFill>
                  <a:schemeClr val="accent1"/>
                </a:solidFill>
              </a:rPr>
              <a:t> &gt; 0, the emitter-base junction barrier VB gets lowered and forward biased.</a:t>
            </a:r>
          </a:p>
          <a:p>
            <a:endParaRPr kumimoji="1" lang="en-US" altLang="ja-JP" sz="1800" b="1" dirty="0">
              <a:solidFill>
                <a:schemeClr val="accent1"/>
              </a:solidFill>
            </a:endParaRPr>
          </a:p>
          <a:p>
            <a:r>
              <a:rPr lang="en-US" altLang="ja-JP" b="1" dirty="0">
                <a:solidFill>
                  <a:schemeClr val="accent1"/>
                </a:solidFill>
              </a:rPr>
              <a:t>When no bias and </a:t>
            </a:r>
            <a:r>
              <a:rPr lang="en-US" altLang="ja-JP" b="1" dirty="0" err="1">
                <a:solidFill>
                  <a:schemeClr val="accent1"/>
                </a:solidFill>
              </a:rPr>
              <a:t>V</a:t>
            </a:r>
            <a:r>
              <a:rPr lang="en-US" altLang="ja-JP" sz="1400" b="1" dirty="0" err="1">
                <a:solidFill>
                  <a:schemeClr val="accent1"/>
                </a:solidFill>
              </a:rPr>
              <a:t>base</a:t>
            </a:r>
            <a:r>
              <a:rPr lang="en-US" altLang="ja-JP" b="1" dirty="0">
                <a:solidFill>
                  <a:schemeClr val="accent1"/>
                </a:solidFill>
              </a:rPr>
              <a:t> = 0 V,</a:t>
            </a:r>
          </a:p>
          <a:p>
            <a:r>
              <a:rPr lang="en-US" altLang="ja-JP" b="1" dirty="0">
                <a:solidFill>
                  <a:schemeClr val="accent1"/>
                </a:solidFill>
              </a:rPr>
              <a:t>VB = E</a:t>
            </a:r>
            <a:r>
              <a:rPr lang="en-US" altLang="ja-JP" sz="1400" b="1" dirty="0">
                <a:solidFill>
                  <a:schemeClr val="accent1"/>
                </a:solidFill>
              </a:rPr>
              <a:t>G</a:t>
            </a:r>
            <a:r>
              <a:rPr lang="en-US" altLang="ja-JP" b="1" dirty="0">
                <a:solidFill>
                  <a:schemeClr val="accent1"/>
                </a:solidFill>
              </a:rPr>
              <a:t> = 1.1 eV and the NPN Tr is off with no  collector current. </a:t>
            </a:r>
          </a:p>
          <a:p>
            <a:endParaRPr lang="en-US" altLang="ja-JP" b="1" dirty="0">
              <a:solidFill>
                <a:schemeClr val="accent1"/>
              </a:solidFill>
            </a:endParaRPr>
          </a:p>
          <a:p>
            <a:r>
              <a:rPr lang="en-US" altLang="ja-JP" b="1" dirty="0">
                <a:solidFill>
                  <a:schemeClr val="accent1"/>
                </a:solidFill>
              </a:rPr>
              <a:t> </a:t>
            </a:r>
            <a:endParaRPr kumimoji="1" lang="en-US" altLang="ja-JP" sz="1800" b="1" dirty="0">
              <a:solidFill>
                <a:schemeClr val="accent1"/>
              </a:solidFill>
            </a:endParaRPr>
          </a:p>
        </p:txBody>
      </p:sp>
      <p:cxnSp>
        <p:nvCxnSpPr>
          <p:cNvPr id="251" name="直線コネクタ 250">
            <a:extLst>
              <a:ext uri="{FF2B5EF4-FFF2-40B4-BE49-F238E27FC236}">
                <a16:creationId xmlns:a16="http://schemas.microsoft.com/office/drawing/2014/main" id="{0513C753-D201-3D45-E563-F840FC4AED2C}"/>
              </a:ext>
            </a:extLst>
          </p:cNvPr>
          <p:cNvCxnSpPr>
            <a:cxnSpLocks/>
          </p:cNvCxnSpPr>
          <p:nvPr/>
        </p:nvCxnSpPr>
        <p:spPr>
          <a:xfrm>
            <a:off x="5454401" y="1855021"/>
            <a:ext cx="0" cy="33295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直線コネクタ 252">
            <a:extLst>
              <a:ext uri="{FF2B5EF4-FFF2-40B4-BE49-F238E27FC236}">
                <a16:creationId xmlns:a16="http://schemas.microsoft.com/office/drawing/2014/main" id="{C599B4BC-EA6A-7059-696E-45B643B911B8}"/>
              </a:ext>
            </a:extLst>
          </p:cNvPr>
          <p:cNvCxnSpPr>
            <a:cxnSpLocks/>
          </p:cNvCxnSpPr>
          <p:nvPr/>
        </p:nvCxnSpPr>
        <p:spPr>
          <a:xfrm>
            <a:off x="5290230" y="2204215"/>
            <a:ext cx="32317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6" name="直線コネクタ 255">
            <a:extLst>
              <a:ext uri="{FF2B5EF4-FFF2-40B4-BE49-F238E27FC236}">
                <a16:creationId xmlns:a16="http://schemas.microsoft.com/office/drawing/2014/main" id="{EB51FF1B-56A4-8B3A-D56D-33473ED1DC36}"/>
              </a:ext>
            </a:extLst>
          </p:cNvPr>
          <p:cNvCxnSpPr>
            <a:cxnSpLocks/>
          </p:cNvCxnSpPr>
          <p:nvPr/>
        </p:nvCxnSpPr>
        <p:spPr>
          <a:xfrm>
            <a:off x="5373630" y="2296883"/>
            <a:ext cx="1772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直線コネクタ 261">
            <a:extLst>
              <a:ext uri="{FF2B5EF4-FFF2-40B4-BE49-F238E27FC236}">
                <a16:creationId xmlns:a16="http://schemas.microsoft.com/office/drawing/2014/main" id="{D726D9EB-5FED-32C9-E561-6F7751D2285B}"/>
              </a:ext>
            </a:extLst>
          </p:cNvPr>
          <p:cNvCxnSpPr>
            <a:cxnSpLocks/>
          </p:cNvCxnSpPr>
          <p:nvPr/>
        </p:nvCxnSpPr>
        <p:spPr>
          <a:xfrm>
            <a:off x="5451815" y="3568700"/>
            <a:ext cx="0" cy="30324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BDA0FD19-86CF-DFE2-2EFC-8AF79FDCF299}"/>
              </a:ext>
            </a:extLst>
          </p:cNvPr>
          <p:cNvCxnSpPr>
            <a:cxnSpLocks/>
          </p:cNvCxnSpPr>
          <p:nvPr/>
        </p:nvCxnSpPr>
        <p:spPr>
          <a:xfrm>
            <a:off x="5296533" y="3871949"/>
            <a:ext cx="323170"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4" name="直線コネクタ 263">
            <a:extLst>
              <a:ext uri="{FF2B5EF4-FFF2-40B4-BE49-F238E27FC236}">
                <a16:creationId xmlns:a16="http://schemas.microsoft.com/office/drawing/2014/main" id="{05424653-3B4E-45AF-A342-0F029974B2B1}"/>
              </a:ext>
            </a:extLst>
          </p:cNvPr>
          <p:cNvCxnSpPr>
            <a:cxnSpLocks/>
          </p:cNvCxnSpPr>
          <p:nvPr/>
        </p:nvCxnSpPr>
        <p:spPr>
          <a:xfrm>
            <a:off x="5379933" y="3964617"/>
            <a:ext cx="177204"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a:extLst>
              <a:ext uri="{FF2B5EF4-FFF2-40B4-BE49-F238E27FC236}">
                <a16:creationId xmlns:a16="http://schemas.microsoft.com/office/drawing/2014/main" id="{3F4CE5C1-EF71-FC36-BB17-9FA6AE9C421E}"/>
              </a:ext>
            </a:extLst>
          </p:cNvPr>
          <p:cNvCxnSpPr>
            <a:cxnSpLocks/>
          </p:cNvCxnSpPr>
          <p:nvPr/>
        </p:nvCxnSpPr>
        <p:spPr>
          <a:xfrm flipV="1">
            <a:off x="5511231" y="3571629"/>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直線コネクタ 268">
            <a:extLst>
              <a:ext uri="{FF2B5EF4-FFF2-40B4-BE49-F238E27FC236}">
                <a16:creationId xmlns:a16="http://schemas.microsoft.com/office/drawing/2014/main" id="{5D4FC863-64BF-533B-A90A-777CDA674A57}"/>
              </a:ext>
            </a:extLst>
          </p:cNvPr>
          <p:cNvCxnSpPr>
            <a:cxnSpLocks/>
          </p:cNvCxnSpPr>
          <p:nvPr/>
        </p:nvCxnSpPr>
        <p:spPr>
          <a:xfrm flipV="1">
            <a:off x="5639258" y="3574594"/>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直線コネクタ 269">
            <a:extLst>
              <a:ext uri="{FF2B5EF4-FFF2-40B4-BE49-F238E27FC236}">
                <a16:creationId xmlns:a16="http://schemas.microsoft.com/office/drawing/2014/main" id="{40171BAD-A0B1-B2D3-F0BF-1050A76CF8F5}"/>
              </a:ext>
            </a:extLst>
          </p:cNvPr>
          <p:cNvCxnSpPr>
            <a:cxnSpLocks/>
          </p:cNvCxnSpPr>
          <p:nvPr/>
        </p:nvCxnSpPr>
        <p:spPr>
          <a:xfrm flipV="1">
            <a:off x="5768708" y="3584243"/>
            <a:ext cx="132604" cy="15240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271" name="テキスト ボックス 270">
            <a:extLst>
              <a:ext uri="{FF2B5EF4-FFF2-40B4-BE49-F238E27FC236}">
                <a16:creationId xmlns:a16="http://schemas.microsoft.com/office/drawing/2014/main" id="{18FC0314-FE74-8824-5AF0-CBB756A835CD}"/>
              </a:ext>
            </a:extLst>
          </p:cNvPr>
          <p:cNvSpPr txBox="1"/>
          <p:nvPr/>
        </p:nvSpPr>
        <p:spPr>
          <a:xfrm>
            <a:off x="6200205" y="3259429"/>
            <a:ext cx="428766" cy="379937"/>
          </a:xfrm>
          <a:prstGeom prst="rect">
            <a:avLst/>
          </a:prstGeom>
          <a:noFill/>
        </p:spPr>
        <p:txBody>
          <a:bodyPr wrap="square">
            <a:spAutoFit/>
          </a:bodyPr>
          <a:lstStyle/>
          <a:p>
            <a:r>
              <a:rPr lang="en-US" altLang="ja-JP" b="1" dirty="0">
                <a:solidFill>
                  <a:srgbClr val="FF0000"/>
                </a:solidFill>
              </a:rPr>
              <a:t>e-</a:t>
            </a:r>
            <a:endParaRPr lang="ja-JP" altLang="en-US" b="1" dirty="0">
              <a:solidFill>
                <a:srgbClr val="FF0000"/>
              </a:solidFill>
            </a:endParaRPr>
          </a:p>
        </p:txBody>
      </p:sp>
      <p:sp>
        <p:nvSpPr>
          <p:cNvPr id="272" name="テキスト ボックス 271">
            <a:extLst>
              <a:ext uri="{FF2B5EF4-FFF2-40B4-BE49-F238E27FC236}">
                <a16:creationId xmlns:a16="http://schemas.microsoft.com/office/drawing/2014/main" id="{DB92F338-ED7F-5E78-1F9B-2FE074A3C0CB}"/>
              </a:ext>
            </a:extLst>
          </p:cNvPr>
          <p:cNvSpPr txBox="1"/>
          <p:nvPr/>
        </p:nvSpPr>
        <p:spPr>
          <a:xfrm>
            <a:off x="9699368" y="6309333"/>
            <a:ext cx="499903" cy="372839"/>
          </a:xfrm>
          <a:prstGeom prst="rect">
            <a:avLst/>
          </a:prstGeom>
          <a:noFill/>
        </p:spPr>
        <p:txBody>
          <a:bodyPr wrap="square">
            <a:spAutoFit/>
          </a:bodyPr>
          <a:lstStyle/>
          <a:p>
            <a:r>
              <a:rPr lang="en-US" altLang="ja-JP" b="1" dirty="0">
                <a:solidFill>
                  <a:srgbClr val="FF0000"/>
                </a:solidFill>
              </a:rPr>
              <a:t>h+</a:t>
            </a:r>
            <a:endParaRPr lang="ja-JP" altLang="en-US" b="1" dirty="0">
              <a:solidFill>
                <a:srgbClr val="FF0000"/>
              </a:solidFill>
            </a:endParaRPr>
          </a:p>
        </p:txBody>
      </p:sp>
      <p:cxnSp>
        <p:nvCxnSpPr>
          <p:cNvPr id="273" name="直線矢印コネクタ 272">
            <a:extLst>
              <a:ext uri="{FF2B5EF4-FFF2-40B4-BE49-F238E27FC236}">
                <a16:creationId xmlns:a16="http://schemas.microsoft.com/office/drawing/2014/main" id="{70AB5267-3A45-1D46-CCB8-D26CA16E5112}"/>
              </a:ext>
            </a:extLst>
          </p:cNvPr>
          <p:cNvCxnSpPr>
            <a:cxnSpLocks/>
            <a:stCxn id="272" idx="1"/>
          </p:cNvCxnSpPr>
          <p:nvPr/>
        </p:nvCxnSpPr>
        <p:spPr>
          <a:xfrm flipH="1" flipV="1">
            <a:off x="9367047" y="6147002"/>
            <a:ext cx="332321" cy="348751"/>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7" name="正方形/長方形 276">
            <a:extLst>
              <a:ext uri="{FF2B5EF4-FFF2-40B4-BE49-F238E27FC236}">
                <a16:creationId xmlns:a16="http://schemas.microsoft.com/office/drawing/2014/main" id="{585E7F92-6785-71D4-D3B7-6CA220095C22}"/>
              </a:ext>
            </a:extLst>
          </p:cNvPr>
          <p:cNvSpPr/>
          <p:nvPr/>
        </p:nvSpPr>
        <p:spPr>
          <a:xfrm>
            <a:off x="9166501" y="2579591"/>
            <a:ext cx="2879903" cy="8833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b="1" dirty="0">
                <a:solidFill>
                  <a:schemeClr val="accent1"/>
                </a:solidFill>
              </a:rPr>
              <a:t>The N+ collector region</a:t>
            </a:r>
          </a:p>
          <a:p>
            <a:r>
              <a:rPr lang="en-US" altLang="ja-JP" b="1" dirty="0">
                <a:solidFill>
                  <a:schemeClr val="accent1"/>
                </a:solidFill>
              </a:rPr>
              <a:t>   has very few holes.</a:t>
            </a:r>
            <a:endParaRPr lang="ja-JP" altLang="en-US" dirty="0">
              <a:solidFill>
                <a:schemeClr val="accent1"/>
              </a:solidFill>
            </a:endParaRPr>
          </a:p>
        </p:txBody>
      </p:sp>
      <p:sp>
        <p:nvSpPr>
          <p:cNvPr id="278" name="テキスト ボックス 277">
            <a:extLst>
              <a:ext uri="{FF2B5EF4-FFF2-40B4-BE49-F238E27FC236}">
                <a16:creationId xmlns:a16="http://schemas.microsoft.com/office/drawing/2014/main" id="{ABD841BB-FB81-9A82-C491-D51CEF61A47D}"/>
              </a:ext>
            </a:extLst>
          </p:cNvPr>
          <p:cNvSpPr txBox="1"/>
          <p:nvPr/>
        </p:nvSpPr>
        <p:spPr>
          <a:xfrm>
            <a:off x="5784864" y="1141071"/>
            <a:ext cx="1547117" cy="369332"/>
          </a:xfrm>
          <a:prstGeom prst="rect">
            <a:avLst/>
          </a:prstGeom>
          <a:noFill/>
        </p:spPr>
        <p:txBody>
          <a:bodyPr wrap="square">
            <a:spAutoFit/>
          </a:bodyPr>
          <a:lstStyle/>
          <a:p>
            <a:r>
              <a:rPr kumimoji="1" lang="en-US" altLang="ja-JP" sz="1800" b="1" dirty="0"/>
              <a:t>= 0</a:t>
            </a:r>
            <a:endParaRPr lang="ja-JP" altLang="en-US" dirty="0"/>
          </a:p>
        </p:txBody>
      </p:sp>
      <p:sp>
        <p:nvSpPr>
          <p:cNvPr id="279" name="テキスト ボックス 278">
            <a:extLst>
              <a:ext uri="{FF2B5EF4-FFF2-40B4-BE49-F238E27FC236}">
                <a16:creationId xmlns:a16="http://schemas.microsoft.com/office/drawing/2014/main" id="{1C7A3E52-A29D-60B5-D6D5-1CCB4C6CD4DF}"/>
              </a:ext>
            </a:extLst>
          </p:cNvPr>
          <p:cNvSpPr txBox="1"/>
          <p:nvPr/>
        </p:nvSpPr>
        <p:spPr>
          <a:xfrm>
            <a:off x="11374989" y="1170946"/>
            <a:ext cx="671416" cy="369332"/>
          </a:xfrm>
          <a:prstGeom prst="rect">
            <a:avLst/>
          </a:prstGeom>
          <a:noFill/>
        </p:spPr>
        <p:txBody>
          <a:bodyPr wrap="square">
            <a:spAutoFit/>
          </a:bodyPr>
          <a:lstStyle/>
          <a:p>
            <a:r>
              <a:rPr kumimoji="1" lang="en-US" altLang="ja-JP" sz="1800" b="1" dirty="0"/>
              <a:t>&gt; 0</a:t>
            </a:r>
            <a:endParaRPr lang="ja-JP" altLang="en-US" dirty="0"/>
          </a:p>
        </p:txBody>
      </p:sp>
      <p:sp>
        <p:nvSpPr>
          <p:cNvPr id="280" name="テキスト ボックス 279">
            <a:extLst>
              <a:ext uri="{FF2B5EF4-FFF2-40B4-BE49-F238E27FC236}">
                <a16:creationId xmlns:a16="http://schemas.microsoft.com/office/drawing/2014/main" id="{166258F2-2A4F-4D7B-28B5-B1B1A7C7F517}"/>
              </a:ext>
            </a:extLst>
          </p:cNvPr>
          <p:cNvSpPr txBox="1"/>
          <p:nvPr/>
        </p:nvSpPr>
        <p:spPr>
          <a:xfrm>
            <a:off x="8783788" y="785629"/>
            <a:ext cx="1547117" cy="369332"/>
          </a:xfrm>
          <a:prstGeom prst="rect">
            <a:avLst/>
          </a:prstGeom>
          <a:noFill/>
        </p:spPr>
        <p:txBody>
          <a:bodyPr wrap="square">
            <a:spAutoFit/>
          </a:bodyPr>
          <a:lstStyle/>
          <a:p>
            <a:r>
              <a:rPr kumimoji="1" lang="en-US" altLang="ja-JP" sz="1800" b="1" dirty="0"/>
              <a:t>&gt; 0</a:t>
            </a:r>
            <a:endParaRPr lang="ja-JP" altLang="en-US" dirty="0"/>
          </a:p>
        </p:txBody>
      </p:sp>
      <p:cxnSp>
        <p:nvCxnSpPr>
          <p:cNvPr id="281" name="直線コネクタ 280">
            <a:extLst>
              <a:ext uri="{FF2B5EF4-FFF2-40B4-BE49-F238E27FC236}">
                <a16:creationId xmlns:a16="http://schemas.microsoft.com/office/drawing/2014/main" id="{7F44BB39-EA05-AD9B-5E62-9A876B8A5D6E}"/>
              </a:ext>
            </a:extLst>
          </p:cNvPr>
          <p:cNvCxnSpPr>
            <a:cxnSpLocks/>
          </p:cNvCxnSpPr>
          <p:nvPr/>
        </p:nvCxnSpPr>
        <p:spPr>
          <a:xfrm>
            <a:off x="6610907" y="3585870"/>
            <a:ext cx="4764081" cy="3334"/>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6" name="テキスト ボックス 285">
            <a:extLst>
              <a:ext uri="{FF2B5EF4-FFF2-40B4-BE49-F238E27FC236}">
                <a16:creationId xmlns:a16="http://schemas.microsoft.com/office/drawing/2014/main" id="{4837E44B-15BE-272F-7734-AA9FE215350A}"/>
              </a:ext>
            </a:extLst>
          </p:cNvPr>
          <p:cNvSpPr txBox="1"/>
          <p:nvPr/>
        </p:nvSpPr>
        <p:spPr>
          <a:xfrm>
            <a:off x="7722375" y="2562206"/>
            <a:ext cx="620935" cy="338554"/>
          </a:xfrm>
          <a:prstGeom prst="rect">
            <a:avLst/>
          </a:prstGeom>
          <a:noFill/>
        </p:spPr>
        <p:txBody>
          <a:bodyPr wrap="square">
            <a:spAutoFit/>
          </a:bodyPr>
          <a:lstStyle/>
          <a:p>
            <a:r>
              <a:rPr kumimoji="1" lang="en-US" altLang="ja-JP" sz="1600" b="1" dirty="0">
                <a:solidFill>
                  <a:schemeClr val="accent1"/>
                </a:solidFill>
              </a:rPr>
              <a:t>VB</a:t>
            </a:r>
            <a:endParaRPr lang="ja-JP" altLang="en-US" sz="1600" dirty="0"/>
          </a:p>
        </p:txBody>
      </p:sp>
      <p:cxnSp>
        <p:nvCxnSpPr>
          <p:cNvPr id="287" name="直線矢印コネクタ 286">
            <a:extLst>
              <a:ext uri="{FF2B5EF4-FFF2-40B4-BE49-F238E27FC236}">
                <a16:creationId xmlns:a16="http://schemas.microsoft.com/office/drawing/2014/main" id="{1E2319E4-18AB-DB91-5177-CB8CDE332197}"/>
              </a:ext>
            </a:extLst>
          </p:cNvPr>
          <p:cNvCxnSpPr>
            <a:cxnSpLocks/>
          </p:cNvCxnSpPr>
          <p:nvPr/>
        </p:nvCxnSpPr>
        <p:spPr>
          <a:xfrm flipV="1">
            <a:off x="7914236" y="3625352"/>
            <a:ext cx="0" cy="27925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0" name="直線矢印コネクタ 289">
            <a:extLst>
              <a:ext uri="{FF2B5EF4-FFF2-40B4-BE49-F238E27FC236}">
                <a16:creationId xmlns:a16="http://schemas.microsoft.com/office/drawing/2014/main" id="{C5A53219-CDDF-97ED-C53C-49398C7C2A86}"/>
              </a:ext>
            </a:extLst>
          </p:cNvPr>
          <p:cNvCxnSpPr>
            <a:cxnSpLocks/>
          </p:cNvCxnSpPr>
          <p:nvPr/>
        </p:nvCxnSpPr>
        <p:spPr>
          <a:xfrm flipH="1">
            <a:off x="7914236" y="2873684"/>
            <a:ext cx="4955" cy="377797"/>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4" name="直線矢印コネクタ 293">
            <a:extLst>
              <a:ext uri="{FF2B5EF4-FFF2-40B4-BE49-F238E27FC236}">
                <a16:creationId xmlns:a16="http://schemas.microsoft.com/office/drawing/2014/main" id="{977A9986-74D9-1353-220A-945BC0502C91}"/>
              </a:ext>
            </a:extLst>
          </p:cNvPr>
          <p:cNvCxnSpPr>
            <a:cxnSpLocks/>
          </p:cNvCxnSpPr>
          <p:nvPr/>
        </p:nvCxnSpPr>
        <p:spPr>
          <a:xfrm flipV="1">
            <a:off x="11030736" y="3600936"/>
            <a:ext cx="10183" cy="49375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96" name="直線矢印コネクタ 295">
            <a:extLst>
              <a:ext uri="{FF2B5EF4-FFF2-40B4-BE49-F238E27FC236}">
                <a16:creationId xmlns:a16="http://schemas.microsoft.com/office/drawing/2014/main" id="{2F1209E5-F636-9EE0-F470-40E99713EE96}"/>
              </a:ext>
            </a:extLst>
          </p:cNvPr>
          <p:cNvCxnSpPr>
            <a:cxnSpLocks/>
          </p:cNvCxnSpPr>
          <p:nvPr/>
        </p:nvCxnSpPr>
        <p:spPr>
          <a:xfrm flipH="1">
            <a:off x="11019484" y="4502254"/>
            <a:ext cx="23917" cy="101936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8" name="テキスト ボックス 297">
            <a:extLst>
              <a:ext uri="{FF2B5EF4-FFF2-40B4-BE49-F238E27FC236}">
                <a16:creationId xmlns:a16="http://schemas.microsoft.com/office/drawing/2014/main" id="{B8D1638D-0F2A-482C-0EA3-406D95262A61}"/>
              </a:ext>
            </a:extLst>
          </p:cNvPr>
          <p:cNvSpPr txBox="1"/>
          <p:nvPr/>
        </p:nvSpPr>
        <p:spPr>
          <a:xfrm>
            <a:off x="10431410" y="4090295"/>
            <a:ext cx="1547117" cy="369332"/>
          </a:xfrm>
          <a:prstGeom prst="rect">
            <a:avLst/>
          </a:prstGeom>
          <a:noFill/>
        </p:spPr>
        <p:txBody>
          <a:bodyPr wrap="square">
            <a:spAutoFit/>
          </a:bodyPr>
          <a:lstStyle/>
          <a:p>
            <a:r>
              <a:rPr kumimoji="1" lang="en-US" altLang="ja-JP" sz="1800" b="1" dirty="0" err="1"/>
              <a:t>V</a:t>
            </a:r>
            <a:r>
              <a:rPr kumimoji="1" lang="en-US" altLang="ja-JP" sz="1200" b="1" dirty="0" err="1"/>
              <a:t>Collector</a:t>
            </a:r>
            <a:endParaRPr lang="ja-JP" altLang="en-US" sz="1200" dirty="0"/>
          </a:p>
        </p:txBody>
      </p:sp>
      <p:sp>
        <p:nvSpPr>
          <p:cNvPr id="299" name="テキスト ボックス 298">
            <a:extLst>
              <a:ext uri="{FF2B5EF4-FFF2-40B4-BE49-F238E27FC236}">
                <a16:creationId xmlns:a16="http://schemas.microsoft.com/office/drawing/2014/main" id="{D5782BBA-8F92-4DA2-9A75-04FE9C50D72E}"/>
              </a:ext>
            </a:extLst>
          </p:cNvPr>
          <p:cNvSpPr txBox="1"/>
          <p:nvPr/>
        </p:nvSpPr>
        <p:spPr>
          <a:xfrm>
            <a:off x="11428134" y="4066730"/>
            <a:ext cx="671416" cy="369332"/>
          </a:xfrm>
          <a:prstGeom prst="rect">
            <a:avLst/>
          </a:prstGeom>
          <a:noFill/>
        </p:spPr>
        <p:txBody>
          <a:bodyPr wrap="square">
            <a:spAutoFit/>
          </a:bodyPr>
          <a:lstStyle/>
          <a:p>
            <a:r>
              <a:rPr kumimoji="1" lang="en-US" altLang="ja-JP" sz="1800" b="1" dirty="0"/>
              <a:t>&gt; 0</a:t>
            </a:r>
            <a:endParaRPr lang="ja-JP" altLang="en-US" dirty="0"/>
          </a:p>
        </p:txBody>
      </p:sp>
    </p:spTree>
    <p:extLst>
      <p:ext uri="{BB962C8B-B14F-4D97-AF65-F5344CB8AC3E}">
        <p14:creationId xmlns:p14="http://schemas.microsoft.com/office/powerpoint/2010/main" val="18666588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4606FA7-E71C-DD8D-8B26-C1B4B889F1CD}"/>
              </a:ext>
            </a:extLst>
          </p:cNvPr>
          <p:cNvSpPr txBox="1"/>
          <p:nvPr/>
        </p:nvSpPr>
        <p:spPr>
          <a:xfrm>
            <a:off x="764180" y="6338197"/>
            <a:ext cx="11772900" cy="738664"/>
          </a:xfrm>
          <a:prstGeom prst="rect">
            <a:avLst/>
          </a:prstGeom>
          <a:noFill/>
        </p:spPr>
        <p:txBody>
          <a:bodyPr wrap="square">
            <a:spAutoFit/>
          </a:bodyPr>
          <a:lstStyle/>
          <a:p>
            <a:r>
              <a:rPr lang="ja-JP" altLang="en-US" sz="2400" dirty="0">
                <a:hlinkClick r:id="rId2"/>
              </a:rPr>
              <a:t>https://www.sciencedirect.com/science/article/abs/pii/0038110181901854</a:t>
            </a:r>
            <a:endParaRPr lang="en-US" altLang="ja-JP" sz="2400" dirty="0"/>
          </a:p>
          <a:p>
            <a:endParaRPr lang="ja-JP" altLang="en-US" dirty="0"/>
          </a:p>
        </p:txBody>
      </p:sp>
      <p:pic>
        <p:nvPicPr>
          <p:cNvPr id="5" name="図 4">
            <a:extLst>
              <a:ext uri="{FF2B5EF4-FFF2-40B4-BE49-F238E27FC236}">
                <a16:creationId xmlns:a16="http://schemas.microsoft.com/office/drawing/2014/main" id="{F261D0C2-9052-9419-B711-B32BDE8B89A9}"/>
              </a:ext>
            </a:extLst>
          </p:cNvPr>
          <p:cNvPicPr>
            <a:picLocks noChangeAspect="1"/>
          </p:cNvPicPr>
          <p:nvPr/>
        </p:nvPicPr>
        <p:blipFill rotWithShape="1">
          <a:blip r:embed="rId3"/>
          <a:srcRect r="2500" b="8943"/>
          <a:stretch/>
        </p:blipFill>
        <p:spPr>
          <a:xfrm>
            <a:off x="114300" y="0"/>
            <a:ext cx="11887200" cy="6244683"/>
          </a:xfrm>
          <a:prstGeom prst="rect">
            <a:avLst/>
          </a:prstGeom>
        </p:spPr>
      </p:pic>
    </p:spTree>
    <p:extLst>
      <p:ext uri="{BB962C8B-B14F-4D97-AF65-F5344CB8AC3E}">
        <p14:creationId xmlns:p14="http://schemas.microsoft.com/office/powerpoint/2010/main" val="3683210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8E6EA74-E3F7-27C3-E732-2182CAF9D05D}"/>
              </a:ext>
            </a:extLst>
          </p:cNvPr>
          <p:cNvSpPr txBox="1"/>
          <p:nvPr/>
        </p:nvSpPr>
        <p:spPr>
          <a:xfrm>
            <a:off x="591176" y="6156869"/>
            <a:ext cx="11690789" cy="707886"/>
          </a:xfrm>
          <a:prstGeom prst="rect">
            <a:avLst/>
          </a:prstGeom>
          <a:noFill/>
        </p:spPr>
        <p:txBody>
          <a:bodyPr wrap="square">
            <a:spAutoFit/>
          </a:bodyPr>
          <a:lstStyle/>
          <a:p>
            <a:br>
              <a:rPr lang="en-US" altLang="ja-JP" sz="1600" b="1" i="0" dirty="0">
                <a:solidFill>
                  <a:srgbClr val="000000"/>
                </a:solidFill>
                <a:effectLst/>
                <a:latin typeface="Meiryo" panose="020B0604030504040204" pitchFamily="50" charset="-128"/>
                <a:ea typeface="Meiryo" panose="020B0604030504040204" pitchFamily="50" charset="-128"/>
              </a:rPr>
            </a:br>
            <a:r>
              <a:rPr lang="en-US" altLang="ja-JP" sz="2400" b="1" i="0" dirty="0">
                <a:solidFill>
                  <a:srgbClr val="000000"/>
                </a:solidFill>
                <a:effectLst/>
                <a:latin typeface="Meiryo" panose="020B0604030504040204" pitchFamily="50" charset="-128"/>
                <a:ea typeface="Meiryo" panose="020B0604030504040204" pitchFamily="50" charset="-128"/>
              </a:rPr>
              <a:t>See  </a:t>
            </a:r>
            <a:r>
              <a:rPr lang="en-US" altLang="ja-JP" sz="2400" b="1" i="0" dirty="0">
                <a:solidFill>
                  <a:srgbClr val="000000"/>
                </a:solidFill>
                <a:effectLst/>
                <a:latin typeface="Meiryo" panose="020B0604030504040204" pitchFamily="50" charset="-128"/>
                <a:ea typeface="Meiryo" panose="020B0604030504040204" pitchFamily="50" charset="-128"/>
                <a:hlinkClick r:id="rId2"/>
              </a:rPr>
              <a:t>ICECET2021_Paper61_html</a:t>
            </a:r>
            <a:r>
              <a:rPr lang="en-US" altLang="ja-JP" sz="2400" b="1" dirty="0">
                <a:solidFill>
                  <a:srgbClr val="000000"/>
                </a:solidFill>
                <a:latin typeface="Meiryo" panose="020B0604030504040204" pitchFamily="50" charset="-128"/>
                <a:ea typeface="Meiryo" panose="020B0604030504040204" pitchFamily="50" charset="-128"/>
              </a:rPr>
              <a:t>  </a:t>
            </a:r>
            <a:r>
              <a:rPr lang="en-US" altLang="ja-JP" sz="2400" b="1" i="0" dirty="0">
                <a:solidFill>
                  <a:srgbClr val="000000"/>
                </a:solidFill>
                <a:effectLst/>
                <a:latin typeface="Meiryo" panose="020B0604030504040204" pitchFamily="50" charset="-128"/>
                <a:ea typeface="Meiryo" panose="020B0604030504040204" pitchFamily="50" charset="-128"/>
              </a:rPr>
              <a:t>and  </a:t>
            </a:r>
            <a:r>
              <a:rPr lang="en-US" altLang="ja-JP" sz="2400" b="1" i="0" dirty="0">
                <a:solidFill>
                  <a:srgbClr val="000000"/>
                </a:solidFill>
                <a:effectLst/>
                <a:latin typeface="Meiryo" panose="020B0604030504040204" pitchFamily="50" charset="-128"/>
                <a:ea typeface="Meiryo" panose="020B0604030504040204" pitchFamily="50" charset="-128"/>
                <a:hlinkClick r:id="rId3"/>
              </a:rPr>
              <a:t>ICECET2021_Paper75_html</a:t>
            </a:r>
            <a:endParaRPr lang="ja-JP" altLang="en-US" sz="2400" dirty="0"/>
          </a:p>
        </p:txBody>
      </p:sp>
      <p:pic>
        <p:nvPicPr>
          <p:cNvPr id="15" name="図 14">
            <a:extLst>
              <a:ext uri="{FF2B5EF4-FFF2-40B4-BE49-F238E27FC236}">
                <a16:creationId xmlns:a16="http://schemas.microsoft.com/office/drawing/2014/main" id="{556DF4FF-B7CD-DF6C-BE1F-974F26D1733D}"/>
              </a:ext>
            </a:extLst>
          </p:cNvPr>
          <p:cNvPicPr>
            <a:picLocks noChangeAspect="1"/>
          </p:cNvPicPr>
          <p:nvPr/>
        </p:nvPicPr>
        <p:blipFill rotWithShape="1">
          <a:blip r:embed="rId4"/>
          <a:srcRect r="2143" b="7755"/>
          <a:stretch/>
        </p:blipFill>
        <p:spPr>
          <a:xfrm>
            <a:off x="0" y="0"/>
            <a:ext cx="11930743" cy="6326146"/>
          </a:xfrm>
          <a:prstGeom prst="rect">
            <a:avLst/>
          </a:prstGeom>
        </p:spPr>
      </p:pic>
    </p:spTree>
    <p:extLst>
      <p:ext uri="{BB962C8B-B14F-4D97-AF65-F5344CB8AC3E}">
        <p14:creationId xmlns:p14="http://schemas.microsoft.com/office/powerpoint/2010/main" val="19956718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3F70F424-1DC1-EF11-ECDA-03536B14F05B}"/>
              </a:ext>
            </a:extLst>
          </p:cNvPr>
          <p:cNvSpPr txBox="1"/>
          <p:nvPr/>
        </p:nvSpPr>
        <p:spPr>
          <a:xfrm>
            <a:off x="394498" y="1237633"/>
            <a:ext cx="11448096" cy="4693593"/>
          </a:xfrm>
          <a:prstGeom prst="rect">
            <a:avLst/>
          </a:prstGeom>
          <a:noFill/>
        </p:spPr>
        <p:txBody>
          <a:bodyPr wrap="square">
            <a:spAutoFit/>
          </a:bodyPr>
          <a:lstStyle/>
          <a:p>
            <a:pPr indent="203200"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地球規模で</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の</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脱炭素社会の実現は人類の永遠のテーマです。</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京都地球温暖化防止会議（</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COP3</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）が１９９７年１２月に開催されてから２５年になります。今後さらに人類の共通理念として環境を大切にしていこうという活動がさらに加速される事になるでしょう。　</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　　　</a:t>
            </a:r>
            <a:endParaRPr lang="en-US" altLang="ja-JP" sz="1100" b="1" kern="100" dirty="0">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今では太陽光パネルをビルの屋上や住宅の屋根に組み込む事を奨励する事が普通になりました。太陽電池だけでなく、電気自動車から自動走行車</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まで</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、人工知能を組み込んだ</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、人間にやさしい</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システム</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(AIPS*)</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はすべて</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半導体電子部品の塊です。</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今後、</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半導体電子デバイス</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産業</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は「産業のコメ」として</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国家戦略</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として非常に重要な存在となります。</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endParaRPr lang="ja-JP" altLang="ja-JP" sz="11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資源の乏しい日本にとっては、エネルギー政策と食料政策は永遠の課題</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です</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今後、そんな中で</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半導体電子デバイス産業を支える日本の技術力に期待される事は大きいです。</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endParaRPr lang="en-US" altLang="ja-JP" b="1" kern="100" dirty="0">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本書では特に光エネルギーを効率よく電気エネルギー</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に</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変換する半導体電子デバイスの</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基本</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構造と動作原理についてわかりやすく説明する事を狙いとしています。科学</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技術</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に関心ある若い世代</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だけでなく一般社会人の皆様にも</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半導体電子デバイスの楽しさを感じていただければ幸いです。</a:t>
            </a:r>
            <a:endParaRPr lang="ja-JP" altLang="ja-JP" sz="11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597798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四角形: 角を丸くする 1">
            <a:extLst>
              <a:ext uri="{FF2B5EF4-FFF2-40B4-BE49-F238E27FC236}">
                <a16:creationId xmlns:a16="http://schemas.microsoft.com/office/drawing/2014/main" id="{D2533457-9069-65CC-37CF-04AC7AEF61EA}"/>
              </a:ext>
            </a:extLst>
          </p:cNvPr>
          <p:cNvSpPr/>
          <p:nvPr/>
        </p:nvSpPr>
        <p:spPr>
          <a:xfrm>
            <a:off x="476443" y="90616"/>
            <a:ext cx="10769626" cy="461665"/>
          </a:xfrm>
          <a:prstGeom prst="roundRect">
            <a:avLst/>
          </a:prstGeom>
          <a:solidFill>
            <a:schemeClr val="bg1"/>
          </a:solid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6C7D2ED7-3F70-0776-35EC-0FD82D6B9E86}"/>
              </a:ext>
            </a:extLst>
          </p:cNvPr>
          <p:cNvSpPr txBox="1"/>
          <p:nvPr/>
        </p:nvSpPr>
        <p:spPr>
          <a:xfrm>
            <a:off x="629920" y="168127"/>
            <a:ext cx="10312438" cy="369332"/>
          </a:xfrm>
          <a:prstGeom prst="rect">
            <a:avLst/>
          </a:prstGeom>
          <a:noFill/>
        </p:spPr>
        <p:txBody>
          <a:bodyPr wrap="none" rtlCol="0">
            <a:spAutoFit/>
          </a:bodyPr>
          <a:lstStyle/>
          <a:p>
            <a:r>
              <a:rPr kumimoji="1" lang="ja-JP" altLang="en-US" b="1" dirty="0">
                <a:solidFill>
                  <a:schemeClr val="accent1">
                    <a:lumMod val="75000"/>
                  </a:schemeClr>
                </a:solidFill>
              </a:rPr>
              <a:t>受光表面</a:t>
            </a:r>
            <a:r>
              <a:rPr kumimoji="1" lang="en-US" altLang="ja-JP" b="1" dirty="0">
                <a:solidFill>
                  <a:schemeClr val="accent1">
                    <a:lumMod val="75000"/>
                  </a:schemeClr>
                </a:solidFill>
              </a:rPr>
              <a:t>P</a:t>
            </a:r>
            <a:r>
              <a:rPr kumimoji="1" lang="ja-JP" altLang="en-US" b="1" dirty="0">
                <a:solidFill>
                  <a:schemeClr val="accent1">
                    <a:lumMod val="75000"/>
                  </a:schemeClr>
                </a:solidFill>
              </a:rPr>
              <a:t>＋層と裏面の</a:t>
            </a:r>
            <a:r>
              <a:rPr kumimoji="1" lang="en-US" altLang="ja-JP" b="1" dirty="0">
                <a:solidFill>
                  <a:schemeClr val="accent1">
                    <a:lumMod val="75000"/>
                  </a:schemeClr>
                </a:solidFill>
              </a:rPr>
              <a:t>P+</a:t>
            </a:r>
            <a:r>
              <a:rPr kumimoji="1" lang="ja-JP" altLang="en-US" b="1" dirty="0">
                <a:solidFill>
                  <a:schemeClr val="accent1">
                    <a:lumMod val="75000"/>
                  </a:schemeClr>
                </a:solidFill>
              </a:rPr>
              <a:t>層の両面がピン留め接地された、</a:t>
            </a:r>
            <a:r>
              <a:rPr kumimoji="1" lang="en-US" altLang="ja-JP" b="1" dirty="0">
                <a:solidFill>
                  <a:schemeClr val="accent1">
                    <a:lumMod val="75000"/>
                  </a:schemeClr>
                </a:solidFill>
              </a:rPr>
              <a:t>P+PNPP+</a:t>
            </a:r>
            <a:r>
              <a:rPr kumimoji="1" lang="ja-JP" altLang="en-US" b="1" dirty="0">
                <a:solidFill>
                  <a:schemeClr val="accent1">
                    <a:lumMod val="75000"/>
                  </a:schemeClr>
                </a:solidFill>
              </a:rPr>
              <a:t>接合型新型太陽電池の提案</a:t>
            </a:r>
          </a:p>
        </p:txBody>
      </p:sp>
      <p:sp>
        <p:nvSpPr>
          <p:cNvPr id="4" name="テキスト ボックス 3">
            <a:extLst>
              <a:ext uri="{FF2B5EF4-FFF2-40B4-BE49-F238E27FC236}">
                <a16:creationId xmlns:a16="http://schemas.microsoft.com/office/drawing/2014/main" id="{DF2BDCA0-233B-BE4F-9822-4A7DF466CE10}"/>
              </a:ext>
            </a:extLst>
          </p:cNvPr>
          <p:cNvSpPr txBox="1"/>
          <p:nvPr/>
        </p:nvSpPr>
        <p:spPr>
          <a:xfrm>
            <a:off x="800319" y="934302"/>
            <a:ext cx="10623418" cy="5632311"/>
          </a:xfrm>
          <a:prstGeom prst="rect">
            <a:avLst/>
          </a:prstGeom>
          <a:noFill/>
        </p:spPr>
        <p:txBody>
          <a:bodyPr wrap="square" rtlCol="0">
            <a:spAutoFit/>
          </a:bodyPr>
          <a:lstStyle/>
          <a:p>
            <a:r>
              <a:rPr kumimoji="1" lang="ja-JP" altLang="en-US" b="1" dirty="0">
                <a:solidFill>
                  <a:schemeClr val="accent1">
                    <a:lumMod val="75000"/>
                  </a:schemeClr>
                </a:solidFill>
              </a:rPr>
              <a:t>太陽電池も半導体電子部品である。すべての半導体電子部品は戦略的に非常に重要な存在である</a:t>
            </a:r>
            <a:r>
              <a:rPr lang="ja-JP" altLang="en-US" b="1" dirty="0">
                <a:solidFill>
                  <a:schemeClr val="accent1">
                    <a:lumMod val="75000"/>
                  </a:schemeClr>
                </a:solidFill>
              </a:rPr>
              <a:t>。</a:t>
            </a:r>
            <a:endParaRPr lang="en-US" altLang="ja-JP" b="1" dirty="0">
              <a:solidFill>
                <a:schemeClr val="accent1">
                  <a:lumMod val="75000"/>
                </a:schemeClr>
              </a:solidFill>
            </a:endParaRPr>
          </a:p>
          <a:p>
            <a:endParaRPr kumimoji="1" lang="en-US" altLang="ja-JP" b="1" dirty="0">
              <a:solidFill>
                <a:schemeClr val="accent1">
                  <a:lumMod val="75000"/>
                </a:schemeClr>
              </a:solidFill>
            </a:endParaRPr>
          </a:p>
          <a:p>
            <a:r>
              <a:rPr kumimoji="1" lang="ja-JP" altLang="en-US" b="1" dirty="0">
                <a:solidFill>
                  <a:schemeClr val="accent1">
                    <a:lumMod val="75000"/>
                  </a:schemeClr>
                </a:solidFill>
              </a:rPr>
              <a:t>太陽電池も産業のコメとして、日本は国をあげてその国産化を推進する事が必要がある。やすい</a:t>
            </a:r>
            <a:endParaRPr kumimoji="1" lang="en-US" altLang="ja-JP" b="1" dirty="0">
              <a:solidFill>
                <a:schemeClr val="accent1">
                  <a:lumMod val="75000"/>
                </a:schemeClr>
              </a:solidFill>
            </a:endParaRPr>
          </a:p>
          <a:p>
            <a:r>
              <a:rPr lang="ja-JP" altLang="en-US" b="1" dirty="0">
                <a:solidFill>
                  <a:schemeClr val="accent1">
                    <a:lumMod val="75000"/>
                  </a:schemeClr>
                </a:solidFill>
              </a:rPr>
              <a:t>単純な </a:t>
            </a:r>
            <a:r>
              <a:rPr lang="en-US" altLang="ja-JP" b="1" dirty="0">
                <a:solidFill>
                  <a:schemeClr val="accent1">
                    <a:lumMod val="75000"/>
                  </a:schemeClr>
                </a:solidFill>
              </a:rPr>
              <a:t>N+PP+ </a:t>
            </a:r>
            <a:r>
              <a:rPr lang="ja-JP" altLang="en-US" b="1" dirty="0">
                <a:solidFill>
                  <a:schemeClr val="accent1">
                    <a:lumMod val="75000"/>
                  </a:schemeClr>
                </a:solidFill>
              </a:rPr>
              <a:t>接合の </a:t>
            </a:r>
            <a:r>
              <a:rPr lang="en-US" altLang="ja-JP" b="1" dirty="0">
                <a:solidFill>
                  <a:schemeClr val="accent1">
                    <a:lumMod val="75000"/>
                  </a:schemeClr>
                </a:solidFill>
              </a:rPr>
              <a:t>single  </a:t>
            </a:r>
            <a:r>
              <a:rPr lang="ja-JP" altLang="en-US" b="1" dirty="0">
                <a:solidFill>
                  <a:schemeClr val="accent1">
                    <a:lumMod val="75000"/>
                  </a:schemeClr>
                </a:solidFill>
              </a:rPr>
              <a:t>接合型太陽電池より、萩原が提案する </a:t>
            </a:r>
            <a:r>
              <a:rPr lang="en-US" altLang="ja-JP" b="1" dirty="0">
                <a:solidFill>
                  <a:schemeClr val="accent1">
                    <a:lumMod val="75000"/>
                  </a:schemeClr>
                </a:solidFill>
              </a:rPr>
              <a:t>P+PNPP+</a:t>
            </a:r>
            <a:r>
              <a:rPr lang="ja-JP" altLang="en-US" b="1" dirty="0">
                <a:solidFill>
                  <a:schemeClr val="accent1">
                    <a:lumMod val="75000"/>
                  </a:schemeClr>
                </a:solidFill>
              </a:rPr>
              <a:t>接合の </a:t>
            </a:r>
            <a:r>
              <a:rPr lang="en-US" altLang="ja-JP" b="1" dirty="0">
                <a:solidFill>
                  <a:schemeClr val="accent1">
                    <a:lumMod val="75000"/>
                  </a:schemeClr>
                </a:solidFill>
              </a:rPr>
              <a:t>double</a:t>
            </a:r>
          </a:p>
          <a:p>
            <a:r>
              <a:rPr lang="ja-JP" altLang="en-US" b="1" dirty="0">
                <a:solidFill>
                  <a:schemeClr val="accent1">
                    <a:lumMod val="75000"/>
                  </a:schemeClr>
                </a:solidFill>
              </a:rPr>
              <a:t>接合型太陽電池のメリットについて、これから詳細に説明する。その詳細は </a:t>
            </a:r>
            <a:r>
              <a:rPr lang="en-US" altLang="ja-JP" b="1" dirty="0">
                <a:solidFill>
                  <a:schemeClr val="accent1">
                    <a:lumMod val="75000"/>
                  </a:schemeClr>
                </a:solidFill>
              </a:rPr>
              <a:t>2020</a:t>
            </a:r>
            <a:r>
              <a:rPr lang="ja-JP" altLang="en-US" b="1" dirty="0">
                <a:solidFill>
                  <a:schemeClr val="accent1">
                    <a:lumMod val="75000"/>
                  </a:schemeClr>
                </a:solidFill>
              </a:rPr>
              <a:t>年８月１日出願</a:t>
            </a:r>
            <a:endParaRPr lang="en-US" altLang="ja-JP" b="1" dirty="0">
              <a:solidFill>
                <a:schemeClr val="accent1">
                  <a:lumMod val="75000"/>
                </a:schemeClr>
              </a:solidFill>
            </a:endParaRPr>
          </a:p>
          <a:p>
            <a:r>
              <a:rPr kumimoji="1" lang="ja-JP" altLang="en-US" b="1" dirty="0">
                <a:solidFill>
                  <a:schemeClr val="accent1">
                    <a:lumMod val="75000"/>
                  </a:schemeClr>
                </a:solidFill>
              </a:rPr>
              <a:t>の日本国出願特許　</a:t>
            </a:r>
            <a:r>
              <a:rPr kumimoji="1" lang="en-US" altLang="ja-JP" b="1" dirty="0">
                <a:solidFill>
                  <a:schemeClr val="accent1">
                    <a:lumMod val="75000"/>
                  </a:schemeClr>
                </a:solidFill>
              </a:rPr>
              <a:t>JPA2020-131313 </a:t>
            </a:r>
            <a:r>
              <a:rPr kumimoji="1" lang="ja-JP" altLang="en-US" b="1" dirty="0">
                <a:solidFill>
                  <a:schemeClr val="accent1">
                    <a:lumMod val="75000"/>
                  </a:schemeClr>
                </a:solidFill>
              </a:rPr>
              <a:t>に記載している。その内容を、これから詳細に、半導体の</a:t>
            </a:r>
            <a:endParaRPr kumimoji="1" lang="en-US" altLang="ja-JP" b="1" dirty="0">
              <a:solidFill>
                <a:schemeClr val="accent1">
                  <a:lumMod val="75000"/>
                </a:schemeClr>
              </a:solidFill>
            </a:endParaRPr>
          </a:p>
          <a:p>
            <a:r>
              <a:rPr kumimoji="1" lang="ja-JP" altLang="en-US" b="1" dirty="0">
                <a:solidFill>
                  <a:schemeClr val="accent1">
                    <a:lumMod val="75000"/>
                  </a:schemeClr>
                </a:solidFill>
              </a:rPr>
              <a:t>基礎知識からひも</a:t>
            </a:r>
            <a:r>
              <a:rPr lang="ja-JP" altLang="en-US" b="1" dirty="0">
                <a:solidFill>
                  <a:schemeClr val="accent1">
                    <a:lumMod val="75000"/>
                  </a:schemeClr>
                </a:solidFill>
              </a:rPr>
              <a:t>解いて説明する。</a:t>
            </a:r>
            <a:endParaRPr lang="en-US" altLang="ja-JP" b="1" dirty="0">
              <a:solidFill>
                <a:schemeClr val="accent1">
                  <a:lumMod val="75000"/>
                </a:schemeClr>
              </a:solidFill>
            </a:endParaRPr>
          </a:p>
          <a:p>
            <a:endParaRPr lang="en-US" altLang="ja-JP" b="1" dirty="0">
              <a:solidFill>
                <a:schemeClr val="accent1">
                  <a:lumMod val="75000"/>
                </a:schemeClr>
              </a:solidFill>
            </a:endParaRPr>
          </a:p>
          <a:p>
            <a:r>
              <a:rPr lang="en-US" altLang="ja-JP" b="1" dirty="0">
                <a:solidFill>
                  <a:schemeClr val="accent1">
                    <a:lumMod val="75000"/>
                  </a:schemeClr>
                </a:solidFill>
              </a:rPr>
              <a:t>(1)</a:t>
            </a:r>
            <a:r>
              <a:rPr lang="ja-JP" altLang="en-US" b="1" dirty="0">
                <a:solidFill>
                  <a:schemeClr val="accent1">
                    <a:lumMod val="75000"/>
                  </a:schemeClr>
                </a:solidFill>
              </a:rPr>
              <a:t>金属と絶縁体の違いをまず説明する。次に</a:t>
            </a:r>
            <a:r>
              <a:rPr lang="en-US" altLang="ja-JP" b="1" dirty="0">
                <a:solidFill>
                  <a:schemeClr val="accent1">
                    <a:lumMod val="75000"/>
                  </a:schemeClr>
                </a:solidFill>
              </a:rPr>
              <a:t>(2)</a:t>
            </a:r>
            <a:r>
              <a:rPr lang="ja-JP" altLang="en-US" b="1" dirty="0">
                <a:solidFill>
                  <a:schemeClr val="accent1">
                    <a:lumMod val="75000"/>
                  </a:schemeClr>
                </a:solidFill>
              </a:rPr>
              <a:t>半導体の基本特性を説明する。次に</a:t>
            </a:r>
            <a:r>
              <a:rPr lang="en-US" altLang="ja-JP" b="1" dirty="0">
                <a:solidFill>
                  <a:schemeClr val="accent1">
                    <a:lumMod val="75000"/>
                  </a:schemeClr>
                </a:solidFill>
              </a:rPr>
              <a:t>(3) single</a:t>
            </a:r>
            <a:r>
              <a:rPr lang="ja-JP" altLang="en-US" b="1" dirty="0">
                <a:solidFill>
                  <a:schemeClr val="accent1">
                    <a:lumMod val="75000"/>
                  </a:schemeClr>
                </a:solidFill>
              </a:rPr>
              <a:t>接合型のダイオードの整流特性を説明する。次に </a:t>
            </a:r>
            <a:r>
              <a:rPr lang="en-US" altLang="ja-JP" b="1" dirty="0">
                <a:solidFill>
                  <a:schemeClr val="accent1">
                    <a:lumMod val="75000"/>
                  </a:schemeClr>
                </a:solidFill>
              </a:rPr>
              <a:t>(4) double </a:t>
            </a:r>
            <a:r>
              <a:rPr lang="ja-JP" altLang="en-US" b="1" dirty="0">
                <a:solidFill>
                  <a:schemeClr val="accent1">
                    <a:lumMod val="75000"/>
                  </a:schemeClr>
                </a:solidFill>
              </a:rPr>
              <a:t>接合型バイポーラトランジスタの電流増幅特性や</a:t>
            </a:r>
            <a:r>
              <a:rPr lang="en-US" altLang="ja-JP" b="1" dirty="0">
                <a:solidFill>
                  <a:schemeClr val="accent1">
                    <a:lumMod val="75000"/>
                  </a:schemeClr>
                </a:solidFill>
              </a:rPr>
              <a:t>(5) triple </a:t>
            </a:r>
            <a:r>
              <a:rPr lang="ja-JP" altLang="en-US" b="1" dirty="0">
                <a:solidFill>
                  <a:schemeClr val="accent1">
                    <a:lumMod val="75000"/>
                  </a:schemeClr>
                </a:solidFill>
              </a:rPr>
              <a:t>接合型サイリスター型の理想的な高速</a:t>
            </a:r>
            <a:r>
              <a:rPr lang="en-US" altLang="ja-JP" b="1" dirty="0">
                <a:solidFill>
                  <a:schemeClr val="accent1">
                    <a:lumMod val="75000"/>
                  </a:schemeClr>
                </a:solidFill>
              </a:rPr>
              <a:t>Switch</a:t>
            </a:r>
            <a:r>
              <a:rPr lang="ja-JP" altLang="en-US" b="1" dirty="0">
                <a:solidFill>
                  <a:schemeClr val="accent1">
                    <a:lumMod val="75000"/>
                  </a:schemeClr>
                </a:solidFill>
              </a:rPr>
              <a:t>動作特性を説明する。さらに</a:t>
            </a:r>
            <a:r>
              <a:rPr lang="en-US" altLang="ja-JP" b="1" dirty="0">
                <a:solidFill>
                  <a:schemeClr val="accent1">
                    <a:lumMod val="75000"/>
                  </a:schemeClr>
                </a:solidFill>
              </a:rPr>
              <a:t>(6) MOS</a:t>
            </a:r>
            <a:r>
              <a:rPr lang="ja-JP" altLang="en-US" b="1" dirty="0">
                <a:solidFill>
                  <a:schemeClr val="accent1">
                    <a:lumMod val="75000"/>
                  </a:schemeClr>
                </a:solidFill>
              </a:rPr>
              <a:t>型の</a:t>
            </a:r>
            <a:r>
              <a:rPr kumimoji="1" lang="ja-JP" altLang="en-US" b="1" dirty="0">
                <a:solidFill>
                  <a:schemeClr val="accent1">
                    <a:lumMod val="75000"/>
                  </a:schemeClr>
                </a:solidFill>
              </a:rPr>
              <a:t>トランジスタの電流増幅特性を説明し、</a:t>
            </a:r>
            <a:r>
              <a:rPr kumimoji="1" lang="en-US" altLang="ja-JP" b="1" dirty="0">
                <a:solidFill>
                  <a:schemeClr val="accent1">
                    <a:lumMod val="75000"/>
                  </a:schemeClr>
                </a:solidFill>
              </a:rPr>
              <a:t>(7) CMOS</a:t>
            </a:r>
            <a:r>
              <a:rPr kumimoji="1" lang="ja-JP" altLang="en-US" b="1" dirty="0">
                <a:solidFill>
                  <a:schemeClr val="accent1">
                    <a:lumMod val="75000"/>
                  </a:schemeClr>
                </a:solidFill>
              </a:rPr>
              <a:t>型インバータ回路の省エネ特性</a:t>
            </a:r>
            <a:r>
              <a:rPr lang="ja-JP" altLang="en-US" b="1" dirty="0">
                <a:solidFill>
                  <a:schemeClr val="accent1">
                    <a:lumMod val="75000"/>
                  </a:schemeClr>
                </a:solidFill>
              </a:rPr>
              <a:t>と、それ</a:t>
            </a:r>
            <a:r>
              <a:rPr kumimoji="1" lang="ja-JP" altLang="en-US" b="1" dirty="0">
                <a:solidFill>
                  <a:schemeClr val="accent1">
                    <a:lumMod val="75000"/>
                  </a:schemeClr>
                </a:solidFill>
              </a:rPr>
              <a:t>を</a:t>
            </a:r>
            <a:r>
              <a:rPr kumimoji="1" lang="en-US" altLang="ja-JP" b="1" dirty="0">
                <a:solidFill>
                  <a:schemeClr val="accent1">
                    <a:lumMod val="75000"/>
                  </a:schemeClr>
                </a:solidFill>
              </a:rPr>
              <a:t>CMOS</a:t>
            </a:r>
            <a:r>
              <a:rPr kumimoji="1" lang="ja-JP" altLang="en-US" b="1" dirty="0">
                <a:solidFill>
                  <a:schemeClr val="accent1">
                    <a:lumMod val="75000"/>
                  </a:schemeClr>
                </a:solidFill>
              </a:rPr>
              <a:t>デジタル回路型の信号電荷転送装置として利用した、</a:t>
            </a:r>
            <a:r>
              <a:rPr kumimoji="1" lang="en-US" altLang="ja-JP" b="1" dirty="0">
                <a:solidFill>
                  <a:schemeClr val="accent1">
                    <a:lumMod val="75000"/>
                  </a:schemeClr>
                </a:solidFill>
              </a:rPr>
              <a:t>(8)</a:t>
            </a:r>
            <a:r>
              <a:rPr kumimoji="1" lang="ja-JP" altLang="en-US" b="1" dirty="0">
                <a:solidFill>
                  <a:schemeClr val="accent1">
                    <a:lumMod val="75000"/>
                  </a:schemeClr>
                </a:solidFill>
              </a:rPr>
              <a:t> 超光感度の</a:t>
            </a:r>
            <a:r>
              <a:rPr kumimoji="1" lang="en-US" altLang="ja-JP" b="1" dirty="0">
                <a:solidFill>
                  <a:schemeClr val="accent1">
                    <a:lumMod val="75000"/>
                  </a:schemeClr>
                </a:solidFill>
              </a:rPr>
              <a:t>CMOS</a:t>
            </a:r>
            <a:r>
              <a:rPr kumimoji="1" lang="ja-JP" altLang="en-US" b="1" dirty="0">
                <a:solidFill>
                  <a:schemeClr val="accent1">
                    <a:lumMod val="75000"/>
                  </a:schemeClr>
                </a:solidFill>
              </a:rPr>
              <a:t>型のイメージセンサーの</a:t>
            </a:r>
            <a:r>
              <a:rPr lang="ja-JP" altLang="en-US" b="1" dirty="0">
                <a:solidFill>
                  <a:schemeClr val="accent1">
                    <a:lumMod val="75000"/>
                  </a:schemeClr>
                </a:solidFill>
              </a:rPr>
              <a:t>半導体デバイス物理構造とその物性と動作原理の基礎</a:t>
            </a:r>
            <a:r>
              <a:rPr kumimoji="1" lang="ja-JP" altLang="en-US" b="1" dirty="0">
                <a:solidFill>
                  <a:schemeClr val="accent1">
                    <a:lumMod val="75000"/>
                  </a:schemeClr>
                </a:solidFill>
              </a:rPr>
              <a:t>知識を</a:t>
            </a:r>
            <a:r>
              <a:rPr lang="ja-JP" altLang="en-US" b="1" dirty="0">
                <a:solidFill>
                  <a:schemeClr val="accent1">
                    <a:lumMod val="75000"/>
                  </a:schemeClr>
                </a:solidFill>
              </a:rPr>
              <a:t>土台にする事により、ここで萩原が今回提案したい</a:t>
            </a:r>
            <a:r>
              <a:rPr kumimoji="1" lang="ja-JP" altLang="en-US" b="1" dirty="0">
                <a:solidFill>
                  <a:schemeClr val="accent1">
                    <a:lumMod val="75000"/>
                  </a:schemeClr>
                </a:solidFill>
              </a:rPr>
              <a:t> </a:t>
            </a:r>
            <a:r>
              <a:rPr kumimoji="1" lang="en-US" altLang="ja-JP" b="1" dirty="0">
                <a:solidFill>
                  <a:schemeClr val="accent1">
                    <a:lumMod val="75000"/>
                  </a:schemeClr>
                </a:solidFill>
              </a:rPr>
              <a:t>(9) </a:t>
            </a:r>
            <a:r>
              <a:rPr lang="en-US" altLang="ja-JP" b="1" dirty="0">
                <a:solidFill>
                  <a:schemeClr val="accent1">
                    <a:lumMod val="75000"/>
                  </a:schemeClr>
                </a:solidFill>
              </a:rPr>
              <a:t>P+PNPN+</a:t>
            </a:r>
            <a:r>
              <a:rPr lang="ja-JP" altLang="en-US" b="1" dirty="0">
                <a:solidFill>
                  <a:schemeClr val="accent1">
                    <a:lumMod val="75000"/>
                  </a:schemeClr>
                </a:solidFill>
              </a:rPr>
              <a:t>接合の </a:t>
            </a:r>
            <a:r>
              <a:rPr lang="en-US" altLang="ja-JP" b="1" dirty="0">
                <a:solidFill>
                  <a:schemeClr val="accent1">
                    <a:lumMod val="75000"/>
                  </a:schemeClr>
                </a:solidFill>
              </a:rPr>
              <a:t>double</a:t>
            </a:r>
            <a:r>
              <a:rPr lang="ja-JP" altLang="en-US" b="1" dirty="0">
                <a:solidFill>
                  <a:schemeClr val="accent1">
                    <a:lumMod val="75000"/>
                  </a:schemeClr>
                </a:solidFill>
              </a:rPr>
              <a:t>接合型の新型太陽電池の構造とその動作原理が説明できる。</a:t>
            </a:r>
            <a:endParaRPr lang="en-US" altLang="ja-JP" b="1" dirty="0">
              <a:solidFill>
                <a:schemeClr val="accent1">
                  <a:lumMod val="75000"/>
                </a:schemeClr>
              </a:solidFill>
            </a:endParaRPr>
          </a:p>
          <a:p>
            <a:endParaRPr lang="en-US" altLang="ja-JP" b="1" dirty="0">
              <a:solidFill>
                <a:schemeClr val="accent1">
                  <a:lumMod val="75000"/>
                </a:schemeClr>
              </a:solidFill>
            </a:endParaRPr>
          </a:p>
          <a:p>
            <a:r>
              <a:rPr lang="ja-JP" altLang="en-US" b="1" dirty="0">
                <a:solidFill>
                  <a:schemeClr val="accent1">
                    <a:lumMod val="75000"/>
                  </a:schemeClr>
                </a:solidFill>
              </a:rPr>
              <a:t>非常に複雑な半導体電子デバイスの物理動作とその構造の説明に挑戦する事になる。できるだけ直観に訴える方法で説明し、数式は極力さけて、基本原理動作を直観的なイメージで理解できる様に工夫をこらして文系の一般社会人の皆様にも親しみを感じる半導体の基礎知識の紹介となればと希望する。</a:t>
            </a:r>
            <a:endParaRPr lang="en-US" altLang="ja-JP" b="1" dirty="0">
              <a:solidFill>
                <a:schemeClr val="accent1">
                  <a:lumMod val="75000"/>
                </a:schemeClr>
              </a:solidFill>
            </a:endParaRPr>
          </a:p>
          <a:p>
            <a:endParaRPr lang="en-US" altLang="ja-JP" b="1" dirty="0">
              <a:solidFill>
                <a:schemeClr val="accent1">
                  <a:lumMod val="75000"/>
                </a:schemeClr>
              </a:solidFill>
            </a:endParaRPr>
          </a:p>
        </p:txBody>
      </p:sp>
    </p:spTree>
    <p:extLst>
      <p:ext uri="{BB962C8B-B14F-4D97-AF65-F5344CB8AC3E}">
        <p14:creationId xmlns:p14="http://schemas.microsoft.com/office/powerpoint/2010/main" val="19109527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3" name="テキスト ボックス 2">
            <a:extLst>
              <a:ext uri="{FF2B5EF4-FFF2-40B4-BE49-F238E27FC236}">
                <a16:creationId xmlns:a16="http://schemas.microsoft.com/office/drawing/2014/main" id="{3F70F424-1DC1-EF11-ECDA-03536B14F05B}"/>
              </a:ext>
            </a:extLst>
          </p:cNvPr>
          <p:cNvSpPr txBox="1"/>
          <p:nvPr/>
        </p:nvSpPr>
        <p:spPr>
          <a:xfrm>
            <a:off x="394498" y="603623"/>
            <a:ext cx="11448096" cy="5909310"/>
          </a:xfrm>
          <a:prstGeom prst="rect">
            <a:avLst/>
          </a:prstGeom>
          <a:noFill/>
        </p:spPr>
        <p:txBody>
          <a:bodyPr wrap="square">
            <a:spAutoFit/>
          </a:bodyPr>
          <a:lstStyle/>
          <a:p>
            <a:pPr indent="203200" algn="just"/>
            <a:endParaRPr lang="en-US" altLang="ja-JP" sz="18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私は太陽電池に関して全くの素人である</a:t>
            </a:r>
            <a:r>
              <a:rPr lang="ja-JP"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ただ物理学者として、「太陽電池もイメージセンサも、ともに、光を効率よく電気エネルギーに変換するという、有用な役割を担う重要な半導体電子デバイス部品である」と理解している。</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２００７年３月に独立行政法人新エネルギー・産業技術総合開発機構の「</a:t>
            </a:r>
            <a:r>
              <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rPr>
              <a:t>NEDOBOOKS</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」編集委員会から、「なぜ、日本が太陽光発電で世界一になれたか</a:t>
            </a:r>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」と題して大変わかりやすい、１２７ページの一般社会人向けの技術解説書 </a:t>
            </a:r>
            <a:r>
              <a:rPr lang="en-US" altLang="ja-JP" b="1"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非売品</a:t>
            </a:r>
            <a:r>
              <a:rPr lang="en-US" altLang="ja-JP" b="1" kern="100" dirty="0">
                <a:latin typeface="游明朝" panose="02020400000000000000" pitchFamily="18" charset="-128"/>
                <a:ea typeface="游明朝" panose="02020400000000000000" pitchFamily="18" charset="-128"/>
                <a:cs typeface="Times New Roman" panose="02020603050405020304" pitchFamily="18" charset="0"/>
              </a:rPr>
              <a:t>) [1] </a:t>
            </a:r>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が刊行された。そしてあれから１５年が経過した。</a:t>
            </a:r>
            <a:endParaRPr lang="en-US" altLang="ja-JP" b="1" kern="100" dirty="0">
              <a:latin typeface="游明朝" panose="02020400000000000000" pitchFamily="18" charset="-128"/>
              <a:ea typeface="游明朝" panose="02020400000000000000" pitchFamily="18" charset="-128"/>
              <a:cs typeface="Times New Roman" panose="02020603050405020304" pitchFamily="18" charset="0"/>
            </a:endParaRPr>
          </a:p>
          <a:p>
            <a:pPr indent="203200" algn="just"/>
            <a:endParaRPr lang="en-US" altLang="ja-JP" b="1" kern="100" dirty="0">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この１５年間で日本の</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半導体電子デバイス産業は衰退した。生産コスト競争だけでなく、品質でも中国や東南アジア隣国の勤勉さと努力は無視できるものではない。技術革新でも欧米諸国の奇才天才的な、自由闊達な発想に驚きを隠せない。この危機をどう乗り越えるかが日本政府の重要な課題</a:t>
            </a:r>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となっている。</a:t>
            </a:r>
            <a:endParaRPr lang="en-US" altLang="ja-JP" b="1" kern="100" dirty="0">
              <a:latin typeface="游明朝" panose="02020400000000000000" pitchFamily="18" charset="-128"/>
              <a:ea typeface="游明朝" panose="02020400000000000000" pitchFamily="18" charset="-128"/>
              <a:cs typeface="Times New Roman" panose="02020603050405020304" pitchFamily="18" charset="0"/>
            </a:endParaRPr>
          </a:p>
          <a:p>
            <a:pPr indent="203200" algn="just"/>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技術イノーベーションとは、発明</a:t>
            </a:r>
            <a:r>
              <a:rPr lang="en-US" altLang="ja-JP" b="1"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者</a:t>
            </a:r>
            <a:r>
              <a:rPr lang="en-US" altLang="ja-JP" b="1"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だけでは何も実現できない。アイデアをまず実験検証して存在定理を証明することが必要である。その発明の素性の良さに、確信を持ち自信を持ち、最後まであきらめる事なく、生産技術に磨きをかける努力があってこそ、社会に役に</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立つ製品を提供することが可能となる。</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03200" algn="just"/>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この１５年間日本の</a:t>
            </a:r>
            <a:r>
              <a:rPr lang="ja-JP" altLang="en-US" sz="1800" b="1" kern="100" dirty="0">
                <a:effectLst/>
                <a:latin typeface="游明朝" panose="02020400000000000000" pitchFamily="18" charset="-128"/>
                <a:ea typeface="游明朝" panose="02020400000000000000" pitchFamily="18" charset="-128"/>
                <a:cs typeface="Times New Roman" panose="02020603050405020304" pitchFamily="18" charset="0"/>
              </a:rPr>
              <a:t>半導体電子デバイス産業が衰退した本当の理由はどこにあったのだろうか。「半導体電子部品は努力すれば安くなる」という信念を今の日本は忘れているのではないかと感じる。生産手順が確立すれば後は電気代だけで生産ロボットが均一な製品を量産できる時代になっている。すべては</a:t>
            </a:r>
            <a:r>
              <a:rPr lang="ja-JP" altLang="en-US" b="1" kern="100" dirty="0">
                <a:latin typeface="游明朝" panose="02020400000000000000" pitchFamily="18" charset="-128"/>
                <a:ea typeface="游明朝" panose="02020400000000000000" pitchFamily="18" charset="-128"/>
                <a:cs typeface="Times New Roman" panose="02020603050405020304" pitchFamily="18" charset="0"/>
              </a:rPr>
              <a:t>「いかに安く電気エネルギーを創出するか」にかかっている。</a:t>
            </a:r>
            <a:endParaRPr lang="en-US" altLang="ja-JP" sz="1800" b="1"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318361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EB76DB9-293B-91CF-1C1D-E3DE1F53E94F}"/>
              </a:ext>
            </a:extLst>
          </p:cNvPr>
          <p:cNvSpPr txBox="1"/>
          <p:nvPr/>
        </p:nvSpPr>
        <p:spPr>
          <a:xfrm>
            <a:off x="2656973" y="788289"/>
            <a:ext cx="6878053" cy="523220"/>
          </a:xfrm>
          <a:prstGeom prst="rect">
            <a:avLst/>
          </a:prstGeom>
          <a:noFill/>
        </p:spPr>
        <p:txBody>
          <a:bodyPr wrap="square">
            <a:spAutoFit/>
          </a:bodyPr>
          <a:lstStyle/>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参考文献</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5" name="テキスト ボックス 4">
            <a:extLst>
              <a:ext uri="{FF2B5EF4-FFF2-40B4-BE49-F238E27FC236}">
                <a16:creationId xmlns:a16="http://schemas.microsoft.com/office/drawing/2014/main" id="{E18E0D36-E5A9-E0CA-6F47-D8586281CBA5}"/>
              </a:ext>
            </a:extLst>
          </p:cNvPr>
          <p:cNvSpPr txBox="1"/>
          <p:nvPr/>
        </p:nvSpPr>
        <p:spPr>
          <a:xfrm>
            <a:off x="1737974" y="1497015"/>
            <a:ext cx="8716049" cy="646331"/>
          </a:xfrm>
          <a:prstGeom prst="rect">
            <a:avLst/>
          </a:prstGeom>
          <a:noFill/>
        </p:spPr>
        <p:txBody>
          <a:bodyPr wrap="square">
            <a:spAutoFit/>
          </a:bodyPr>
          <a:lstStyle/>
          <a:p>
            <a:pPr marL="342900" indent="-342900" algn="just">
              <a:buAutoNum type="arabicParenBoth"/>
            </a:pP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「なぜ、日本が太陽光発電で世界一になれたか」「</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NEDOBOOKS]</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編集委員、</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2007</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非買品）</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0BA84CB8-257C-DB54-A053-BF6A6FC30A30}"/>
              </a:ext>
            </a:extLst>
          </p:cNvPr>
          <p:cNvSpPr txBox="1"/>
          <p:nvPr/>
        </p:nvSpPr>
        <p:spPr>
          <a:xfrm>
            <a:off x="1737974" y="2278447"/>
            <a:ext cx="8002371" cy="646331"/>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手作り太陽光発電「家庭で楽しむ太陽電池工作」角川 浩 著、パワー社</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ISBN4-8277-2292-7   \1600E , 2004</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6</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15</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56AF607C-9C23-9453-5D17-B75FFE773F30}"/>
              </a:ext>
            </a:extLst>
          </p:cNvPr>
          <p:cNvSpPr txBox="1"/>
          <p:nvPr/>
        </p:nvSpPr>
        <p:spPr>
          <a:xfrm>
            <a:off x="1737974" y="3059879"/>
            <a:ext cx="6878053" cy="1200329"/>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「よくわかる太陽電池」  斎藤勝祐 著、日本実業出版</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ISBN978-4-534-04514-0    \1600E , 2009</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8C1D469F-102A-DDAE-99A1-DD63EB4E8083}"/>
              </a:ext>
            </a:extLst>
          </p:cNvPr>
          <p:cNvSpPr txBox="1"/>
          <p:nvPr/>
        </p:nvSpPr>
        <p:spPr>
          <a:xfrm>
            <a:off x="1737974" y="3660043"/>
            <a:ext cx="6878053" cy="923330"/>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(4)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「太陽電池のキホン」  佐藤勝昭 著、</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Softbank Creative</a:t>
            </a: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ISBN978-4-7973-6084-4   \1500E , 2011</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4</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E32BD7B2-598E-99B6-095F-B24BE68D40CF}"/>
              </a:ext>
            </a:extLst>
          </p:cNvPr>
          <p:cNvSpPr txBox="1"/>
          <p:nvPr/>
        </p:nvSpPr>
        <p:spPr>
          <a:xfrm>
            <a:off x="1737973" y="4583372"/>
            <a:ext cx="6878053" cy="1200329"/>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(5)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「太陽電池、原理から応用まで」谷 辰夫編、パワー社</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ISBN978-4-8277-2051-8  \2000E , 2008</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0" name="テキスト ボックス 9">
            <a:extLst>
              <a:ext uri="{FF2B5EF4-FFF2-40B4-BE49-F238E27FC236}">
                <a16:creationId xmlns:a16="http://schemas.microsoft.com/office/drawing/2014/main" id="{6D9758FC-7173-C9D1-A01B-6262342F8F22}"/>
              </a:ext>
            </a:extLst>
          </p:cNvPr>
          <p:cNvSpPr txBox="1"/>
          <p:nvPr/>
        </p:nvSpPr>
        <p:spPr>
          <a:xfrm>
            <a:off x="1737973" y="5645200"/>
            <a:ext cx="6878053" cy="923330"/>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(6)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「太陽電池の基本と仕組み」東京理科大学総合研究機構</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ISBN978-4-7980-3763-9   \1500E , 2013</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4</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82673450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EB76DB9-293B-91CF-1C1D-E3DE1F53E94F}"/>
              </a:ext>
            </a:extLst>
          </p:cNvPr>
          <p:cNvSpPr txBox="1"/>
          <p:nvPr/>
        </p:nvSpPr>
        <p:spPr>
          <a:xfrm>
            <a:off x="2656973" y="788289"/>
            <a:ext cx="6878053" cy="523220"/>
          </a:xfrm>
          <a:prstGeom prst="rect">
            <a:avLst/>
          </a:prstGeom>
          <a:noFill/>
        </p:spPr>
        <p:txBody>
          <a:bodyPr wrap="square">
            <a:spAutoFit/>
          </a:bodyPr>
          <a:lstStyle/>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参考文献</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2ED11F9B-F46E-3E85-47F6-7BD1D5C7FD5E}"/>
              </a:ext>
            </a:extLst>
          </p:cNvPr>
          <p:cNvSpPr txBox="1"/>
          <p:nvPr/>
        </p:nvSpPr>
        <p:spPr>
          <a:xfrm>
            <a:off x="2254249" y="1535778"/>
            <a:ext cx="6878053" cy="646331"/>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(7)</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「太陽電池システムのはなし」山本重雄 著 日刊工業新聞社</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ISBN4-526-04858-5   \1700E , 2001</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12</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25</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2" name="テキスト ボックス 11">
            <a:extLst>
              <a:ext uri="{FF2B5EF4-FFF2-40B4-BE49-F238E27FC236}">
                <a16:creationId xmlns:a16="http://schemas.microsoft.com/office/drawing/2014/main" id="{2F38F501-F4A1-B9C3-1677-4E294EC46F9C}"/>
              </a:ext>
            </a:extLst>
          </p:cNvPr>
          <p:cNvSpPr txBox="1"/>
          <p:nvPr/>
        </p:nvSpPr>
        <p:spPr>
          <a:xfrm>
            <a:off x="2245597" y="2349764"/>
            <a:ext cx="6878053" cy="646331"/>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(8)</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「新・太陽電池を使いこなす」桑野幸徳 著 ブルーバックス </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ISBN4-06-257246-X   \940E ,1999</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3" name="テキスト ボックス 12">
            <a:extLst>
              <a:ext uri="{FF2B5EF4-FFF2-40B4-BE49-F238E27FC236}">
                <a16:creationId xmlns:a16="http://schemas.microsoft.com/office/drawing/2014/main" id="{F3D92831-FDC2-4DD7-244E-71DF99C753A1}"/>
              </a:ext>
            </a:extLst>
          </p:cNvPr>
          <p:cNvSpPr txBox="1"/>
          <p:nvPr/>
        </p:nvSpPr>
        <p:spPr>
          <a:xfrm>
            <a:off x="2254249" y="3111020"/>
            <a:ext cx="6878053" cy="923330"/>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(9)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「太陽電池</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&amp;</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太陽光発電のしくみがよくわかる本」</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山口真史監修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PV</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普及研究会 著</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ISBN978-4-7741-4338-5   \1380E , 2010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9</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4" name="テキスト ボックス 13">
            <a:extLst>
              <a:ext uri="{FF2B5EF4-FFF2-40B4-BE49-F238E27FC236}">
                <a16:creationId xmlns:a16="http://schemas.microsoft.com/office/drawing/2014/main" id="{9EFF97FB-9921-E93A-A4E2-1421220BD5F9}"/>
              </a:ext>
            </a:extLst>
          </p:cNvPr>
          <p:cNvSpPr txBox="1"/>
          <p:nvPr/>
        </p:nvSpPr>
        <p:spPr>
          <a:xfrm>
            <a:off x="2254249" y="4211756"/>
            <a:ext cx="6477001" cy="923330"/>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(10)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「太陽電池と</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LED</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の原理」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Adrian Kitai</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著</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宇佐美徳隆　監訳　丸善出版</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ISBN978-4-621-08684-1   \5800E , 2013</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7</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29C4B005-81A2-F32B-9DF4-5A1277FB798B}"/>
              </a:ext>
            </a:extLst>
          </p:cNvPr>
          <p:cNvSpPr txBox="1"/>
          <p:nvPr/>
        </p:nvSpPr>
        <p:spPr>
          <a:xfrm>
            <a:off x="2254249" y="5372196"/>
            <a:ext cx="6878053" cy="923330"/>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(11)</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「太陽電池の物理」</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Peter </a:t>
            </a:r>
            <a:r>
              <a:rPr lang="en-US" altLang="ja-JP" kern="100" dirty="0" err="1">
                <a:latin typeface="游明朝" panose="02020400000000000000" pitchFamily="18" charset="-128"/>
                <a:ea typeface="游明朝" panose="02020400000000000000" pitchFamily="18" charset="-128"/>
                <a:cs typeface="Times New Roman" panose="02020603050405020304" pitchFamily="18" charset="0"/>
              </a:rPr>
              <a:t>Wurfel</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著</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宇佐美徳隆ほか　監訳、丸善出版</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ISBN978-4-621-08253-9   \5400E</a:t>
            </a:r>
          </a:p>
        </p:txBody>
      </p:sp>
    </p:spTree>
    <p:extLst>
      <p:ext uri="{BB962C8B-B14F-4D97-AF65-F5344CB8AC3E}">
        <p14:creationId xmlns:p14="http://schemas.microsoft.com/office/powerpoint/2010/main" val="39216017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EB76DB9-293B-91CF-1C1D-E3DE1F53E94F}"/>
              </a:ext>
            </a:extLst>
          </p:cNvPr>
          <p:cNvSpPr txBox="1"/>
          <p:nvPr/>
        </p:nvSpPr>
        <p:spPr>
          <a:xfrm>
            <a:off x="2656973" y="788289"/>
            <a:ext cx="6878053" cy="523220"/>
          </a:xfrm>
          <a:prstGeom prst="rect">
            <a:avLst/>
          </a:prstGeom>
          <a:noFill/>
        </p:spPr>
        <p:txBody>
          <a:bodyPr wrap="square">
            <a:spAutoFit/>
          </a:bodyPr>
          <a:lstStyle/>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参考文献</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86BE8E2F-8006-0085-54DF-AD323CB6DB4C}"/>
              </a:ext>
            </a:extLst>
          </p:cNvPr>
          <p:cNvSpPr txBox="1"/>
          <p:nvPr/>
        </p:nvSpPr>
        <p:spPr>
          <a:xfrm>
            <a:off x="2267903" y="1311509"/>
            <a:ext cx="6878053" cy="923330"/>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(12)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「太陽電池の基礎と応用」山口真史ほか著、丸善出版</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ISBN978-4-621-08211-9    \4800E</a:t>
            </a:r>
          </a:p>
        </p:txBody>
      </p:sp>
      <p:sp>
        <p:nvSpPr>
          <p:cNvPr id="10" name="テキスト ボックス 9">
            <a:extLst>
              <a:ext uri="{FF2B5EF4-FFF2-40B4-BE49-F238E27FC236}">
                <a16:creationId xmlns:a16="http://schemas.microsoft.com/office/drawing/2014/main" id="{6A66B0D2-74AB-ABCC-22B6-D58DC903CAD2}"/>
              </a:ext>
            </a:extLst>
          </p:cNvPr>
          <p:cNvSpPr txBox="1"/>
          <p:nvPr/>
        </p:nvSpPr>
        <p:spPr>
          <a:xfrm>
            <a:off x="2267902" y="2108865"/>
            <a:ext cx="6878053" cy="1200329"/>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(13)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「太陽電池</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h</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はどのように発明され、成長したのか」</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桑野幸徳 著、日本太陽エネルギー学会</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編、</a:t>
            </a:r>
            <a:r>
              <a:rPr lang="en-US" altLang="ja-JP" kern="100" dirty="0" err="1">
                <a:latin typeface="游明朝" panose="02020400000000000000" pitchFamily="18" charset="-128"/>
                <a:ea typeface="游明朝" panose="02020400000000000000" pitchFamily="18" charset="-128"/>
                <a:cs typeface="Times New Roman" panose="02020603050405020304" pitchFamily="18" charset="0"/>
              </a:rPr>
              <a:t>Ohmsha</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ISBN978-4-274-50348-1    \1800E</a:t>
            </a:r>
          </a:p>
        </p:txBody>
      </p:sp>
      <p:sp>
        <p:nvSpPr>
          <p:cNvPr id="16" name="テキスト ボックス 15">
            <a:extLst>
              <a:ext uri="{FF2B5EF4-FFF2-40B4-BE49-F238E27FC236}">
                <a16:creationId xmlns:a16="http://schemas.microsoft.com/office/drawing/2014/main" id="{14B109E2-566C-1932-A7F4-8B8FD609B5AE}"/>
              </a:ext>
            </a:extLst>
          </p:cNvPr>
          <p:cNvSpPr txBox="1"/>
          <p:nvPr/>
        </p:nvSpPr>
        <p:spPr>
          <a:xfrm>
            <a:off x="2219823" y="3167831"/>
            <a:ext cx="6878053" cy="1200329"/>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(14)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図解ですっきりラクラクわかる「太陽電池</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h</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のしくみ」</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京極一樹 著、アスキーメディアワークス</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ISBN978-4-04-868814-7    \1480E</a:t>
            </a:r>
          </a:p>
        </p:txBody>
      </p:sp>
      <p:sp>
        <p:nvSpPr>
          <p:cNvPr id="17" name="テキスト ボックス 16">
            <a:extLst>
              <a:ext uri="{FF2B5EF4-FFF2-40B4-BE49-F238E27FC236}">
                <a16:creationId xmlns:a16="http://schemas.microsoft.com/office/drawing/2014/main" id="{C4C307B9-0B29-7805-C915-2DD57E1AC213}"/>
              </a:ext>
            </a:extLst>
          </p:cNvPr>
          <p:cNvSpPr txBox="1"/>
          <p:nvPr/>
        </p:nvSpPr>
        <p:spPr>
          <a:xfrm>
            <a:off x="2219822" y="4226797"/>
            <a:ext cx="6878053" cy="1200329"/>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(15)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「地球環境のための太陽エネルギーの利用法」</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中島康孝，傘木和俊　共編、オーム社　　　</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ISBN4-274-10154-1    \2500E</a:t>
            </a:r>
          </a:p>
        </p:txBody>
      </p:sp>
      <p:sp>
        <p:nvSpPr>
          <p:cNvPr id="18" name="テキスト ボックス 17">
            <a:extLst>
              <a:ext uri="{FF2B5EF4-FFF2-40B4-BE49-F238E27FC236}">
                <a16:creationId xmlns:a16="http://schemas.microsoft.com/office/drawing/2014/main" id="{934C25CD-D692-5F64-9103-8F074811873A}"/>
              </a:ext>
            </a:extLst>
          </p:cNvPr>
          <p:cNvSpPr txBox="1"/>
          <p:nvPr/>
        </p:nvSpPr>
        <p:spPr>
          <a:xfrm>
            <a:off x="2267902" y="5285763"/>
            <a:ext cx="6878053" cy="1200329"/>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(16)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「地太陽エネルギーの利用技術」</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日本太陽エネルギー学会</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編、</a:t>
            </a:r>
            <a:r>
              <a:rPr lang="en-US" altLang="ja-JP" kern="100" dirty="0" err="1">
                <a:latin typeface="游明朝" panose="02020400000000000000" pitchFamily="18" charset="-128"/>
                <a:ea typeface="游明朝" panose="02020400000000000000" pitchFamily="18" charset="-128"/>
                <a:cs typeface="Times New Roman" panose="02020603050405020304" pitchFamily="18" charset="0"/>
              </a:rPr>
              <a:t>Ohmsha</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ISBN4-274-20278-X    \3000E</a:t>
            </a:r>
          </a:p>
        </p:txBody>
      </p:sp>
    </p:spTree>
    <p:extLst>
      <p:ext uri="{BB962C8B-B14F-4D97-AF65-F5344CB8AC3E}">
        <p14:creationId xmlns:p14="http://schemas.microsoft.com/office/powerpoint/2010/main" val="313072600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EB76DB9-293B-91CF-1C1D-E3DE1F53E94F}"/>
              </a:ext>
            </a:extLst>
          </p:cNvPr>
          <p:cNvSpPr txBox="1"/>
          <p:nvPr/>
        </p:nvSpPr>
        <p:spPr>
          <a:xfrm>
            <a:off x="2656973" y="788289"/>
            <a:ext cx="6878053" cy="523220"/>
          </a:xfrm>
          <a:prstGeom prst="rect">
            <a:avLst/>
          </a:prstGeom>
          <a:noFill/>
        </p:spPr>
        <p:txBody>
          <a:bodyPr wrap="square">
            <a:spAutoFit/>
          </a:bodyPr>
          <a:lstStyle/>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参考文献</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11" name="テキスト ボックス 10">
            <a:extLst>
              <a:ext uri="{FF2B5EF4-FFF2-40B4-BE49-F238E27FC236}">
                <a16:creationId xmlns:a16="http://schemas.microsoft.com/office/drawing/2014/main" id="{12200CCB-6941-9BA8-C53A-8A1048431CC4}"/>
              </a:ext>
            </a:extLst>
          </p:cNvPr>
          <p:cNvSpPr txBox="1"/>
          <p:nvPr/>
        </p:nvSpPr>
        <p:spPr>
          <a:xfrm>
            <a:off x="2656972" y="1219176"/>
            <a:ext cx="6878053" cy="923330"/>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(17)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「電気エネルギー基礎」　榊原健樹 編著、</a:t>
            </a:r>
            <a:r>
              <a:rPr lang="en-US" altLang="ja-JP" kern="100" dirty="0" err="1">
                <a:latin typeface="游明朝" panose="02020400000000000000" pitchFamily="18" charset="-128"/>
                <a:ea typeface="游明朝" panose="02020400000000000000" pitchFamily="18" charset="-128"/>
                <a:cs typeface="Times New Roman" panose="02020603050405020304" pitchFamily="18" charset="0"/>
              </a:rPr>
              <a:t>Ohmsha</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ISBN4-274-13070-3   \2300E</a:t>
            </a:r>
          </a:p>
        </p:txBody>
      </p:sp>
      <p:sp>
        <p:nvSpPr>
          <p:cNvPr id="12" name="テキスト ボックス 11">
            <a:extLst>
              <a:ext uri="{FF2B5EF4-FFF2-40B4-BE49-F238E27FC236}">
                <a16:creationId xmlns:a16="http://schemas.microsoft.com/office/drawing/2014/main" id="{E8D7C978-5EAD-B401-24CD-37DE445BD8D1}"/>
              </a:ext>
            </a:extLst>
          </p:cNvPr>
          <p:cNvSpPr txBox="1"/>
          <p:nvPr/>
        </p:nvSpPr>
        <p:spPr>
          <a:xfrm>
            <a:off x="2656972" y="2270871"/>
            <a:ext cx="6477001" cy="646331"/>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(18)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「太陽光発電システムがわかる本」　小西正暉ほか共著</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err="1">
                <a:latin typeface="游明朝" panose="02020400000000000000" pitchFamily="18" charset="-128"/>
                <a:ea typeface="游明朝" panose="02020400000000000000" pitchFamily="18" charset="-128"/>
                <a:cs typeface="Times New Roman" panose="02020603050405020304" pitchFamily="18" charset="0"/>
              </a:rPr>
              <a:t>Ohmsha</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ISBN978-4-274-21023-5   \2300E </a:t>
            </a:r>
          </a:p>
        </p:txBody>
      </p:sp>
      <p:sp>
        <p:nvSpPr>
          <p:cNvPr id="13" name="テキスト ボックス 12">
            <a:extLst>
              <a:ext uri="{FF2B5EF4-FFF2-40B4-BE49-F238E27FC236}">
                <a16:creationId xmlns:a16="http://schemas.microsoft.com/office/drawing/2014/main" id="{99E7DC9C-E5A9-EBCF-4F51-D1D231EB97C8}"/>
              </a:ext>
            </a:extLst>
          </p:cNvPr>
          <p:cNvSpPr txBox="1"/>
          <p:nvPr/>
        </p:nvSpPr>
        <p:spPr>
          <a:xfrm>
            <a:off x="2656971" y="3074697"/>
            <a:ext cx="6878053" cy="923330"/>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(19)</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「よくわかる最新太陽光発電の基本と仕組み」</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東京理科大学総合研究機構 太陽光発電研究部門 著</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秀和システム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ISBN978-4-7980-3918-3   \1400E</a:t>
            </a:r>
          </a:p>
        </p:txBody>
      </p:sp>
      <p:sp>
        <p:nvSpPr>
          <p:cNvPr id="14" name="テキスト ボックス 13">
            <a:extLst>
              <a:ext uri="{FF2B5EF4-FFF2-40B4-BE49-F238E27FC236}">
                <a16:creationId xmlns:a16="http://schemas.microsoft.com/office/drawing/2014/main" id="{75FB0C7D-D054-307B-F4FF-22FB08C03490}"/>
              </a:ext>
            </a:extLst>
          </p:cNvPr>
          <p:cNvSpPr txBox="1"/>
          <p:nvPr/>
        </p:nvSpPr>
        <p:spPr>
          <a:xfrm>
            <a:off x="2656970" y="3849393"/>
            <a:ext cx="6878053" cy="1200329"/>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(20)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わが家ではじめる「太陽光発電」　合同出版</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太陽光発電所ネットワーク</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(PV-NET)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編</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ISBN4-7726-0326-3    \1600E</a:t>
            </a:r>
          </a:p>
        </p:txBody>
      </p:sp>
      <p:sp>
        <p:nvSpPr>
          <p:cNvPr id="15" name="テキスト ボックス 14">
            <a:extLst>
              <a:ext uri="{FF2B5EF4-FFF2-40B4-BE49-F238E27FC236}">
                <a16:creationId xmlns:a16="http://schemas.microsoft.com/office/drawing/2014/main" id="{507CD03D-6B1B-DE4A-4AAD-0EF2641CADFF}"/>
              </a:ext>
            </a:extLst>
          </p:cNvPr>
          <p:cNvSpPr txBox="1"/>
          <p:nvPr/>
        </p:nvSpPr>
        <p:spPr>
          <a:xfrm>
            <a:off x="2679519" y="5049722"/>
            <a:ext cx="6878053" cy="1200329"/>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(21)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「宇宙太陽光発電所」　松本紘 著、京都大学総長</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ディスカバー・トエンティワン　　　</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ISBN978-4-7993-1016-8    \1200E</a:t>
            </a:r>
          </a:p>
        </p:txBody>
      </p:sp>
    </p:spTree>
    <p:extLst>
      <p:ext uri="{BB962C8B-B14F-4D97-AF65-F5344CB8AC3E}">
        <p14:creationId xmlns:p14="http://schemas.microsoft.com/office/powerpoint/2010/main" val="39572589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EB76DB9-293B-91CF-1C1D-E3DE1F53E94F}"/>
              </a:ext>
            </a:extLst>
          </p:cNvPr>
          <p:cNvSpPr txBox="1"/>
          <p:nvPr/>
        </p:nvSpPr>
        <p:spPr>
          <a:xfrm>
            <a:off x="2656973" y="788289"/>
            <a:ext cx="6878053" cy="523220"/>
          </a:xfrm>
          <a:prstGeom prst="rect">
            <a:avLst/>
          </a:prstGeom>
          <a:noFill/>
        </p:spPr>
        <p:txBody>
          <a:bodyPr wrap="square">
            <a:spAutoFit/>
          </a:bodyPr>
          <a:lstStyle/>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参考文献</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07133811-7B77-F8E8-A12A-D809900F9386}"/>
              </a:ext>
            </a:extLst>
          </p:cNvPr>
          <p:cNvSpPr txBox="1"/>
          <p:nvPr/>
        </p:nvSpPr>
        <p:spPr>
          <a:xfrm>
            <a:off x="2535531" y="1480786"/>
            <a:ext cx="6878053" cy="923330"/>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(22)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図解ですっきりラクラクわかる「太陽電池</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h</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のしくみ」</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京極一樹 著、アスキーメディアワークス</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ISBN978-4-04-868814-7    \1480E</a:t>
            </a:r>
          </a:p>
        </p:txBody>
      </p:sp>
      <p:sp>
        <p:nvSpPr>
          <p:cNvPr id="10" name="テキスト ボックス 9">
            <a:extLst>
              <a:ext uri="{FF2B5EF4-FFF2-40B4-BE49-F238E27FC236}">
                <a16:creationId xmlns:a16="http://schemas.microsoft.com/office/drawing/2014/main" id="{DAD3FBB8-3E76-DBD8-3B38-9BBC0E6D1D48}"/>
              </a:ext>
            </a:extLst>
          </p:cNvPr>
          <p:cNvSpPr txBox="1"/>
          <p:nvPr/>
        </p:nvSpPr>
        <p:spPr>
          <a:xfrm>
            <a:off x="2535531" y="2791891"/>
            <a:ext cx="6878053" cy="3139321"/>
          </a:xfrm>
          <a:prstGeom prst="rect">
            <a:avLst/>
          </a:prstGeom>
          <a:noFill/>
        </p:spPr>
        <p:txBody>
          <a:bodyPr wrap="square">
            <a:spAutoFit/>
          </a:bodyPr>
          <a:lstStyle/>
          <a:p>
            <a:r>
              <a:rPr lang="en-US" altLang="ja-JP" sz="1800" b="1" dirty="0">
                <a:solidFill>
                  <a:schemeClr val="accent1"/>
                </a:solidFill>
              </a:rPr>
              <a:t>(23)  D. M. Chapin, C. S. Fuller and  G. L. Pearson, </a:t>
            </a:r>
          </a:p>
          <a:p>
            <a:r>
              <a:rPr lang="en-US" altLang="ja-JP" sz="1800" b="1" dirty="0">
                <a:solidFill>
                  <a:schemeClr val="accent1"/>
                </a:solidFill>
              </a:rPr>
              <a:t>        Journal of Applied Physics, 25, (1954)</a:t>
            </a:r>
          </a:p>
          <a:p>
            <a:endParaRPr lang="en-US" altLang="ja-JP" sz="1800" b="1" dirty="0">
              <a:solidFill>
                <a:schemeClr val="accent1"/>
              </a:solidFill>
            </a:endParaRPr>
          </a:p>
          <a:p>
            <a:endParaRPr lang="en-US" altLang="ja-JP" sz="1800" b="1" dirty="0">
              <a:solidFill>
                <a:schemeClr val="accent1"/>
              </a:solidFill>
            </a:endParaRPr>
          </a:p>
          <a:p>
            <a:pPr marL="342900" indent="-342900">
              <a:buAutoNum type="arabicParenBoth" startAt="24"/>
            </a:pPr>
            <a:r>
              <a:rPr lang="en-US" altLang="ja-JP" sz="1800" b="1" dirty="0">
                <a:solidFill>
                  <a:schemeClr val="accent1"/>
                </a:solidFill>
              </a:rPr>
              <a:t>  More detailed analysis given by Morton. B. Prince, </a:t>
            </a:r>
          </a:p>
          <a:p>
            <a:r>
              <a:rPr lang="en-US" altLang="ja-JP" sz="1800" b="1" dirty="0">
                <a:solidFill>
                  <a:schemeClr val="accent1"/>
                </a:solidFill>
              </a:rPr>
              <a:t>         Journal of Applied Physics, (1955) 534</a:t>
            </a:r>
          </a:p>
          <a:p>
            <a:endParaRPr lang="en-US" altLang="ja-JP" sz="1800" b="1" dirty="0">
              <a:solidFill>
                <a:schemeClr val="accent1"/>
              </a:solidFill>
            </a:endParaRPr>
          </a:p>
          <a:p>
            <a:endParaRPr lang="en-US" altLang="ja-JP" sz="1800" b="1" dirty="0">
              <a:solidFill>
                <a:schemeClr val="accent1"/>
              </a:solidFill>
            </a:endParaRPr>
          </a:p>
          <a:p>
            <a:r>
              <a:rPr lang="en-US" altLang="ja-JP" sz="1800" b="1" dirty="0">
                <a:solidFill>
                  <a:schemeClr val="accent1"/>
                </a:solidFill>
              </a:rPr>
              <a:t>(25)  M. Wolf, “Historical Development of Solar Cells”,</a:t>
            </a:r>
          </a:p>
          <a:p>
            <a:r>
              <a:rPr lang="en-US" altLang="ja-JP" sz="1800" b="1" dirty="0">
                <a:solidFill>
                  <a:schemeClr val="accent1"/>
                </a:solidFill>
              </a:rPr>
              <a:t>          Proceedings of the 25</a:t>
            </a:r>
            <a:r>
              <a:rPr lang="en-US" altLang="ja-JP" sz="1800" b="1" baseline="30000" dirty="0">
                <a:solidFill>
                  <a:schemeClr val="accent1"/>
                </a:solidFill>
              </a:rPr>
              <a:t>th</a:t>
            </a:r>
            <a:r>
              <a:rPr lang="en-US" altLang="ja-JP" sz="1800" b="1" dirty="0">
                <a:solidFill>
                  <a:schemeClr val="accent1"/>
                </a:solidFill>
              </a:rPr>
              <a:t> Power Source </a:t>
            </a:r>
          </a:p>
          <a:p>
            <a:r>
              <a:rPr lang="en-US" altLang="ja-JP" sz="1800" b="1" dirty="0">
                <a:solidFill>
                  <a:schemeClr val="accent1"/>
                </a:solidFill>
              </a:rPr>
              <a:t>          Symposium, (1972) 120</a:t>
            </a:r>
          </a:p>
        </p:txBody>
      </p:sp>
    </p:spTree>
    <p:extLst>
      <p:ext uri="{BB962C8B-B14F-4D97-AF65-F5344CB8AC3E}">
        <p14:creationId xmlns:p14="http://schemas.microsoft.com/office/powerpoint/2010/main" val="272789223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EB76DB9-293B-91CF-1C1D-E3DE1F53E94F}"/>
              </a:ext>
            </a:extLst>
          </p:cNvPr>
          <p:cNvSpPr txBox="1"/>
          <p:nvPr/>
        </p:nvSpPr>
        <p:spPr>
          <a:xfrm>
            <a:off x="2656973" y="788289"/>
            <a:ext cx="6878053" cy="523220"/>
          </a:xfrm>
          <a:prstGeom prst="rect">
            <a:avLst/>
          </a:prstGeom>
          <a:noFill/>
        </p:spPr>
        <p:txBody>
          <a:bodyPr wrap="square">
            <a:spAutoFit/>
          </a:bodyPr>
          <a:lstStyle/>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参考文献</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6" name="テキスト ボックス 5">
            <a:extLst>
              <a:ext uri="{FF2B5EF4-FFF2-40B4-BE49-F238E27FC236}">
                <a16:creationId xmlns:a16="http://schemas.microsoft.com/office/drawing/2014/main" id="{99B9C8B8-6DC8-0244-D38F-C2505FCCB5FA}"/>
              </a:ext>
            </a:extLst>
          </p:cNvPr>
          <p:cNvSpPr txBox="1"/>
          <p:nvPr/>
        </p:nvSpPr>
        <p:spPr>
          <a:xfrm>
            <a:off x="2058544" y="2582510"/>
            <a:ext cx="6878053" cy="923330"/>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(27)</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dirty="0"/>
              <a:t>ソニー初期の半導体開発記録</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dirty="0"/>
              <a:t>川名喜之 著</a:t>
            </a:r>
            <a:endParaRPr lang="en-US" altLang="ja-JP" dirty="0"/>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2015</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日発行、（非売品）</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7" name="テキスト ボックス 6">
            <a:extLst>
              <a:ext uri="{FF2B5EF4-FFF2-40B4-BE49-F238E27FC236}">
                <a16:creationId xmlns:a16="http://schemas.microsoft.com/office/drawing/2014/main" id="{FE5A9752-E914-67B2-BB74-A9F65A9B0BD9}"/>
              </a:ext>
            </a:extLst>
          </p:cNvPr>
          <p:cNvSpPr txBox="1"/>
          <p:nvPr/>
        </p:nvSpPr>
        <p:spPr>
          <a:xfrm>
            <a:off x="2058543" y="1456836"/>
            <a:ext cx="7129000" cy="923330"/>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(26)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hlinkClick r:id="rId2"/>
              </a:rPr>
              <a:t>http://www.shmj.or.jp/dev_story/pdf/develop69.pdf</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r>
              <a:rPr lang="ja-JP" altLang="en-US" dirty="0"/>
              <a:t>シリコントランジスタの開発とソニー</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dirty="0"/>
              <a:t>川名喜之</a:t>
            </a:r>
            <a:endParaRPr lang="en-US" altLang="ja-JP" dirty="0"/>
          </a:p>
          <a:p>
            <a:pPr algn="just"/>
            <a:r>
              <a:rPr lang="zh-TW" altLang="en-US" dirty="0"/>
              <a:t>           半導体産業人協会 会報 </a:t>
            </a:r>
            <a:r>
              <a:rPr lang="en-US" altLang="zh-TW" dirty="0"/>
              <a:t>No.86 (2014</a:t>
            </a:r>
            <a:r>
              <a:rPr lang="zh-TW" altLang="en-US" dirty="0"/>
              <a:t>年 </a:t>
            </a:r>
            <a:r>
              <a:rPr lang="en-US" altLang="zh-TW" dirty="0"/>
              <a:t>10 </a:t>
            </a:r>
            <a:r>
              <a:rPr lang="zh-TW" altLang="en-US" dirty="0"/>
              <a:t>月</a:t>
            </a:r>
            <a:r>
              <a:rPr lang="en-US" altLang="zh-TW" dirty="0"/>
              <a:t>), pp. 25-32</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8" name="テキスト ボックス 7">
            <a:extLst>
              <a:ext uri="{FF2B5EF4-FFF2-40B4-BE49-F238E27FC236}">
                <a16:creationId xmlns:a16="http://schemas.microsoft.com/office/drawing/2014/main" id="{6D43B61A-0E44-B21C-5E4F-9837FAA0356F}"/>
              </a:ext>
            </a:extLst>
          </p:cNvPr>
          <p:cNvSpPr txBox="1"/>
          <p:nvPr/>
        </p:nvSpPr>
        <p:spPr>
          <a:xfrm>
            <a:off x="2058542" y="3429000"/>
            <a:ext cx="6878053" cy="646331"/>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(28)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CCD</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開発の父」</a:t>
            </a:r>
            <a:r>
              <a:rPr lang="ja-JP" altLang="en-US" dirty="0"/>
              <a:t>川名喜之 著</a:t>
            </a:r>
            <a:endParaRPr lang="en-US" altLang="ja-JP" dirty="0"/>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 1997</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9</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10</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日発行、（非売品</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a:t>
            </a:r>
          </a:p>
        </p:txBody>
      </p:sp>
      <p:sp>
        <p:nvSpPr>
          <p:cNvPr id="11" name="テキスト ボックス 10">
            <a:extLst>
              <a:ext uri="{FF2B5EF4-FFF2-40B4-BE49-F238E27FC236}">
                <a16:creationId xmlns:a16="http://schemas.microsoft.com/office/drawing/2014/main" id="{3FF447A4-A85F-9B4B-96C2-D2B68202758F}"/>
              </a:ext>
            </a:extLst>
          </p:cNvPr>
          <p:cNvSpPr txBox="1"/>
          <p:nvPr/>
        </p:nvSpPr>
        <p:spPr>
          <a:xfrm>
            <a:off x="2058542" y="4174199"/>
            <a:ext cx="6878053" cy="1200329"/>
          </a:xfrm>
          <a:prstGeom prst="rect">
            <a:avLst/>
          </a:prstGeom>
          <a:noFill/>
        </p:spPr>
        <p:txBody>
          <a:bodyPr wrap="square">
            <a:spAutoFit/>
          </a:bodyPr>
          <a:lstStyle/>
          <a:p>
            <a:pPr algn="just"/>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(29)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「伝説ソニーの半導体」　泉谷渉・</a:t>
            </a:r>
            <a:r>
              <a:rPr lang="ja-JP" altLang="en-US" dirty="0"/>
              <a:t>川名喜之 共著</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産業タイムズ社発行、</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2019</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年</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12</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2</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日発行</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ISBN978-4-88353-290-2   \3500E</a:t>
            </a:r>
          </a:p>
        </p:txBody>
      </p:sp>
    </p:spTree>
    <p:extLst>
      <p:ext uri="{BB962C8B-B14F-4D97-AF65-F5344CB8AC3E}">
        <p14:creationId xmlns:p14="http://schemas.microsoft.com/office/powerpoint/2010/main" val="309480401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CAC0306-4EE6-1C79-1BC1-D99C81920B91}"/>
              </a:ext>
            </a:extLst>
          </p:cNvPr>
          <p:cNvSpPr txBox="1"/>
          <p:nvPr/>
        </p:nvSpPr>
        <p:spPr>
          <a:xfrm>
            <a:off x="528313" y="157347"/>
            <a:ext cx="11180467" cy="892552"/>
          </a:xfrm>
          <a:prstGeom prst="rect">
            <a:avLst/>
          </a:prstGeom>
          <a:noFill/>
        </p:spPr>
        <p:txBody>
          <a:bodyPr wrap="square">
            <a:spAutoFit/>
          </a:bodyPr>
          <a:lstStyle/>
          <a:p>
            <a:pPr algn="just"/>
            <a:r>
              <a:rPr lang="ja-JP"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イメージセンサーと太陽電池の動作原理　　　　　　　　　萩原良昭　</a:t>
            </a:r>
            <a:r>
              <a:rPr lang="en-US" altLang="ja-JP" sz="2400" b="1" kern="100" dirty="0">
                <a:effectLst/>
                <a:latin typeface="游明朝" panose="02020400000000000000" pitchFamily="18" charset="-128"/>
                <a:ea typeface="游明朝" panose="02020400000000000000" pitchFamily="18" charset="-128"/>
                <a:cs typeface="Times New Roman" panose="02020603050405020304" pitchFamily="18" charset="0"/>
              </a:rPr>
              <a:t>(AIPS)</a:t>
            </a:r>
            <a:endParaRPr lang="ja-JP" altLang="ja-JP" sz="2400" kern="100" dirty="0">
              <a:effectLst/>
              <a:latin typeface="游明朝" panose="02020400000000000000" pitchFamily="18" charset="-128"/>
              <a:ea typeface="游明朝" panose="02020400000000000000" pitchFamily="18" charset="-128"/>
              <a:cs typeface="Times New Roman" panose="02020603050405020304" pitchFamily="18" charset="0"/>
            </a:endParaRPr>
          </a:p>
          <a:p>
            <a:pPr indent="2514600" algn="just"/>
            <a:endPar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4EB76DB9-293B-91CF-1C1D-E3DE1F53E94F}"/>
              </a:ext>
            </a:extLst>
          </p:cNvPr>
          <p:cNvSpPr txBox="1"/>
          <p:nvPr/>
        </p:nvSpPr>
        <p:spPr>
          <a:xfrm>
            <a:off x="2656973" y="788289"/>
            <a:ext cx="6878053" cy="523220"/>
          </a:xfrm>
          <a:prstGeom prst="rect">
            <a:avLst/>
          </a:prstGeom>
          <a:noFill/>
        </p:spPr>
        <p:txBody>
          <a:bodyPr wrap="square">
            <a:spAutoFit/>
          </a:bodyPr>
          <a:lstStyle/>
          <a:p>
            <a:pPr algn="just"/>
            <a:r>
              <a:rPr lang="en-US" altLang="ja-JP" sz="2800" kern="100" dirty="0">
                <a:effectLst/>
                <a:latin typeface="游明朝" panose="02020400000000000000" pitchFamily="18" charset="-128"/>
                <a:ea typeface="游明朝" panose="02020400000000000000" pitchFamily="18" charset="-128"/>
                <a:cs typeface="Times New Roman" panose="02020603050405020304" pitchFamily="18" charset="0"/>
              </a:rPr>
              <a:t>                         </a:t>
            </a:r>
            <a:r>
              <a:rPr lang="ja-JP" altLang="en-US" sz="2800" kern="100" dirty="0">
                <a:effectLst/>
                <a:latin typeface="游明朝" panose="02020400000000000000" pitchFamily="18" charset="-128"/>
                <a:ea typeface="游明朝" panose="02020400000000000000" pitchFamily="18" charset="-128"/>
                <a:cs typeface="Times New Roman" panose="02020603050405020304" pitchFamily="18" charset="0"/>
              </a:rPr>
              <a:t>参考文献</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4CFACD52-9365-B42E-DBDA-7EF59A11DF1F}"/>
              </a:ext>
            </a:extLst>
          </p:cNvPr>
          <p:cNvSpPr txBox="1"/>
          <p:nvPr/>
        </p:nvSpPr>
        <p:spPr>
          <a:xfrm>
            <a:off x="1862599" y="1942451"/>
            <a:ext cx="6878053" cy="646331"/>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(30)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「一国の盛衰は半導体にあり」 牧本次生</a:t>
            </a:r>
            <a:r>
              <a:rPr lang="ja-JP" altLang="en-US" dirty="0"/>
              <a:t>著</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工業調査会、</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ISBN4-7693-6172-6   \1900E</a:t>
            </a:r>
          </a:p>
        </p:txBody>
      </p:sp>
      <p:sp>
        <p:nvSpPr>
          <p:cNvPr id="10" name="テキスト ボックス 9">
            <a:extLst>
              <a:ext uri="{FF2B5EF4-FFF2-40B4-BE49-F238E27FC236}">
                <a16:creationId xmlns:a16="http://schemas.microsoft.com/office/drawing/2014/main" id="{8E3DE44D-E039-BA5F-E158-05EF77E748E8}"/>
              </a:ext>
            </a:extLst>
          </p:cNvPr>
          <p:cNvSpPr txBox="1"/>
          <p:nvPr/>
        </p:nvSpPr>
        <p:spPr>
          <a:xfrm>
            <a:off x="1862599" y="3105834"/>
            <a:ext cx="6878053" cy="646331"/>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(31)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「日本半導体復権への道」 牧本次生</a:t>
            </a:r>
            <a:r>
              <a:rPr lang="ja-JP" altLang="en-US" dirty="0"/>
              <a:t>著</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ちくま新書、</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ISBN978-4-480-07442-3   \880E</a:t>
            </a:r>
          </a:p>
        </p:txBody>
      </p:sp>
      <p:sp>
        <p:nvSpPr>
          <p:cNvPr id="12" name="テキスト ボックス 11">
            <a:extLst>
              <a:ext uri="{FF2B5EF4-FFF2-40B4-BE49-F238E27FC236}">
                <a16:creationId xmlns:a16="http://schemas.microsoft.com/office/drawing/2014/main" id="{CF75DE5E-F305-F385-EC5E-7C6C74F0FAEC}"/>
              </a:ext>
            </a:extLst>
          </p:cNvPr>
          <p:cNvSpPr txBox="1"/>
          <p:nvPr/>
        </p:nvSpPr>
        <p:spPr>
          <a:xfrm>
            <a:off x="1862599" y="4269219"/>
            <a:ext cx="6420855" cy="646331"/>
          </a:xfrm>
          <a:prstGeom prst="rect">
            <a:avLst/>
          </a:prstGeom>
          <a:noFill/>
        </p:spPr>
        <p:txBody>
          <a:bodyPr wrap="square">
            <a:spAutoFit/>
          </a:bodyPr>
          <a:lstStyle/>
          <a:p>
            <a:pPr algn="just"/>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(32) </a:t>
            </a:r>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「イノベーションの成功と失敗」 武田立・瀬戸篤 </a:t>
            </a:r>
            <a:r>
              <a:rPr lang="ja-JP" altLang="en-US" dirty="0"/>
              <a:t>共著</a:t>
            </a:r>
            <a:endParaRPr lang="en-US" altLang="ja-JP" kern="100" dirty="0">
              <a:latin typeface="游明朝" panose="02020400000000000000" pitchFamily="18" charset="-128"/>
              <a:ea typeface="游明朝" panose="02020400000000000000" pitchFamily="18" charset="-128"/>
              <a:cs typeface="Times New Roman" panose="02020603050405020304" pitchFamily="18" charset="0"/>
            </a:endParaRPr>
          </a:p>
          <a:p>
            <a:pPr algn="just"/>
            <a:r>
              <a:rPr lang="ja-JP" altLang="en-US" kern="100" dirty="0">
                <a:latin typeface="游明朝" panose="02020400000000000000" pitchFamily="18" charset="-128"/>
                <a:ea typeface="游明朝" panose="02020400000000000000" pitchFamily="18" charset="-128"/>
                <a:cs typeface="Times New Roman" panose="02020603050405020304" pitchFamily="18" charset="0"/>
              </a:rPr>
              <a:t>           同文館出版、</a:t>
            </a:r>
            <a:r>
              <a:rPr lang="en-US" altLang="ja-JP" kern="100" dirty="0">
                <a:latin typeface="游明朝" panose="02020400000000000000" pitchFamily="18" charset="-128"/>
                <a:ea typeface="游明朝" panose="02020400000000000000" pitchFamily="18" charset="-128"/>
                <a:cs typeface="Times New Roman" panose="02020603050405020304" pitchFamily="18" charset="0"/>
              </a:rPr>
              <a:t>ISBN978-4-495-38571-2   \1800E</a:t>
            </a:r>
          </a:p>
        </p:txBody>
      </p:sp>
    </p:spTree>
    <p:extLst>
      <p:ext uri="{BB962C8B-B14F-4D97-AF65-F5344CB8AC3E}">
        <p14:creationId xmlns:p14="http://schemas.microsoft.com/office/powerpoint/2010/main" val="337926260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6F610F-33B8-6938-494F-DB8F57574D5F}"/>
              </a:ext>
            </a:extLst>
          </p:cNvPr>
          <p:cNvPicPr>
            <a:picLocks noChangeAspect="1"/>
          </p:cNvPicPr>
          <p:nvPr/>
        </p:nvPicPr>
        <p:blipFill rotWithShape="1">
          <a:blip r:embed="rId2"/>
          <a:srcRect r="6750" b="89630"/>
          <a:stretch/>
        </p:blipFill>
        <p:spPr>
          <a:xfrm>
            <a:off x="0" y="0"/>
            <a:ext cx="11369040" cy="711200"/>
          </a:xfrm>
          <a:prstGeom prst="rect">
            <a:avLst/>
          </a:prstGeom>
        </p:spPr>
      </p:pic>
      <p:sp>
        <p:nvSpPr>
          <p:cNvPr id="8" name="テキスト ボックス 7">
            <a:extLst>
              <a:ext uri="{FF2B5EF4-FFF2-40B4-BE49-F238E27FC236}">
                <a16:creationId xmlns:a16="http://schemas.microsoft.com/office/drawing/2014/main" id="{AF56A68F-4FEE-1716-CB14-7C7B5F241B88}"/>
              </a:ext>
            </a:extLst>
          </p:cNvPr>
          <p:cNvSpPr txBox="1"/>
          <p:nvPr/>
        </p:nvSpPr>
        <p:spPr>
          <a:xfrm>
            <a:off x="553720" y="1280160"/>
            <a:ext cx="11323320" cy="1169551"/>
          </a:xfrm>
          <a:prstGeom prst="rect">
            <a:avLst/>
          </a:prstGeom>
          <a:noFill/>
        </p:spPr>
        <p:txBody>
          <a:bodyPr wrap="square">
            <a:spAutoFit/>
          </a:bodyPr>
          <a:lstStyle/>
          <a:p>
            <a:r>
              <a:rPr lang="ja-JP" altLang="en-US" sz="1400" b="1" dirty="0">
                <a:solidFill>
                  <a:srgbClr val="000000"/>
                </a:solidFill>
                <a:latin typeface="Meiryo" panose="020B0604030504040204" pitchFamily="50" charset="-128"/>
                <a:ea typeface="Meiryo" panose="020B0604030504040204" pitchFamily="50" charset="-128"/>
              </a:rPr>
              <a:t>詳細は青山社出版の人工知能パートナーシステム</a:t>
            </a:r>
            <a:r>
              <a:rPr lang="en-US" altLang="ja-JP" sz="1400" b="1" dirty="0">
                <a:solidFill>
                  <a:srgbClr val="000000"/>
                </a:solidFill>
                <a:latin typeface="Meiryo" panose="020B0604030504040204" pitchFamily="50" charset="-128"/>
                <a:ea typeface="Meiryo" panose="020B0604030504040204" pitchFamily="50" charset="-128"/>
              </a:rPr>
              <a:t>(AIPS)</a:t>
            </a:r>
            <a:r>
              <a:rPr lang="ja-JP" altLang="en-US" sz="1400" b="1" dirty="0">
                <a:solidFill>
                  <a:srgbClr val="000000"/>
                </a:solidFill>
                <a:latin typeface="Meiryo" panose="020B0604030504040204" pitchFamily="50" charset="-128"/>
                <a:ea typeface="Meiryo" panose="020B0604030504040204" pitchFamily="50" charset="-128"/>
              </a:rPr>
              <a:t>を支える「デジタル回路の世界」に記載。</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https://www.seizansha.co.jp/ISBN/ISBN978-4-88359-339-2.html</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4"/>
              </a:rPr>
              <a:t>https://www.seizansha.co.jp/</a:t>
            </a:r>
            <a:endParaRPr lang="ja-JP" altLang="en-US" sz="1400" dirty="0"/>
          </a:p>
        </p:txBody>
      </p:sp>
      <p:pic>
        <p:nvPicPr>
          <p:cNvPr id="4" name="図 3">
            <a:extLst>
              <a:ext uri="{FF2B5EF4-FFF2-40B4-BE49-F238E27FC236}">
                <a16:creationId xmlns:a16="http://schemas.microsoft.com/office/drawing/2014/main" id="{CE89A713-EE95-0E3E-1306-465146E0AE8D}"/>
              </a:ext>
            </a:extLst>
          </p:cNvPr>
          <p:cNvPicPr>
            <a:picLocks noChangeAspect="1"/>
          </p:cNvPicPr>
          <p:nvPr/>
        </p:nvPicPr>
        <p:blipFill rotWithShape="1">
          <a:blip r:embed="rId5"/>
          <a:srcRect l="44616" t="34275" r="41387" b="50948"/>
          <a:stretch/>
        </p:blipFill>
        <p:spPr>
          <a:xfrm>
            <a:off x="8808789" y="664169"/>
            <a:ext cx="2895423" cy="1438945"/>
          </a:xfrm>
          <a:prstGeom prst="rect">
            <a:avLst/>
          </a:prstGeom>
        </p:spPr>
      </p:pic>
      <p:pic>
        <p:nvPicPr>
          <p:cNvPr id="11" name="図 10">
            <a:extLst>
              <a:ext uri="{FF2B5EF4-FFF2-40B4-BE49-F238E27FC236}">
                <a16:creationId xmlns:a16="http://schemas.microsoft.com/office/drawing/2014/main" id="{4FC1952C-AE3B-CAA2-C36F-0604BE9219F2}"/>
              </a:ext>
            </a:extLst>
          </p:cNvPr>
          <p:cNvPicPr>
            <a:picLocks noChangeAspect="1"/>
          </p:cNvPicPr>
          <p:nvPr/>
        </p:nvPicPr>
        <p:blipFill rotWithShape="1">
          <a:blip r:embed="rId6"/>
          <a:srcRect l="67500" t="24052"/>
          <a:stretch/>
        </p:blipFill>
        <p:spPr>
          <a:xfrm>
            <a:off x="360680" y="2600015"/>
            <a:ext cx="3389690" cy="4201943"/>
          </a:xfrm>
          <a:prstGeom prst="rect">
            <a:avLst/>
          </a:prstGeom>
        </p:spPr>
      </p:pic>
      <p:sp>
        <p:nvSpPr>
          <p:cNvPr id="10" name="テキスト ボックス 9">
            <a:extLst>
              <a:ext uri="{FF2B5EF4-FFF2-40B4-BE49-F238E27FC236}">
                <a16:creationId xmlns:a16="http://schemas.microsoft.com/office/drawing/2014/main" id="{5BD8C5E4-619F-DFBB-5C43-22A5D704FE47}"/>
              </a:ext>
            </a:extLst>
          </p:cNvPr>
          <p:cNvSpPr txBox="1"/>
          <p:nvPr/>
        </p:nvSpPr>
        <p:spPr>
          <a:xfrm>
            <a:off x="360681" y="403861"/>
            <a:ext cx="1620520"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(0)</a:t>
            </a:r>
            <a:r>
              <a:rPr lang="ja-JP" altLang="en-US" b="1" dirty="0">
                <a:solidFill>
                  <a:schemeClr val="accent1">
                    <a:lumMod val="75000"/>
                  </a:schemeClr>
                </a:solidFill>
              </a:rPr>
              <a:t>はじめに</a:t>
            </a:r>
            <a:endParaRPr lang="en-US" altLang="ja-JP" b="1" dirty="0">
              <a:solidFill>
                <a:schemeClr val="accent1">
                  <a:lumMod val="75000"/>
                </a:schemeClr>
              </a:solidFill>
            </a:endParaRPr>
          </a:p>
        </p:txBody>
      </p:sp>
      <p:cxnSp>
        <p:nvCxnSpPr>
          <p:cNvPr id="13" name="直線コネクタ 12">
            <a:extLst>
              <a:ext uri="{FF2B5EF4-FFF2-40B4-BE49-F238E27FC236}">
                <a16:creationId xmlns:a16="http://schemas.microsoft.com/office/drawing/2014/main" id="{924787FF-E25C-8868-5259-33D4C50EB122}"/>
              </a:ext>
            </a:extLst>
          </p:cNvPr>
          <p:cNvCxnSpPr>
            <a:cxnSpLocks/>
          </p:cNvCxnSpPr>
          <p:nvPr/>
        </p:nvCxnSpPr>
        <p:spPr>
          <a:xfrm>
            <a:off x="628843" y="1067244"/>
            <a:ext cx="1169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2FE195DB-CA43-44DF-F22F-5C5C2296B587}"/>
              </a:ext>
            </a:extLst>
          </p:cNvPr>
          <p:cNvPicPr>
            <a:picLocks noChangeAspect="1"/>
          </p:cNvPicPr>
          <p:nvPr/>
        </p:nvPicPr>
        <p:blipFill rotWithShape="1">
          <a:blip r:embed="rId7"/>
          <a:srcRect t="26667" r="39726"/>
          <a:stretch/>
        </p:blipFill>
        <p:spPr>
          <a:xfrm>
            <a:off x="3969834" y="2176057"/>
            <a:ext cx="6523464" cy="4464465"/>
          </a:xfrm>
          <a:prstGeom prst="rect">
            <a:avLst/>
          </a:prstGeom>
        </p:spPr>
      </p:pic>
      <p:sp>
        <p:nvSpPr>
          <p:cNvPr id="14" name="テキスト ボックス 13">
            <a:extLst>
              <a:ext uri="{FF2B5EF4-FFF2-40B4-BE49-F238E27FC236}">
                <a16:creationId xmlns:a16="http://schemas.microsoft.com/office/drawing/2014/main" id="{07F631FD-E88E-8CFA-8EE6-3AF02B6960AD}"/>
              </a:ext>
            </a:extLst>
          </p:cNvPr>
          <p:cNvSpPr txBox="1"/>
          <p:nvPr/>
        </p:nvSpPr>
        <p:spPr>
          <a:xfrm>
            <a:off x="8932770" y="4931509"/>
            <a:ext cx="2898550" cy="646331"/>
          </a:xfrm>
          <a:prstGeom prst="rect">
            <a:avLst/>
          </a:prstGeom>
          <a:noFill/>
        </p:spPr>
        <p:txBody>
          <a:bodyPr wrap="none" rtlCol="0">
            <a:spAutoFit/>
          </a:bodyPr>
          <a:lstStyle/>
          <a:p>
            <a:r>
              <a:rPr kumimoji="1" lang="en-US" altLang="ja-JP" sz="3600" b="1" dirty="0">
                <a:solidFill>
                  <a:srgbClr val="FF0000"/>
                </a:solidFill>
              </a:rPr>
              <a:t>Thank Yo</a:t>
            </a:r>
            <a:r>
              <a:rPr lang="en-US" altLang="ja-JP" sz="3600" b="1" dirty="0">
                <a:solidFill>
                  <a:srgbClr val="FF0000"/>
                </a:solidFill>
              </a:rPr>
              <a:t>u !</a:t>
            </a:r>
            <a:endParaRPr kumimoji="1" lang="ja-JP" altLang="en-US" sz="3600" b="1" dirty="0">
              <a:solidFill>
                <a:srgbClr val="FF0000"/>
              </a:solidFill>
            </a:endParaRPr>
          </a:p>
        </p:txBody>
      </p:sp>
    </p:spTree>
    <p:extLst>
      <p:ext uri="{BB962C8B-B14F-4D97-AF65-F5344CB8AC3E}">
        <p14:creationId xmlns:p14="http://schemas.microsoft.com/office/powerpoint/2010/main" val="5659496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86F610F-33B8-6938-494F-DB8F57574D5F}"/>
              </a:ext>
            </a:extLst>
          </p:cNvPr>
          <p:cNvPicPr>
            <a:picLocks noChangeAspect="1"/>
          </p:cNvPicPr>
          <p:nvPr/>
        </p:nvPicPr>
        <p:blipFill rotWithShape="1">
          <a:blip r:embed="rId2"/>
          <a:srcRect r="6750" b="89630"/>
          <a:stretch/>
        </p:blipFill>
        <p:spPr>
          <a:xfrm>
            <a:off x="0" y="0"/>
            <a:ext cx="11369040" cy="711200"/>
          </a:xfrm>
          <a:prstGeom prst="rect">
            <a:avLst/>
          </a:prstGeom>
        </p:spPr>
      </p:pic>
      <p:pic>
        <p:nvPicPr>
          <p:cNvPr id="7" name="図 6">
            <a:extLst>
              <a:ext uri="{FF2B5EF4-FFF2-40B4-BE49-F238E27FC236}">
                <a16:creationId xmlns:a16="http://schemas.microsoft.com/office/drawing/2014/main" id="{BD78DD6F-52F0-9E2C-F8F0-F5CF326C1627}"/>
              </a:ext>
            </a:extLst>
          </p:cNvPr>
          <p:cNvPicPr>
            <a:picLocks noChangeAspect="1"/>
          </p:cNvPicPr>
          <p:nvPr/>
        </p:nvPicPr>
        <p:blipFill rotWithShape="1">
          <a:blip r:embed="rId2"/>
          <a:srcRect l="1849" t="33186" r="33500" b="1333"/>
          <a:stretch/>
        </p:blipFill>
        <p:spPr>
          <a:xfrm>
            <a:off x="3750370" y="2014299"/>
            <a:ext cx="8403973" cy="4787982"/>
          </a:xfrm>
          <a:prstGeom prst="rect">
            <a:avLst/>
          </a:prstGeom>
        </p:spPr>
      </p:pic>
      <p:sp>
        <p:nvSpPr>
          <p:cNvPr id="8" name="テキスト ボックス 7">
            <a:extLst>
              <a:ext uri="{FF2B5EF4-FFF2-40B4-BE49-F238E27FC236}">
                <a16:creationId xmlns:a16="http://schemas.microsoft.com/office/drawing/2014/main" id="{AF56A68F-4FEE-1716-CB14-7C7B5F241B88}"/>
              </a:ext>
            </a:extLst>
          </p:cNvPr>
          <p:cNvSpPr txBox="1"/>
          <p:nvPr/>
        </p:nvSpPr>
        <p:spPr>
          <a:xfrm>
            <a:off x="553720" y="1280160"/>
            <a:ext cx="11323320" cy="1169551"/>
          </a:xfrm>
          <a:prstGeom prst="rect">
            <a:avLst/>
          </a:prstGeom>
          <a:noFill/>
        </p:spPr>
        <p:txBody>
          <a:bodyPr wrap="square">
            <a:spAutoFit/>
          </a:bodyPr>
          <a:lstStyle/>
          <a:p>
            <a:r>
              <a:rPr lang="ja-JP" altLang="en-US" sz="1400" b="1" dirty="0">
                <a:solidFill>
                  <a:srgbClr val="000000"/>
                </a:solidFill>
                <a:latin typeface="Meiryo" panose="020B0604030504040204" pitchFamily="50" charset="-128"/>
                <a:ea typeface="Meiryo" panose="020B0604030504040204" pitchFamily="50" charset="-128"/>
              </a:rPr>
              <a:t>詳細は青山社出版の人工知能パートナーシステム</a:t>
            </a:r>
            <a:r>
              <a:rPr lang="en-US" altLang="ja-JP" sz="1400" b="1" dirty="0">
                <a:solidFill>
                  <a:srgbClr val="000000"/>
                </a:solidFill>
                <a:latin typeface="Meiryo" panose="020B0604030504040204" pitchFamily="50" charset="-128"/>
                <a:ea typeface="Meiryo" panose="020B0604030504040204" pitchFamily="50" charset="-128"/>
              </a:rPr>
              <a:t>(AIPS)</a:t>
            </a:r>
            <a:r>
              <a:rPr lang="ja-JP" altLang="en-US" sz="1400" b="1" dirty="0">
                <a:solidFill>
                  <a:srgbClr val="000000"/>
                </a:solidFill>
                <a:latin typeface="Meiryo" panose="020B0604030504040204" pitchFamily="50" charset="-128"/>
                <a:ea typeface="Meiryo" panose="020B0604030504040204" pitchFamily="50" charset="-128"/>
              </a:rPr>
              <a:t>を支える「デジタル回路の世界」に記載。</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3"/>
              </a:rPr>
              <a:t>https://www.seizansha.co.jp/ISBN/ISBN978-4-88359-339-2.html</a:t>
            </a:r>
            <a:br>
              <a:rPr lang="en-US" altLang="ja-JP" sz="1400" b="1" i="0" dirty="0">
                <a:solidFill>
                  <a:srgbClr val="000000"/>
                </a:solidFill>
                <a:effectLst/>
                <a:latin typeface="Meiryo" panose="020B0604030504040204" pitchFamily="50" charset="-128"/>
                <a:ea typeface="Meiryo" panose="020B0604030504040204" pitchFamily="50" charset="-128"/>
              </a:rPr>
            </a:br>
            <a:br>
              <a:rPr lang="en-US" altLang="ja-JP" sz="1400" b="1" i="0" dirty="0">
                <a:solidFill>
                  <a:srgbClr val="000000"/>
                </a:solidFill>
                <a:effectLst/>
                <a:latin typeface="Meiryo" panose="020B0604030504040204" pitchFamily="50" charset="-128"/>
                <a:ea typeface="Meiryo" panose="020B0604030504040204" pitchFamily="50" charset="-128"/>
              </a:rPr>
            </a:br>
            <a:r>
              <a:rPr lang="en-US" altLang="ja-JP" sz="1400" b="1" i="0" dirty="0">
                <a:solidFill>
                  <a:srgbClr val="000000"/>
                </a:solidFill>
                <a:effectLst/>
                <a:latin typeface="Meiryo" panose="020B0604030504040204" pitchFamily="50" charset="-128"/>
                <a:ea typeface="Meiryo" panose="020B0604030504040204" pitchFamily="50" charset="-128"/>
                <a:hlinkClick r:id="rId4"/>
              </a:rPr>
              <a:t>https://www.seizansha.co.jp/</a:t>
            </a:r>
            <a:endParaRPr lang="ja-JP" altLang="en-US" sz="1400" dirty="0"/>
          </a:p>
        </p:txBody>
      </p:sp>
      <p:pic>
        <p:nvPicPr>
          <p:cNvPr id="4" name="図 3">
            <a:extLst>
              <a:ext uri="{FF2B5EF4-FFF2-40B4-BE49-F238E27FC236}">
                <a16:creationId xmlns:a16="http://schemas.microsoft.com/office/drawing/2014/main" id="{CE89A713-EE95-0E3E-1306-465146E0AE8D}"/>
              </a:ext>
            </a:extLst>
          </p:cNvPr>
          <p:cNvPicPr>
            <a:picLocks noChangeAspect="1"/>
          </p:cNvPicPr>
          <p:nvPr/>
        </p:nvPicPr>
        <p:blipFill rotWithShape="1">
          <a:blip r:embed="rId5"/>
          <a:srcRect l="44616" t="34275" r="41387" b="50948"/>
          <a:stretch/>
        </p:blipFill>
        <p:spPr>
          <a:xfrm>
            <a:off x="8808789" y="664169"/>
            <a:ext cx="2895423" cy="1438945"/>
          </a:xfrm>
          <a:prstGeom prst="rect">
            <a:avLst/>
          </a:prstGeom>
        </p:spPr>
      </p:pic>
      <p:pic>
        <p:nvPicPr>
          <p:cNvPr id="11" name="図 10">
            <a:extLst>
              <a:ext uri="{FF2B5EF4-FFF2-40B4-BE49-F238E27FC236}">
                <a16:creationId xmlns:a16="http://schemas.microsoft.com/office/drawing/2014/main" id="{4FC1952C-AE3B-CAA2-C36F-0604BE9219F2}"/>
              </a:ext>
            </a:extLst>
          </p:cNvPr>
          <p:cNvPicPr>
            <a:picLocks noChangeAspect="1"/>
          </p:cNvPicPr>
          <p:nvPr/>
        </p:nvPicPr>
        <p:blipFill rotWithShape="1">
          <a:blip r:embed="rId6"/>
          <a:srcRect l="67500" t="24052"/>
          <a:stretch/>
        </p:blipFill>
        <p:spPr>
          <a:xfrm>
            <a:off x="360680" y="2600015"/>
            <a:ext cx="3389690" cy="4201943"/>
          </a:xfrm>
          <a:prstGeom prst="rect">
            <a:avLst/>
          </a:prstGeom>
        </p:spPr>
      </p:pic>
      <p:sp>
        <p:nvSpPr>
          <p:cNvPr id="9" name="テキスト ボックス 8">
            <a:extLst>
              <a:ext uri="{FF2B5EF4-FFF2-40B4-BE49-F238E27FC236}">
                <a16:creationId xmlns:a16="http://schemas.microsoft.com/office/drawing/2014/main" id="{1C5CDC85-69F4-34C6-64A3-F739D6B240C4}"/>
              </a:ext>
            </a:extLst>
          </p:cNvPr>
          <p:cNvSpPr txBox="1"/>
          <p:nvPr/>
        </p:nvSpPr>
        <p:spPr>
          <a:xfrm>
            <a:off x="10336234" y="6336547"/>
            <a:ext cx="1540806" cy="369332"/>
          </a:xfrm>
          <a:prstGeom prst="rect">
            <a:avLst/>
          </a:prstGeom>
          <a:noFill/>
        </p:spPr>
        <p:txBody>
          <a:bodyPr wrap="none" rtlCol="0">
            <a:spAutoFit/>
          </a:bodyPr>
          <a:lstStyle/>
          <a:p>
            <a:r>
              <a:rPr kumimoji="1" lang="en-US" altLang="ja-JP" b="1" dirty="0">
                <a:solidFill>
                  <a:srgbClr val="FF0000"/>
                </a:solidFill>
              </a:rPr>
              <a:t>Thank Yo</a:t>
            </a:r>
            <a:r>
              <a:rPr lang="en-US" altLang="ja-JP" b="1" dirty="0">
                <a:solidFill>
                  <a:srgbClr val="FF0000"/>
                </a:solidFill>
              </a:rPr>
              <a:t>u !</a:t>
            </a:r>
            <a:endParaRPr kumimoji="1" lang="ja-JP" altLang="en-US" b="1" dirty="0">
              <a:solidFill>
                <a:srgbClr val="FF0000"/>
              </a:solidFill>
            </a:endParaRPr>
          </a:p>
        </p:txBody>
      </p:sp>
      <p:sp>
        <p:nvSpPr>
          <p:cNvPr id="10" name="テキスト ボックス 9">
            <a:extLst>
              <a:ext uri="{FF2B5EF4-FFF2-40B4-BE49-F238E27FC236}">
                <a16:creationId xmlns:a16="http://schemas.microsoft.com/office/drawing/2014/main" id="{5BD8C5E4-619F-DFBB-5C43-22A5D704FE47}"/>
              </a:ext>
            </a:extLst>
          </p:cNvPr>
          <p:cNvSpPr txBox="1"/>
          <p:nvPr/>
        </p:nvSpPr>
        <p:spPr>
          <a:xfrm>
            <a:off x="360681" y="403861"/>
            <a:ext cx="1620520" cy="646331"/>
          </a:xfrm>
          <a:prstGeom prst="rect">
            <a:avLst/>
          </a:prstGeom>
          <a:noFill/>
        </p:spPr>
        <p:txBody>
          <a:bodyPr wrap="square" rtlCol="0">
            <a:spAutoFit/>
          </a:bodyPr>
          <a:lstStyle/>
          <a:p>
            <a:endParaRPr lang="en-US" altLang="ja-JP" b="1" dirty="0">
              <a:solidFill>
                <a:schemeClr val="accent1">
                  <a:lumMod val="75000"/>
                </a:schemeClr>
              </a:solidFill>
            </a:endParaRPr>
          </a:p>
          <a:p>
            <a:r>
              <a:rPr lang="en-US" altLang="ja-JP" b="1" dirty="0">
                <a:solidFill>
                  <a:schemeClr val="accent1">
                    <a:lumMod val="75000"/>
                  </a:schemeClr>
                </a:solidFill>
              </a:rPr>
              <a:t>(0)</a:t>
            </a:r>
            <a:r>
              <a:rPr lang="ja-JP" altLang="en-US" b="1" dirty="0">
                <a:solidFill>
                  <a:schemeClr val="accent1">
                    <a:lumMod val="75000"/>
                  </a:schemeClr>
                </a:solidFill>
              </a:rPr>
              <a:t>はじめに</a:t>
            </a:r>
            <a:endParaRPr lang="en-US" altLang="ja-JP" b="1" dirty="0">
              <a:solidFill>
                <a:schemeClr val="accent1">
                  <a:lumMod val="75000"/>
                </a:schemeClr>
              </a:solidFill>
            </a:endParaRPr>
          </a:p>
        </p:txBody>
      </p:sp>
      <p:cxnSp>
        <p:nvCxnSpPr>
          <p:cNvPr id="13" name="直線コネクタ 12">
            <a:extLst>
              <a:ext uri="{FF2B5EF4-FFF2-40B4-BE49-F238E27FC236}">
                <a16:creationId xmlns:a16="http://schemas.microsoft.com/office/drawing/2014/main" id="{924787FF-E25C-8868-5259-33D4C50EB122}"/>
              </a:ext>
            </a:extLst>
          </p:cNvPr>
          <p:cNvCxnSpPr>
            <a:cxnSpLocks/>
          </p:cNvCxnSpPr>
          <p:nvPr/>
        </p:nvCxnSpPr>
        <p:spPr>
          <a:xfrm>
            <a:off x="628843" y="1067244"/>
            <a:ext cx="116947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4589420"/>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TotalTime>
  <Words>7198</Words>
  <Application>Microsoft Office PowerPoint</Application>
  <PresentationFormat>ワイド画面</PresentationFormat>
  <Paragraphs>1027</Paragraphs>
  <Slides>99</Slides>
  <Notes>9</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99</vt:i4>
      </vt:variant>
    </vt:vector>
  </HeadingPairs>
  <TitlesOfParts>
    <vt:vector size="105" baseType="lpstr">
      <vt:lpstr>Meiryo</vt: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Hagiwara Yoshiaki</dc:creator>
  <cp:lastModifiedBy>萩原 良昭</cp:lastModifiedBy>
  <cp:revision>27</cp:revision>
  <dcterms:created xsi:type="dcterms:W3CDTF">2022-07-10T13:37:32Z</dcterms:created>
  <dcterms:modified xsi:type="dcterms:W3CDTF">2022-07-27T18:18:39Z</dcterms:modified>
</cp:coreProperties>
</file>